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2" r:id="rId2"/>
    <p:sldMasterId id="2147483673" r:id="rId3"/>
    <p:sldMasterId id="2147483678" r:id="rId4"/>
    <p:sldMasterId id="2147483681" r:id="rId5"/>
    <p:sldMasterId id="2147483695" r:id="rId6"/>
    <p:sldMasterId id="2147483708" r:id="rId7"/>
    <p:sldMasterId id="2147483717" r:id="rId8"/>
  </p:sldMasterIdLst>
  <p:notesMasterIdLst>
    <p:notesMasterId r:id="rId64"/>
  </p:notesMasterIdLst>
  <p:handoutMasterIdLst>
    <p:handoutMasterId r:id="rId65"/>
  </p:handoutMasterIdLst>
  <p:sldIdLst>
    <p:sldId id="4096" r:id="rId9"/>
    <p:sldId id="3910" r:id="rId10"/>
    <p:sldId id="4042" r:id="rId11"/>
    <p:sldId id="4118" r:id="rId12"/>
    <p:sldId id="4198" r:id="rId13"/>
    <p:sldId id="4199" r:id="rId14"/>
    <p:sldId id="4190" r:id="rId15"/>
    <p:sldId id="4200" r:id="rId16"/>
    <p:sldId id="4121" r:id="rId17"/>
    <p:sldId id="4208" r:id="rId18"/>
    <p:sldId id="4191" r:id="rId19"/>
    <p:sldId id="4192" r:id="rId20"/>
    <p:sldId id="4209" r:id="rId21"/>
    <p:sldId id="4210" r:id="rId22"/>
    <p:sldId id="4193" r:id="rId23"/>
    <p:sldId id="4194" r:id="rId24"/>
    <p:sldId id="4211" r:id="rId25"/>
    <p:sldId id="4195" r:id="rId26"/>
    <p:sldId id="4196" r:id="rId27"/>
    <p:sldId id="4197" r:id="rId28"/>
    <p:sldId id="4212" r:id="rId29"/>
    <p:sldId id="4213" r:id="rId30"/>
    <p:sldId id="4229" r:id="rId31"/>
    <p:sldId id="4238" r:id="rId32"/>
    <p:sldId id="4201" r:id="rId33"/>
    <p:sldId id="4202" r:id="rId34"/>
    <p:sldId id="4203" r:id="rId35"/>
    <p:sldId id="4204" r:id="rId36"/>
    <p:sldId id="4205" r:id="rId37"/>
    <p:sldId id="4206" r:id="rId38"/>
    <p:sldId id="4242" r:id="rId39"/>
    <p:sldId id="4207" r:id="rId40"/>
    <p:sldId id="4230" r:id="rId41"/>
    <p:sldId id="4243" r:id="rId42"/>
    <p:sldId id="4244" r:id="rId43"/>
    <p:sldId id="4245" r:id="rId44"/>
    <p:sldId id="4246" r:id="rId45"/>
    <p:sldId id="4247" r:id="rId46"/>
    <p:sldId id="4248" r:id="rId47"/>
    <p:sldId id="4231" r:id="rId48"/>
    <p:sldId id="4249" r:id="rId49"/>
    <p:sldId id="4250" r:id="rId50"/>
    <p:sldId id="4232" r:id="rId51"/>
    <p:sldId id="4234" r:id="rId52"/>
    <p:sldId id="4268" r:id="rId53"/>
    <p:sldId id="4235" r:id="rId54"/>
    <p:sldId id="4236" r:id="rId55"/>
    <p:sldId id="4237" r:id="rId56"/>
    <p:sldId id="4269" r:id="rId57"/>
    <p:sldId id="4270" r:id="rId58"/>
    <p:sldId id="4239" r:id="rId59"/>
    <p:sldId id="4271" r:id="rId60"/>
    <p:sldId id="4272" r:id="rId61"/>
    <p:sldId id="4273" r:id="rId62"/>
    <p:sldId id="4179" r:id="rId63"/>
  </p:sldIdLst>
  <p:sldSz cx="12192000" cy="6858000"/>
  <p:notesSz cx="6858000" cy="9144000"/>
  <p:embeddedFontLst>
    <p:embeddedFont>
      <p:font typeface="Wingdings 3" panose="05040102010807070707" pitchFamily="18" charset="2"/>
      <p:regular r:id="rId66"/>
    </p:embeddedFont>
    <p:embeddedFont>
      <p:font typeface="Segoe UI" panose="020B0502040204020203" pitchFamily="34" charset="0"/>
      <p:regular r:id="rId67"/>
      <p:bold r:id="rId68"/>
      <p:italic r:id="rId69"/>
      <p:boldItalic r:id="rId70"/>
    </p:embeddedFont>
    <p:embeddedFont>
      <p:font typeface="MS UI Gothic" panose="020B0600070205080204" pitchFamily="34" charset="-128"/>
      <p:regular r:id="rId71"/>
    </p:embeddedFont>
    <p:embeddedFont>
      <p:font typeface="微软雅黑" panose="020B0503020204020204" pitchFamily="34" charset="-122"/>
      <p:regular r:id="rId72"/>
      <p:bold r:id="rId73"/>
    </p:embeddedFont>
    <p:embeddedFont>
      <p:font typeface="等线" panose="02010600030101010101" pitchFamily="2" charset="-122"/>
      <p:regular r:id="rId74"/>
      <p:bold r:id="rId75"/>
    </p:embeddedFont>
    <p:embeddedFont>
      <p:font typeface="黑体" panose="02010609060101010101" pitchFamily="49" charset="-122"/>
      <p:regular r:id="rId76"/>
    </p:embeddedFont>
    <p:embeddedFont>
      <p:font typeface="Comic Sans MS" panose="030F0702030302020204" pitchFamily="66" charset="0"/>
      <p:regular r:id="rId77"/>
      <p:bold r:id="rId78"/>
      <p:italic r:id="rId79"/>
      <p:boldItalic r:id="rId80"/>
    </p:embeddedFont>
    <p:embeddedFont>
      <p:font typeface="Verdana" panose="020B0604030504040204" pitchFamily="34" charset="0"/>
      <p:regular r:id="rId81"/>
      <p:bold r:id="rId82"/>
      <p:italic r:id="rId83"/>
      <p:boldItalic r:id="rId84"/>
    </p:embeddedFont>
    <p:embeddedFont>
      <p:font typeface="等线 Light" panose="02010600030101010101" pitchFamily="2" charset="-122"/>
      <p:regular r:id="rId8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p15:clr>
            <a:srgbClr val="A4A3A4"/>
          </p15:clr>
        </p15:guide>
        <p15:guide id="2" pos="405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438F6"/>
    <a:srgbClr val="3333CC"/>
    <a:srgbClr val="0066FF"/>
    <a:srgbClr val="2513CB"/>
    <a:srgbClr val="240CD2"/>
    <a:srgbClr val="180CBA"/>
    <a:srgbClr val="FFFFFF"/>
    <a:srgbClr val="039DDB"/>
    <a:srgbClr val="2EF2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78329" autoAdjust="0"/>
  </p:normalViewPr>
  <p:slideViewPr>
    <p:cSldViewPr snapToGrid="0">
      <p:cViewPr varScale="1">
        <p:scale>
          <a:sx n="84" d="100"/>
          <a:sy n="84" d="100"/>
        </p:scale>
        <p:origin x="446" y="82"/>
      </p:cViewPr>
      <p:guideLst>
        <p:guide orient="horz" pos="2257"/>
        <p:guide pos="4052"/>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tableStyles" Target="tableStyle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5.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font" Target="fonts/font2.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font" Target="fonts/font1.fntdata"/><Relationship Id="rId87"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font" Target="fonts/font17.fntdata"/><Relationship Id="rId19"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5.wmf"/><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2022/4/24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2022/4/24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101 </a:t>
            </a:r>
            <a:r>
              <a:rPr lang="zh-CN" altLang="en-US" dirty="0"/>
              <a:t>序列检测器，</a:t>
            </a:r>
          </a:p>
          <a:p>
            <a:r>
              <a:rPr lang="en-US" altLang="zh-CN" dirty="0"/>
              <a:t>00</a:t>
            </a:r>
            <a:r>
              <a:rPr lang="zh-CN" altLang="en-US" dirty="0"/>
              <a:t>：表示电路初态，没有收到</a:t>
            </a:r>
            <a:r>
              <a:rPr lang="en-US" altLang="zh-CN" dirty="0"/>
              <a:t>101</a:t>
            </a:r>
            <a:r>
              <a:rPr lang="zh-CN" altLang="en-US" dirty="0"/>
              <a:t>序列中的任意有效数字；</a:t>
            </a:r>
            <a:r>
              <a:rPr lang="en-US" altLang="zh-CN" dirty="0"/>
              <a:t>01</a:t>
            </a:r>
            <a:r>
              <a:rPr lang="zh-CN" altLang="en-US" dirty="0"/>
              <a:t>：表示收到</a:t>
            </a:r>
            <a:r>
              <a:rPr lang="en-US" altLang="zh-CN" dirty="0"/>
              <a:t>101</a:t>
            </a:r>
            <a:r>
              <a:rPr lang="zh-CN" altLang="en-US" dirty="0"/>
              <a:t>中的第</a:t>
            </a:r>
            <a:r>
              <a:rPr lang="en-US" altLang="zh-CN" dirty="0"/>
              <a:t>1</a:t>
            </a:r>
            <a:r>
              <a:rPr lang="zh-CN" altLang="en-US" dirty="0"/>
              <a:t>个</a:t>
            </a:r>
            <a:r>
              <a:rPr lang="en-US" altLang="zh-CN" dirty="0"/>
              <a:t>1</a:t>
            </a:r>
            <a:r>
              <a:rPr lang="zh-CN" altLang="en-US" dirty="0"/>
              <a:t>；</a:t>
            </a:r>
            <a:r>
              <a:rPr lang="en-US" altLang="zh-CN" dirty="0"/>
              <a:t>10</a:t>
            </a:r>
            <a:r>
              <a:rPr lang="zh-CN" altLang="en-US" dirty="0"/>
              <a:t>：表示收到了</a:t>
            </a:r>
            <a:r>
              <a:rPr lang="en-US" altLang="zh-CN" dirty="0"/>
              <a:t>101</a:t>
            </a:r>
            <a:r>
              <a:rPr lang="zh-CN" altLang="en-US" dirty="0"/>
              <a:t>中的</a:t>
            </a:r>
            <a:r>
              <a:rPr lang="en-US" altLang="zh-CN" dirty="0"/>
              <a:t>“10”</a:t>
            </a:r>
            <a:r>
              <a:rPr lang="zh-CN" altLang="en-US" dirty="0"/>
              <a:t>；</a:t>
            </a:r>
            <a:r>
              <a:rPr lang="en-US" altLang="zh-CN" dirty="0"/>
              <a:t>11</a:t>
            </a:r>
            <a:r>
              <a:rPr lang="zh-CN" altLang="en-US" dirty="0"/>
              <a:t>：</a:t>
            </a:r>
          </a:p>
          <a:p>
            <a:r>
              <a:rPr lang="zh-CN" altLang="en-US" dirty="0"/>
              <a:t>从典型时序中可能由于典型时序不能包含所有的情况而使对功能的分析过于局限，如本题从状态转换图可看出，</a:t>
            </a:r>
            <a:r>
              <a:rPr lang="en-US" altLang="zh-CN" dirty="0"/>
              <a:t>101</a:t>
            </a:r>
            <a:r>
              <a:rPr lang="zh-CN" altLang="en-US" dirty="0"/>
              <a:t>序列检测中的</a:t>
            </a:r>
            <a:r>
              <a:rPr lang="en-US" altLang="zh-CN" dirty="0"/>
              <a:t>1</a:t>
            </a:r>
            <a:r>
              <a:rPr lang="zh-CN" altLang="en-US" dirty="0"/>
              <a:t>是可以嵌套的。</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解释完全确定状态的意义（次态和输出都是确定的）</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隐含表的基本方法：藏头去尾</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2022/4/24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2022/4/24</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2022/4/24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2022/4/24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2022/4/24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t>‹#›</a:t>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t>‹#›</a:t>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t>‹#›</a:t>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t>‹#›</a:t>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t>‹#›</a:t>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t>‹#›</a:t>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t>2022/4/24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t>2022/4/24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t>2022/4/24</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t>2022/4/24</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t>2022/4/24</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t>2022/4/24</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t>2022/4/24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t>2022/4/24</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t>‹#›</a:t>
            </a:fld>
            <a:r>
              <a:rPr lang="en-US" altLang="zh-CN" sz="1400" dirty="0">
                <a:solidFill>
                  <a:srgbClr val="0D7157"/>
                </a:solidFill>
              </a:rPr>
              <a:t>- </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anose="05000000000000000000" pitchFamily="2" charset="2"/>
              <a:buChar char="n"/>
              <a:defRPr sz="2400">
                <a:latin typeface="+mn-ea"/>
                <a:ea typeface="+mn-ea"/>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anose="05000000000000000000"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xfrm>
            <a:off x="4572000" y="6248400"/>
            <a:ext cx="2641600" cy="476250"/>
          </a:xfrm>
          <a:prstGeom prst="rect">
            <a:avLst/>
          </a:prstGeo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C3136285-3C6A-4A93-8657-E500CB968B1B}"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3.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4.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ags" Target="../tags/tag3.xml"/><Relationship Id="rId2" Type="http://schemas.openxmlformats.org/officeDocument/2006/relationships/slideLayout" Target="../slideLayouts/slideLayout31.xml"/><Relationship Id="rId16" Type="http://schemas.openxmlformats.org/officeDocument/2006/relationships/tags" Target="../tags/tag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ags" Target="../tags/tag1.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3.png"/><Relationship Id="rId4" Type="http://schemas.openxmlformats.org/officeDocument/2006/relationships/slideLayout" Target="../slideLayouts/slideLayout58.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image" Target="../media/image4.png"/><Relationship Id="rId5" Type="http://schemas.openxmlformats.org/officeDocument/2006/relationships/slideLayout" Target="../slideLayouts/slideLayout67.xml"/><Relationship Id="rId10" Type="http://schemas.openxmlformats.org/officeDocument/2006/relationships/image" Target="../media/image3.png"/><Relationship Id="rId4" Type="http://schemas.openxmlformats.org/officeDocument/2006/relationships/slideLayout" Target="../slideLayouts/slideLayout66.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2022/4/24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2022/4/24</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ea typeface="宋体" panose="02010600030101010101"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lstStyle>
            <a:lvl1pPr algn="l">
              <a:defRPr sz="1200" i="0">
                <a:solidFill>
                  <a:srgbClr val="898989"/>
                </a:solidFill>
                <a:latin typeface="微软雅黑" panose="020B0503020204020204" pitchFamily="34" charset="-122"/>
                <a:ea typeface="微软雅黑" panose="020B0503020204020204" pitchFamily="34" charset="-122"/>
              </a:defRPr>
            </a:lvl1pPr>
          </a:lstStyle>
          <a:p>
            <a:pPr>
              <a:defRPr/>
            </a:pPr>
            <a:fld id="{B1F97EB9-7652-462B-90E9-768B5D23F71B}" type="datetime1">
              <a:rPr lang="zh-CN" altLang="en-US" smtClean="0"/>
              <a:t>2022/4/24</a:t>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lstStyle>
            <a:lvl1pPr algn="ctr">
              <a:defRPr sz="1200" i="0">
                <a:solidFill>
                  <a:srgbClr val="898989"/>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2pPr>
      <a:lvl3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3pPr>
      <a:lvl4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4pPr>
      <a:lvl5pPr algn="l" rtl="0" eaLnBrk="0" fontAlgn="base" hangingPunct="0">
        <a:spcBef>
          <a:spcPct val="0"/>
        </a:spcBef>
        <a:spcAft>
          <a:spcPct val="0"/>
        </a:spcAft>
        <a:defRPr sz="2800" b="1">
          <a:solidFill>
            <a:schemeClr val="bg1"/>
          </a:solidFill>
          <a:latin typeface="黑体" panose="02010609060101010101" pitchFamily="49" charset="-122"/>
          <a:ea typeface="宋体" panose="02010600030101010101" pitchFamily="2" charset="-122"/>
        </a:defRPr>
      </a:lvl5pPr>
      <a:lvl6pPr marL="4572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6pPr>
      <a:lvl7pPr marL="9144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7pPr>
      <a:lvl8pPr marL="13716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8pPr>
      <a:lvl9pPr marL="1828800" algn="l" rtl="0" fontAlgn="base">
        <a:spcBef>
          <a:spcPct val="0"/>
        </a:spcBef>
        <a:spcAft>
          <a:spcPct val="0"/>
        </a:spcAft>
        <a:defRPr sz="2800" b="1">
          <a:solidFill>
            <a:schemeClr val="bg1"/>
          </a:solidFill>
          <a:latin typeface="黑体" panose="02010609060101010101" pitchFamily="49" charset="-122"/>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t>‹#›</a:t>
            </a:fld>
            <a:r>
              <a:rPr lang="en-US" altLang="zh-CN" sz="1400" dirty="0">
                <a:solidFill>
                  <a:srgbClr val="0D7157"/>
                </a:solidFill>
              </a:rPr>
              <a:t>- </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17.bin"/><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16.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18.bin"/><Relationship Id="rId10" Type="http://schemas.openxmlformats.org/officeDocument/2006/relationships/image" Target="../media/image30.wmf"/><Relationship Id="rId4" Type="http://schemas.openxmlformats.org/officeDocument/2006/relationships/image" Target="../media/image25.jpeg"/><Relationship Id="rId9" Type="http://schemas.openxmlformats.org/officeDocument/2006/relationships/oleObject" Target="../embeddings/oleObject20.bin"/></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21.bin"/><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22.bin"/><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3" Type="http://schemas.openxmlformats.org/officeDocument/2006/relationships/notesSlide" Target="../notesSlides/notesSlide2.xml"/><Relationship Id="rId7" Type="http://schemas.openxmlformats.org/officeDocument/2006/relationships/image" Target="../media/image14.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 Id="rId1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5.wmf"/><Relationship Id="rId18" Type="http://schemas.openxmlformats.org/officeDocument/2006/relationships/oleObject" Target="../embeddings/oleObject14.bin"/><Relationship Id="rId3" Type="http://schemas.openxmlformats.org/officeDocument/2006/relationships/notesSlide" Target="../notesSlides/notesSlide3.xml"/><Relationship Id="rId7" Type="http://schemas.openxmlformats.org/officeDocument/2006/relationships/image" Target="../media/image20.wmf"/><Relationship Id="rId12" Type="http://schemas.openxmlformats.org/officeDocument/2006/relationships/oleObject" Target="../embeddings/oleObject11.bin"/><Relationship Id="rId17" Type="http://schemas.openxmlformats.org/officeDocument/2006/relationships/image" Target="../media/image17.wmf"/><Relationship Id="rId2" Type="http://schemas.openxmlformats.org/officeDocument/2006/relationships/slideLayout" Target="../slideLayouts/slideLayout2.xml"/><Relationship Id="rId16"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14.wmf"/><Relationship Id="rId5" Type="http://schemas.openxmlformats.org/officeDocument/2006/relationships/image" Target="../media/image19.wmf"/><Relationship Id="rId15" Type="http://schemas.openxmlformats.org/officeDocument/2006/relationships/image" Target="../media/image16.wmf"/><Relationship Id="rId10" Type="http://schemas.openxmlformats.org/officeDocument/2006/relationships/oleObject" Target="../embeddings/oleObject10.bin"/><Relationship Id="rId19" Type="http://schemas.openxmlformats.org/officeDocument/2006/relationships/image" Target="../media/image18.wmf"/><Relationship Id="rId4" Type="http://schemas.openxmlformats.org/officeDocument/2006/relationships/oleObject" Target="../embeddings/oleObject7.bin"/><Relationship Id="rId9" Type="http://schemas.openxmlformats.org/officeDocument/2006/relationships/image" Target="../media/image13.wmf"/><Relationship Id="rId14" Type="http://schemas.openxmlformats.org/officeDocument/2006/relationships/oleObject" Target="../embeddings/oleObject12.bin"/></Relationships>
</file>

<file path=ppt/slides/_rels/slide50.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48.xml"/><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4.wmf"/><Relationship Id="rId5" Type="http://schemas.openxmlformats.org/officeDocument/2006/relationships/oleObject" Target="../embeddings/oleObject23.bin"/><Relationship Id="rId10" Type="http://schemas.openxmlformats.org/officeDocument/2006/relationships/image" Target="../media/image46.wmf"/><Relationship Id="rId4" Type="http://schemas.openxmlformats.org/officeDocument/2006/relationships/image" Target="../media/image43.png"/><Relationship Id="rId9" Type="http://schemas.openxmlformats.org/officeDocument/2006/relationships/oleObject" Target="../embeddings/oleObject25.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49.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image" Target="../media/image43.png"/><Relationship Id="rId5" Type="http://schemas.openxmlformats.org/officeDocument/2006/relationships/image" Target="../media/image44.wmf"/><Relationship Id="rId10" Type="http://schemas.openxmlformats.org/officeDocument/2006/relationships/image" Target="../media/image48.png"/><Relationship Id="rId4" Type="http://schemas.openxmlformats.org/officeDocument/2006/relationships/oleObject" Target="../embeddings/oleObject26.bin"/><Relationship Id="rId9" Type="http://schemas.openxmlformats.org/officeDocument/2006/relationships/image" Target="../media/image47.wmf"/></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9.bin"/><Relationship Id="rId5" Type="http://schemas.openxmlformats.org/officeDocument/2006/relationships/image" Target="../media/image51.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4.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5.bin"/><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22.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noEditPoints="1"/>
          </p:cNvSpPr>
          <p:nvPr/>
        </p:nvSpPr>
        <p:spPr bwMode="auto">
          <a:xfrm>
            <a:off x="0" y="263187"/>
            <a:ext cx="12192000" cy="2353917"/>
          </a:xfrm>
          <a:custGeom>
            <a:avLst/>
            <a:gdLst>
              <a:gd name="T0" fmla="*/ 7933 w 8000"/>
              <a:gd name="T1" fmla="*/ 1418 h 1542"/>
              <a:gd name="T2" fmla="*/ 7832 w 8000"/>
              <a:gd name="T3" fmla="*/ 1315 h 1542"/>
              <a:gd name="T4" fmla="*/ 7738 w 8000"/>
              <a:gd name="T5" fmla="*/ 1352 h 1542"/>
              <a:gd name="T6" fmla="*/ 7673 w 8000"/>
              <a:gd name="T7" fmla="*/ 1336 h 1542"/>
              <a:gd name="T8" fmla="*/ 7538 w 8000"/>
              <a:gd name="T9" fmla="*/ 1313 h 1542"/>
              <a:gd name="T10" fmla="*/ 7430 w 8000"/>
              <a:gd name="T11" fmla="*/ 1287 h 1542"/>
              <a:gd name="T12" fmla="*/ 7292 w 8000"/>
              <a:gd name="T13" fmla="*/ 1358 h 1542"/>
              <a:gd name="T14" fmla="*/ 7170 w 8000"/>
              <a:gd name="T15" fmla="*/ 1352 h 1542"/>
              <a:gd name="T16" fmla="*/ 6993 w 8000"/>
              <a:gd name="T17" fmla="*/ 1400 h 1542"/>
              <a:gd name="T18" fmla="*/ 6886 w 8000"/>
              <a:gd name="T19" fmla="*/ 1357 h 1542"/>
              <a:gd name="T20" fmla="*/ 6766 w 8000"/>
              <a:gd name="T21" fmla="*/ 1380 h 1542"/>
              <a:gd name="T22" fmla="*/ 6640 w 8000"/>
              <a:gd name="T23" fmla="*/ 1194 h 1542"/>
              <a:gd name="T24" fmla="*/ 6505 w 8000"/>
              <a:gd name="T25" fmla="*/ 1157 h 1542"/>
              <a:gd name="T26" fmla="*/ 6381 w 8000"/>
              <a:gd name="T27" fmla="*/ 1311 h 1542"/>
              <a:gd name="T28" fmla="*/ 6242 w 8000"/>
              <a:gd name="T29" fmla="*/ 1181 h 1542"/>
              <a:gd name="T30" fmla="*/ 5688 w 8000"/>
              <a:gd name="T31" fmla="*/ 818 h 1542"/>
              <a:gd name="T32" fmla="*/ 5396 w 8000"/>
              <a:gd name="T33" fmla="*/ 674 h 1542"/>
              <a:gd name="T34" fmla="*/ 5346 w 8000"/>
              <a:gd name="T35" fmla="*/ 615 h 1542"/>
              <a:gd name="T36" fmla="*/ 5292 w 8000"/>
              <a:gd name="T37" fmla="*/ 1274 h 1542"/>
              <a:gd name="T38" fmla="*/ 5007 w 8000"/>
              <a:gd name="T39" fmla="*/ 1089 h 1542"/>
              <a:gd name="T40" fmla="*/ 4819 w 8000"/>
              <a:gd name="T41" fmla="*/ 685 h 1542"/>
              <a:gd name="T42" fmla="*/ 4540 w 8000"/>
              <a:gd name="T43" fmla="*/ 1250 h 1542"/>
              <a:gd name="T44" fmla="*/ 4474 w 8000"/>
              <a:gd name="T45" fmla="*/ 1255 h 1542"/>
              <a:gd name="T46" fmla="*/ 4398 w 8000"/>
              <a:gd name="T47" fmla="*/ 1265 h 1542"/>
              <a:gd name="T48" fmla="*/ 4286 w 8000"/>
              <a:gd name="T49" fmla="*/ 1131 h 1542"/>
              <a:gd name="T50" fmla="*/ 4046 w 8000"/>
              <a:gd name="T51" fmla="*/ 1117 h 1542"/>
              <a:gd name="T52" fmla="*/ 3923 w 8000"/>
              <a:gd name="T53" fmla="*/ 975 h 1542"/>
              <a:gd name="T54" fmla="*/ 3742 w 8000"/>
              <a:gd name="T55" fmla="*/ 1095 h 1542"/>
              <a:gd name="T56" fmla="*/ 3585 w 8000"/>
              <a:gd name="T57" fmla="*/ 1415 h 1542"/>
              <a:gd name="T58" fmla="*/ 3463 w 8000"/>
              <a:gd name="T59" fmla="*/ 1255 h 1542"/>
              <a:gd name="T60" fmla="*/ 3390 w 8000"/>
              <a:gd name="T61" fmla="*/ 372 h 1542"/>
              <a:gd name="T62" fmla="*/ 3367 w 8000"/>
              <a:gd name="T63" fmla="*/ 187 h 1542"/>
              <a:gd name="T64" fmla="*/ 3329 w 8000"/>
              <a:gd name="T65" fmla="*/ 695 h 1542"/>
              <a:gd name="T66" fmla="*/ 2997 w 8000"/>
              <a:gd name="T67" fmla="*/ 1479 h 1542"/>
              <a:gd name="T68" fmla="*/ 2797 w 8000"/>
              <a:gd name="T69" fmla="*/ 1119 h 1542"/>
              <a:gd name="T70" fmla="*/ 2628 w 8000"/>
              <a:gd name="T71" fmla="*/ 1372 h 1542"/>
              <a:gd name="T72" fmla="*/ 2470 w 8000"/>
              <a:gd name="T73" fmla="*/ 1378 h 1542"/>
              <a:gd name="T74" fmla="*/ 2310 w 8000"/>
              <a:gd name="T75" fmla="*/ 1440 h 1542"/>
              <a:gd name="T76" fmla="*/ 2152 w 8000"/>
              <a:gd name="T77" fmla="*/ 1391 h 1542"/>
              <a:gd name="T78" fmla="*/ 2055 w 8000"/>
              <a:gd name="T79" fmla="*/ 1463 h 1542"/>
              <a:gd name="T80" fmla="*/ 1975 w 8000"/>
              <a:gd name="T81" fmla="*/ 1479 h 1542"/>
              <a:gd name="T82" fmla="*/ 1805 w 8000"/>
              <a:gd name="T83" fmla="*/ 1456 h 1542"/>
              <a:gd name="T84" fmla="*/ 1673 w 8000"/>
              <a:gd name="T85" fmla="*/ 1469 h 1542"/>
              <a:gd name="T86" fmla="*/ 1531 w 8000"/>
              <a:gd name="T87" fmla="*/ 1408 h 1542"/>
              <a:gd name="T88" fmla="*/ 1443 w 8000"/>
              <a:gd name="T89" fmla="*/ 1265 h 1542"/>
              <a:gd name="T90" fmla="*/ 1253 w 8000"/>
              <a:gd name="T91" fmla="*/ 1421 h 1542"/>
              <a:gd name="T92" fmla="*/ 1155 w 8000"/>
              <a:gd name="T93" fmla="*/ 1401 h 1542"/>
              <a:gd name="T94" fmla="*/ 1051 w 8000"/>
              <a:gd name="T95" fmla="*/ 1389 h 1542"/>
              <a:gd name="T96" fmla="*/ 969 w 8000"/>
              <a:gd name="T97" fmla="*/ 1224 h 1542"/>
              <a:gd name="T98" fmla="*/ 843 w 8000"/>
              <a:gd name="T99" fmla="*/ 1375 h 1542"/>
              <a:gd name="T100" fmla="*/ 664 w 8000"/>
              <a:gd name="T101" fmla="*/ 1427 h 1542"/>
              <a:gd name="T102" fmla="*/ 515 w 8000"/>
              <a:gd name="T103" fmla="*/ 1241 h 1542"/>
              <a:gd name="T104" fmla="*/ 320 w 8000"/>
              <a:gd name="T105" fmla="*/ 1245 h 1542"/>
              <a:gd name="T106" fmla="*/ 218 w 8000"/>
              <a:gd name="T107" fmla="*/ 1342 h 1542"/>
              <a:gd name="T108" fmla="*/ 56 w 8000"/>
              <a:gd name="T109" fmla="*/ 1357 h 1542"/>
              <a:gd name="T110" fmla="*/ 3369 w 8000"/>
              <a:gd name="T111" fmla="*/ 1408 h 1542"/>
              <a:gd name="T112" fmla="*/ 3356 w 8000"/>
              <a:gd name="T113" fmla="*/ 1141 h 1542"/>
              <a:gd name="T114" fmla="*/ 3356 w 8000"/>
              <a:gd name="T115" fmla="*/ 872 h 1542"/>
              <a:gd name="T116" fmla="*/ 3356 w 8000"/>
              <a:gd name="T117" fmla="*/ 75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close/>
              </a:path>
            </a:pathLst>
          </a:custGeom>
          <a:noFill/>
          <a:ln>
            <a:gradFill>
              <a:gsLst>
                <a:gs pos="0">
                  <a:schemeClr val="accent1">
                    <a:lumMod val="5000"/>
                    <a:lumOff val="95000"/>
                  </a:schemeClr>
                </a:gs>
                <a:gs pos="100000">
                  <a:srgbClr val="28A9D6"/>
                </a:gs>
              </a:gsLst>
              <a:lin ang="5400000" scaled="1"/>
            </a:gradFill>
          </a:ln>
          <a:effectLst/>
        </p:spPr>
        <p:txBody>
          <a:bodyPr vert="horz" wrap="square" lIns="121920" tIns="60960" rIns="121920" bIns="60960" numCol="1" anchor="t" anchorCtr="0" compatLnSpc="1"/>
          <a:lstStyle/>
          <a:p>
            <a:endParaRPr lang="zh-CN" altLang="en-US" sz="2400"/>
          </a:p>
        </p:txBody>
      </p:sp>
      <p:sp>
        <p:nvSpPr>
          <p:cNvPr id="2" name="矩形 1"/>
          <p:cNvSpPr/>
          <p:nvPr/>
        </p:nvSpPr>
        <p:spPr>
          <a:xfrm>
            <a:off x="0" y="2632221"/>
            <a:ext cx="12192000" cy="1714585"/>
          </a:xfrm>
          <a:prstGeom prst="rect">
            <a:avLst/>
          </a:prstGeom>
          <a:solidFill>
            <a:srgbClr val="28A9D6"/>
          </a:solidFill>
          <a:ln>
            <a:noFill/>
          </a:ln>
          <a:effectLst/>
        </p:spPr>
        <p:txBody>
          <a:bodyPr vert="horz" wrap="square" lIns="121920" tIns="60960" rIns="121920" bIns="60960" numCol="1" anchor="t" anchorCtr="0" compatLnSpc="1"/>
          <a:lstStyle/>
          <a:p>
            <a:endParaRPr lang="zh-CN" altLang="en-US" sz="2400"/>
          </a:p>
        </p:txBody>
      </p:sp>
      <p:cxnSp>
        <p:nvCxnSpPr>
          <p:cNvPr id="25" name="直接连接符 24"/>
          <p:cNvCxnSpPr/>
          <p:nvPr/>
        </p:nvCxnSpPr>
        <p:spPr>
          <a:xfrm>
            <a:off x="0" y="4373612"/>
            <a:ext cx="12192000" cy="0"/>
          </a:xfrm>
          <a:prstGeom prst="line">
            <a:avLst/>
          </a:prstGeom>
          <a:ln w="19050">
            <a:solidFill>
              <a:srgbClr val="28A9D6"/>
            </a:solidFill>
          </a:ln>
        </p:spPr>
        <p:style>
          <a:lnRef idx="1">
            <a:schemeClr val="accent1"/>
          </a:lnRef>
          <a:fillRef idx="0">
            <a:schemeClr val="accent1"/>
          </a:fillRef>
          <a:effectRef idx="0">
            <a:schemeClr val="accent1"/>
          </a:effectRef>
          <a:fontRef idx="minor">
            <a:schemeClr val="tx1"/>
          </a:fontRef>
        </p:style>
      </p:cxnSp>
      <p:sp>
        <p:nvSpPr>
          <p:cNvPr id="31" name="TextBox 13"/>
          <p:cNvSpPr txBox="1"/>
          <p:nvPr/>
        </p:nvSpPr>
        <p:spPr>
          <a:xfrm>
            <a:off x="1199456" y="2895743"/>
            <a:ext cx="10657184" cy="953135"/>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5600" b="1" dirty="0" smtClean="0">
                <a:solidFill>
                  <a:srgbClr val="FFFF00"/>
                </a:solidFill>
                <a:latin typeface="黑体" panose="02010609060101010101" pitchFamily="49" charset="-122"/>
                <a:ea typeface="黑体" panose="02010609060101010101" pitchFamily="49" charset="-122"/>
              </a:rPr>
              <a:t>第六章  同步时序逻辑电路</a:t>
            </a:r>
            <a:r>
              <a:rPr lang="en-US" altLang="zh-CN" sz="5600" b="1" dirty="0" smtClean="0">
                <a:solidFill>
                  <a:srgbClr val="FFFF00"/>
                </a:solidFill>
                <a:latin typeface="黑体" panose="02010609060101010101" pitchFamily="49" charset="-122"/>
                <a:ea typeface="黑体" panose="02010609060101010101" pitchFamily="49" charset="-122"/>
              </a:rPr>
              <a:t>(</a:t>
            </a:r>
            <a:r>
              <a:rPr lang="zh-CN" altLang="en-US" sz="5600" b="1" dirty="0" smtClean="0">
                <a:solidFill>
                  <a:srgbClr val="FFFF00"/>
                </a:solidFill>
                <a:latin typeface="黑体" panose="02010609060101010101" pitchFamily="49" charset="-122"/>
                <a:ea typeface="黑体" panose="02010609060101010101" pitchFamily="49" charset="-122"/>
              </a:rPr>
              <a:t>二</a:t>
            </a:r>
            <a:r>
              <a:rPr lang="en-US" altLang="zh-CN" sz="5600" b="1" dirty="0" smtClean="0">
                <a:solidFill>
                  <a:srgbClr val="FFFF00"/>
                </a:solidFill>
                <a:latin typeface="黑体" panose="02010609060101010101" pitchFamily="49" charset="-122"/>
                <a:ea typeface="黑体" panose="02010609060101010101" pitchFamily="49" charset="-122"/>
              </a:rPr>
              <a:t>)</a:t>
            </a:r>
            <a:endParaRPr lang="zh-CN" altLang="zh-CN" sz="5600" b="1" dirty="0">
              <a:solidFill>
                <a:srgbClr val="FFFF00"/>
              </a:solidFill>
              <a:latin typeface="黑体" panose="02010609060101010101" pitchFamily="49" charset="-122"/>
              <a:ea typeface="黑体" panose="02010609060101010101" pitchFamily="49" charset="-122"/>
            </a:endParaRPr>
          </a:p>
        </p:txBody>
      </p:sp>
      <p:cxnSp>
        <p:nvCxnSpPr>
          <p:cNvPr id="28" name="直接连接符 27"/>
          <p:cNvCxnSpPr/>
          <p:nvPr/>
        </p:nvCxnSpPr>
        <p:spPr>
          <a:xfrm>
            <a:off x="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872000" y="4795475"/>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872000" y="4861761"/>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872000" y="4928047"/>
            <a:ext cx="4320000" cy="12674"/>
          </a:xfrm>
          <a:prstGeom prst="line">
            <a:avLst/>
          </a:prstGeom>
          <a:ln w="3175">
            <a:solidFill>
              <a:srgbClr val="28A9D6"/>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727848" y="4630928"/>
            <a:ext cx="3024336" cy="461665"/>
          </a:xfrm>
          <a:prstGeom prst="rect">
            <a:avLst/>
          </a:prstGeom>
          <a:noFill/>
        </p:spPr>
        <p:txBody>
          <a:bodyPr wrap="square" rtlCol="0">
            <a:spAutoFit/>
          </a:bodyPr>
          <a:lstStyle/>
          <a:p>
            <a:r>
              <a:rPr lang="zh-CN" altLang="en-US" sz="2400" dirty="0" smtClean="0">
                <a:solidFill>
                  <a:schemeClr val="tx1">
                    <a:lumMod val="75000"/>
                    <a:lumOff val="25000"/>
                  </a:schemeClr>
                </a:solidFill>
              </a:rPr>
              <a:t>秦磊华  计算机学院</a:t>
            </a:r>
            <a:endParaRPr lang="zh-CN" altLang="en-US" sz="2400" dirty="0">
              <a:solidFill>
                <a:schemeClr val="tx1">
                  <a:lumMod val="75000"/>
                  <a:lumOff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30722" name="Text Box 4"/>
          <p:cNvSpPr txBox="1"/>
          <p:nvPr/>
        </p:nvSpPr>
        <p:spPr>
          <a:xfrm>
            <a:off x="738251" y="780542"/>
            <a:ext cx="2388997" cy="583565"/>
          </a:xfrm>
          <a:prstGeom prst="rect">
            <a:avLst/>
          </a:prstGeom>
          <a:noFill/>
          <a:ln w="9525">
            <a:noFill/>
          </a:ln>
        </p:spPr>
        <p:txBody>
          <a:bodyPr wrap="square" anchor="t">
            <a:spAutoFit/>
          </a:bodyPr>
          <a:lstStyle/>
          <a:p>
            <a:pPr lvl="0" indent="0" fontAlgn="auto">
              <a:lnSpc>
                <a:spcPct val="100000"/>
              </a:lnSpc>
              <a:spcBef>
                <a:spcPct val="0"/>
              </a:spcBef>
              <a:buNone/>
            </a:pPr>
            <a:r>
              <a:rPr lang="zh-CN" altLang="en-US" sz="2400" b="1" dirty="0">
                <a:ea typeface="+mn-lt"/>
                <a:cs typeface="+mn-lt"/>
              </a:rPr>
              <a:t>1.分析方法概述</a:t>
            </a:r>
            <a:r>
              <a:rPr lang="zh-CN" altLang="en-US" sz="3200" dirty="0">
                <a:solidFill>
                  <a:srgbClr val="990000"/>
                </a:solidFill>
                <a:latin typeface="Times New Roman" panose="02020603050405020304" pitchFamily="18" charset="0"/>
                <a:ea typeface="黑体" panose="02010609060101010101" pitchFamily="49" charset="-122"/>
              </a:rPr>
              <a:t> </a:t>
            </a:r>
          </a:p>
        </p:txBody>
      </p:sp>
      <p:sp>
        <p:nvSpPr>
          <p:cNvPr id="279564" name="Text Box 12"/>
          <p:cNvSpPr txBox="1"/>
          <p:nvPr/>
        </p:nvSpPr>
        <p:spPr>
          <a:xfrm>
            <a:off x="1186498" y="2806065"/>
            <a:ext cx="7240588" cy="429895"/>
          </a:xfrm>
          <a:prstGeom prst="rect">
            <a:avLst/>
          </a:prstGeom>
          <a:noFill/>
          <a:ln w="9525">
            <a:noFill/>
          </a:ln>
        </p:spPr>
        <p:txBody>
          <a:bodyPr anchor="t">
            <a:spAutoFit/>
          </a:bodyPr>
          <a:lstStyle/>
          <a:p>
            <a:pPr lvl="0" indent="-342900" algn="l" fontAlgn="base">
              <a:lnSpc>
                <a:spcPct val="100000"/>
              </a:lnSpc>
              <a:spcBef>
                <a:spcPct val="50000"/>
              </a:spcBef>
              <a:buClrTx/>
              <a:buSzTx/>
              <a:buFontTx/>
              <a:buNone/>
            </a:pPr>
            <a:r>
              <a:rPr lang="zh-CN" altLang="en-US" sz="2200" b="1" strike="noStrike" noProof="1">
                <a:solidFill>
                  <a:srgbClr val="3333CC"/>
                </a:solidFill>
                <a:latin typeface="等线 Light" panose="02010600030101010101" charset="-122"/>
                <a:ea typeface="等线 Light" panose="02010600030101010101" charset="-122"/>
                <a:cs typeface="宋体" panose="02010600030101010101" pitchFamily="2" charset="-122"/>
              </a:rPr>
              <a:t>常用的方法：</a:t>
            </a:r>
            <a:r>
              <a:rPr lang="zh-CN" altLang="en-US" sz="2200" b="1" strike="noStrike" noProof="1">
                <a:solidFill>
                  <a:srgbClr val="000000"/>
                </a:solidFill>
                <a:latin typeface="等线 Light" panose="02010600030101010101" charset="-122"/>
                <a:ea typeface="等线 Light" panose="02010600030101010101" charset="-122"/>
                <a:cs typeface="宋体" panose="02010600030101010101" pitchFamily="2" charset="-122"/>
              </a:rPr>
              <a:t>表格法、代数法</a:t>
            </a:r>
          </a:p>
        </p:txBody>
      </p:sp>
      <p:sp>
        <p:nvSpPr>
          <p:cNvPr id="46085" name="Rectangle 2"/>
          <p:cNvSpPr txBox="1"/>
          <p:nvPr/>
        </p:nvSpPr>
        <p:spPr>
          <a:xfrm>
            <a:off x="965200" y="2196465"/>
            <a:ext cx="7561580" cy="438785"/>
          </a:xfrm>
          <a:prstGeom prst="rect">
            <a:avLst/>
          </a:prstGeom>
          <a:noFill/>
          <a:ln w="9525">
            <a:noFill/>
          </a:ln>
        </p:spPr>
        <p:txBody>
          <a:bodyPr anchor="t"/>
          <a:lstStyle/>
          <a:p>
            <a:pPr lvl="0" indent="-342900" fontAlgn="base">
              <a:lnSpc>
                <a:spcPct val="100000"/>
              </a:lnSpc>
              <a:buNone/>
            </a:pPr>
            <a:r>
              <a:rPr lang="zh-CN" altLang="en-US" strike="noStrike" noProof="1">
                <a:solidFill>
                  <a:srgbClr val="000099"/>
                </a:solidFill>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3333CC"/>
                </a:solidFill>
                <a:latin typeface="等线 Light" panose="02010600030101010101" charset="-122"/>
                <a:ea typeface="等线 Light" panose="02010600030101010101" charset="-122"/>
                <a:cs typeface="宋体" panose="02010600030101010101" pitchFamily="2" charset="-122"/>
              </a:rPr>
              <a:t>关键：</a:t>
            </a:r>
            <a:r>
              <a:rPr lang="zh-CN" altLang="en-US" sz="2200" b="1" strike="noStrike" noProof="1">
                <a:solidFill>
                  <a:srgbClr val="000000"/>
                </a:solidFill>
                <a:latin typeface="等线 Light" panose="02010600030101010101" charset="-122"/>
                <a:ea typeface="等线 Light" panose="02010600030101010101" charset="-122"/>
                <a:cs typeface="宋体" panose="02010600030101010101" pitchFamily="2" charset="-122"/>
              </a:rPr>
              <a:t>找出电路状态和输出随输入变化而变化的规律</a:t>
            </a:r>
            <a:endParaRPr lang="zh-CN" altLang="en-US" sz="2200" b="1" strike="noStrike" noProof="1">
              <a:solidFill>
                <a:srgbClr val="000000"/>
              </a:solidFill>
              <a:latin typeface="等线 Light" panose="02010600030101010101" charset="-122"/>
              <a:ea typeface="等线 Light" panose="02010600030101010101"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grpSp>
        <p:nvGrpSpPr>
          <p:cNvPr id="31746" name="Group 2"/>
          <p:cNvGrpSpPr/>
          <p:nvPr/>
        </p:nvGrpSpPr>
        <p:grpSpPr>
          <a:xfrm>
            <a:off x="2337256" y="1212192"/>
            <a:ext cx="8423030" cy="4941013"/>
            <a:chOff x="-429" y="905"/>
            <a:chExt cx="6261" cy="3051"/>
          </a:xfrm>
        </p:grpSpPr>
        <p:sp>
          <p:nvSpPr>
            <p:cNvPr id="31747" name="Line 3"/>
            <p:cNvSpPr/>
            <p:nvPr/>
          </p:nvSpPr>
          <p:spPr>
            <a:xfrm flipH="1">
              <a:off x="2592" y="1160"/>
              <a:ext cx="0" cy="190"/>
            </a:xfrm>
            <a:prstGeom prst="line">
              <a:avLst/>
            </a:prstGeom>
            <a:ln w="28575" cap="flat" cmpd="sng">
              <a:pattFill prst="pct50">
                <a:fgClr>
                  <a:srgbClr val="000000"/>
                </a:fgClr>
                <a:bgClr>
                  <a:srgbClr val="FFFFFF"/>
                </a:bgClr>
              </a:pattFill>
              <a:prstDash val="solid"/>
              <a:round/>
              <a:headEnd type="none" w="med" len="med"/>
              <a:tailEnd type="triangle" w="med" len="med"/>
            </a:ln>
            <a:effectLst>
              <a:prstShdw prst="shdw17" dist="17961" dir="2699999">
                <a:srgbClr val="000000"/>
              </a:prstShdw>
            </a:effectLst>
          </p:spPr>
        </p:sp>
        <p:sp>
          <p:nvSpPr>
            <p:cNvPr id="31748" name="Text Box 4"/>
            <p:cNvSpPr txBox="1"/>
            <p:nvPr/>
          </p:nvSpPr>
          <p:spPr>
            <a:xfrm>
              <a:off x="1856" y="905"/>
              <a:ext cx="1493" cy="227"/>
            </a:xfrm>
            <a:prstGeom prst="rect">
              <a:avLst/>
            </a:prstGeom>
            <a:noFill/>
            <a:ln w="28575" cap="flat" cmpd="sng">
              <a:pattFill prst="pct50">
                <a:fgClr>
                  <a:srgbClr val="000000"/>
                </a:fgClr>
                <a:bgClr>
                  <a:srgbClr val="FFFFFF"/>
                </a:bgClr>
              </a:pattFill>
              <a:prstDash val="solid"/>
              <a:miter/>
              <a:headEnd type="none" w="med" len="med"/>
              <a:tailEnd type="none" w="med" len="med"/>
            </a:ln>
            <a:effectLst>
              <a:prstShdw prst="shdw17" dist="17961" dir="2699999">
                <a:srgbClr val="000000"/>
              </a:prstShdw>
            </a:effectLst>
            <a:extLst>
              <a:ext uri="{909E8E84-426E-40DD-AFC4-6F175D3DCCD1}">
                <a14:hiddenFill xmlns:a14="http://schemas.microsoft.com/office/drawing/2010/main">
                  <a:solidFill>
                    <a:srgbClr val="FFFF00"/>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逻辑电路图</a:t>
              </a:r>
            </a:p>
          </p:txBody>
        </p:sp>
        <p:sp>
          <p:nvSpPr>
            <p:cNvPr id="31749" name="Text Box 5"/>
            <p:cNvSpPr txBox="1"/>
            <p:nvPr/>
          </p:nvSpPr>
          <p:spPr>
            <a:xfrm>
              <a:off x="1284" y="1356"/>
              <a:ext cx="2615" cy="227"/>
            </a:xfrm>
            <a:prstGeom prst="rect">
              <a:avLst/>
            </a:prstGeom>
            <a:noFill/>
            <a:ln w="28575" cap="flat" cmpd="sng">
              <a:pattFill prst="pct50">
                <a:fgClr>
                  <a:srgbClr val="000000"/>
                </a:fgClr>
                <a:bgClr>
                  <a:srgbClr val="FFFFFF"/>
                </a:bgClr>
              </a:pattFill>
              <a:prstDash val="solid"/>
              <a:miter/>
              <a:headEnd type="none" w="med" len="med"/>
              <a:tailEnd type="none" w="med" len="med"/>
            </a:ln>
            <a:effectLst>
              <a:prstShdw prst="shdw17" dist="17961" dir="2699999">
                <a:srgbClr val="000000"/>
              </a:prstShdw>
            </a:effectLst>
            <a:extLst>
              <a:ext uri="{909E8E84-426E-40DD-AFC4-6F175D3DCCD1}">
                <a14:hiddenFill xmlns:a14="http://schemas.microsoft.com/office/drawing/2010/main">
                  <a:solidFill>
                    <a:srgbClr val="FFFF00"/>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写出输出函数与激励函数表达式</a:t>
              </a:r>
            </a:p>
          </p:txBody>
        </p:sp>
        <p:sp>
          <p:nvSpPr>
            <p:cNvPr id="31750" name="Text Box 6"/>
            <p:cNvSpPr txBox="1"/>
            <p:nvPr/>
          </p:nvSpPr>
          <p:spPr>
            <a:xfrm>
              <a:off x="-429" y="2226"/>
              <a:ext cx="3200" cy="227"/>
            </a:xfrm>
            <a:prstGeom prst="rect">
              <a:avLst/>
            </a:prstGeom>
            <a:noFill/>
            <a:ln w="28575" cap="flat" cmpd="sng">
              <a:solidFill>
                <a:srgbClr val="006600"/>
              </a:solidFill>
              <a:prstDash val="solid"/>
              <a:miter/>
              <a:headEnd type="none" w="med" len="med"/>
              <a:tailEnd type="none" w="med" len="med"/>
            </a:ln>
            <a:effectLst>
              <a:prstShdw prst="shdw17" dist="17961" dir="2699999">
                <a:srgbClr val="993D00"/>
              </a:prstShdw>
            </a:effectLst>
            <a:extLst>
              <a:ext uri="{909E8E84-426E-40DD-AFC4-6F175D3DCCD1}">
                <a14:hiddenFill xmlns:a14="http://schemas.microsoft.com/office/drawing/2010/main">
                  <a:solidFill>
                    <a:srgbClr val="00FFFF"/>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根据使用的触发器给出电路的次态真值表</a:t>
              </a:r>
            </a:p>
          </p:txBody>
        </p:sp>
        <p:sp>
          <p:nvSpPr>
            <p:cNvPr id="31751" name="Text Box 7"/>
            <p:cNvSpPr txBox="1"/>
            <p:nvPr/>
          </p:nvSpPr>
          <p:spPr>
            <a:xfrm>
              <a:off x="3106" y="2228"/>
              <a:ext cx="2726" cy="227"/>
            </a:xfrm>
            <a:prstGeom prst="rect">
              <a:avLst/>
            </a:prstGeom>
            <a:noFill/>
            <a:ln w="28575" cap="flat" cmpd="sng">
              <a:pattFill prst="pct50">
                <a:fgClr>
                  <a:srgbClr val="003300"/>
                </a:fgClr>
                <a:bgClr>
                  <a:srgbClr val="FFFFFF"/>
                </a:bgClr>
              </a:pattFill>
              <a:prstDash val="solid"/>
              <a:miter/>
              <a:headEnd type="none" w="med" len="med"/>
              <a:tailEnd type="none" w="med" len="med"/>
            </a:ln>
            <a:effectLst>
              <a:prstShdw prst="shdw17" dist="17961" dir="2699999">
                <a:srgbClr val="001F00"/>
              </a:prstShdw>
            </a:effectLst>
            <a:extLst>
              <a:ext uri="{909E8E84-426E-40DD-AFC4-6F175D3DCCD1}">
                <a14:hiddenFill xmlns:a14="http://schemas.microsoft.com/office/drawing/2010/main">
                  <a:solidFill>
                    <a:srgbClr val="FFCCFF"/>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根据使用的触发器给出次态方程组</a:t>
              </a:r>
            </a:p>
          </p:txBody>
        </p:sp>
        <p:sp>
          <p:nvSpPr>
            <p:cNvPr id="31752" name="Text Box 8"/>
            <p:cNvSpPr txBox="1"/>
            <p:nvPr/>
          </p:nvSpPr>
          <p:spPr>
            <a:xfrm>
              <a:off x="446" y="2766"/>
              <a:ext cx="1238" cy="227"/>
            </a:xfrm>
            <a:prstGeom prst="rect">
              <a:avLst/>
            </a:prstGeom>
            <a:noFill/>
            <a:ln w="28575" cap="flat" cmpd="sng">
              <a:solidFill>
                <a:srgbClr val="3438F6"/>
              </a:solidFill>
              <a:prstDash val="solid"/>
              <a:miter/>
              <a:headEnd type="none" w="med" len="med"/>
              <a:tailEnd type="none" w="med" len="med"/>
            </a:ln>
            <a:effectLst>
              <a:prstShdw prst="shdw17" dist="17961" dir="2699999">
                <a:srgbClr val="993D00"/>
              </a:prstShdw>
            </a:effectLst>
            <a:extLst>
              <a:ext uri="{909E8E84-426E-40DD-AFC4-6F175D3DCCD1}">
                <a14:hiddenFill xmlns:a14="http://schemas.microsoft.com/office/drawing/2010/main">
                  <a:solidFill>
                    <a:srgbClr val="00FFFF"/>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触发器功能表</a:t>
              </a:r>
            </a:p>
          </p:txBody>
        </p:sp>
        <p:sp>
          <p:nvSpPr>
            <p:cNvPr id="31753" name="Text Box 9"/>
            <p:cNvSpPr txBox="1"/>
            <p:nvPr/>
          </p:nvSpPr>
          <p:spPr>
            <a:xfrm>
              <a:off x="2164" y="2981"/>
              <a:ext cx="1368" cy="474"/>
            </a:xfrm>
            <a:prstGeom prst="rect">
              <a:avLst/>
            </a:prstGeom>
            <a:noFill/>
            <a:ln w="28575" cap="flat" cmpd="sng">
              <a:pattFill prst="pct50">
                <a:fgClr>
                  <a:srgbClr val="000000"/>
                </a:fgClr>
                <a:bgClr>
                  <a:srgbClr val="FFFFFF"/>
                </a:bgClr>
              </a:pattFill>
              <a:prstDash val="solid"/>
              <a:miter/>
              <a:headEnd type="none" w="med" len="med"/>
              <a:tailEnd type="none" w="med" len="med"/>
            </a:ln>
            <a:effectLst>
              <a:prstShdw prst="shdw17" dist="17961" dir="2699999">
                <a:srgbClr val="000000"/>
              </a:prstShdw>
            </a:effectLst>
            <a:extLst>
              <a:ext uri="{909E8E84-426E-40DD-AFC4-6F175D3DCCD1}">
                <a14:hiddenFill xmlns:a14="http://schemas.microsoft.com/office/drawing/2010/main">
                  <a:solidFill>
                    <a:srgbClr val="FFFF00"/>
                  </a:solidFill>
                </a14:hiddenFill>
              </a:ext>
            </a:extLst>
          </p:spPr>
          <p:txBody>
            <a:bodyPr wrap="square" anchor="t">
              <a:spAutoFit/>
            </a:bodyPr>
            <a:lstStyle/>
            <a:p>
              <a:pPr lvl="0" indent="0" algn="ctr">
                <a:lnSpc>
                  <a:spcPct val="100000"/>
                </a:lnSpc>
                <a:spcBef>
                  <a:spcPts val="0"/>
                </a:spcBef>
                <a:buNone/>
              </a:pPr>
              <a:r>
                <a:rPr lang="zh-CN" altLang="en-US" sz="2200" b="0" dirty="0" smtClean="0">
                  <a:latin typeface="Verdana" panose="020B0604030504040204" pitchFamily="34" charset="0"/>
                  <a:ea typeface="宋体" panose="02010600030101010101" pitchFamily="2" charset="-122"/>
                </a:rPr>
                <a:t>状态转移图</a:t>
              </a:r>
              <a:endParaRPr lang="en-US" altLang="zh-CN" sz="2200" b="0" dirty="0">
                <a:latin typeface="Verdana" panose="020B0604030504040204" pitchFamily="34" charset="0"/>
                <a:ea typeface="宋体" panose="02010600030101010101" pitchFamily="2" charset="-122"/>
              </a:endParaRPr>
            </a:p>
            <a:p>
              <a:pPr lvl="0" indent="0" algn="ctr">
                <a:lnSpc>
                  <a:spcPct val="100000"/>
                </a:lnSpc>
                <a:spcBef>
                  <a:spcPts val="0"/>
                </a:spcBef>
                <a:buNone/>
              </a:pPr>
              <a:r>
                <a:rPr lang="zh-CN" altLang="en-US" sz="2200" b="0" dirty="0" smtClean="0">
                  <a:latin typeface="Verdana" panose="020B0604030504040204" pitchFamily="34" charset="0"/>
                  <a:ea typeface="宋体" panose="02010600030101010101" pitchFamily="2" charset="-122"/>
                </a:rPr>
                <a:t>状态转换</a:t>
              </a:r>
              <a:r>
                <a:rPr lang="zh-CN" altLang="en-US" sz="2200" b="0" dirty="0">
                  <a:latin typeface="Verdana" panose="020B0604030504040204" pitchFamily="34" charset="0"/>
                  <a:ea typeface="宋体" panose="02010600030101010101" pitchFamily="2" charset="-122"/>
                </a:rPr>
                <a:t>表</a:t>
              </a:r>
            </a:p>
          </p:txBody>
        </p:sp>
        <p:sp>
          <p:nvSpPr>
            <p:cNvPr id="31754" name="Text Box 10"/>
            <p:cNvSpPr txBox="1"/>
            <p:nvPr/>
          </p:nvSpPr>
          <p:spPr>
            <a:xfrm>
              <a:off x="1533" y="3729"/>
              <a:ext cx="2560" cy="227"/>
            </a:xfrm>
            <a:prstGeom prst="rect">
              <a:avLst/>
            </a:prstGeom>
            <a:noFill/>
            <a:ln w="28575" cap="flat" cmpd="sng">
              <a:pattFill prst="pct50">
                <a:fgClr>
                  <a:srgbClr val="000000"/>
                </a:fgClr>
                <a:bgClr>
                  <a:srgbClr val="FFFFFF"/>
                </a:bgClr>
              </a:pattFill>
              <a:prstDash val="solid"/>
              <a:miter/>
              <a:headEnd type="none" w="med" len="med"/>
              <a:tailEnd type="none" w="med" len="med"/>
            </a:ln>
            <a:effectLst>
              <a:prstShdw prst="shdw17" dist="17961" dir="2699999">
                <a:srgbClr val="000000"/>
              </a:prstShdw>
            </a:effectLst>
            <a:extLst>
              <a:ext uri="{909E8E84-426E-40DD-AFC4-6F175D3DCCD1}">
                <a14:hiddenFill xmlns:a14="http://schemas.microsoft.com/office/drawing/2010/main">
                  <a:solidFill>
                    <a:srgbClr val="FFFF00"/>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用时间图和文字描述电路功能</a:t>
              </a:r>
            </a:p>
          </p:txBody>
        </p:sp>
        <p:sp>
          <p:nvSpPr>
            <p:cNvPr id="31755" name="AutoShape 11"/>
            <p:cNvSpPr/>
            <p:nvPr/>
          </p:nvSpPr>
          <p:spPr>
            <a:xfrm>
              <a:off x="947" y="2502"/>
              <a:ext cx="177" cy="264"/>
            </a:xfrm>
            <a:prstGeom prst="upArrow">
              <a:avLst>
                <a:gd name="adj1" fmla="val 50000"/>
                <a:gd name="adj2" fmla="val 37274"/>
              </a:avLst>
            </a:prstGeom>
            <a:noFill/>
            <a:ln w="28575" cap="flat" cmpd="sng">
              <a:solidFill>
                <a:srgbClr val="006600"/>
              </a:solidFill>
              <a:prstDash val="solid"/>
              <a:miter/>
              <a:headEnd type="none" w="med" len="med"/>
              <a:tailEnd type="none" w="med" len="med"/>
            </a:ln>
            <a:effectLst>
              <a:prstShdw prst="shdw17" dist="17961" dir="2699999">
                <a:srgbClr val="993D00"/>
              </a:prstShdw>
            </a:effectLst>
            <a:extLst>
              <a:ext uri="{909E8E84-426E-40DD-AFC4-6F175D3DCCD1}">
                <a14:hiddenFill xmlns:a14="http://schemas.microsoft.com/office/drawing/2010/main">
                  <a:solidFill>
                    <a:srgbClr val="00FFFF"/>
                  </a:solidFill>
                </a14:hiddenFill>
              </a:ext>
            </a:extLst>
          </p:spPr>
          <p:txBody>
            <a:bodyPr wrap="none" anchor="ctr">
              <a:spAutoFit/>
            </a:bodyP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grpSp>
          <p:nvGrpSpPr>
            <p:cNvPr id="31756" name="Group 12"/>
            <p:cNvGrpSpPr/>
            <p:nvPr/>
          </p:nvGrpSpPr>
          <p:grpSpPr>
            <a:xfrm>
              <a:off x="4012" y="2503"/>
              <a:ext cx="1328" cy="521"/>
              <a:chOff x="4115" y="2710"/>
              <a:chExt cx="1328" cy="521"/>
            </a:xfrm>
          </p:grpSpPr>
          <p:sp>
            <p:nvSpPr>
              <p:cNvPr id="31757" name="Text Box 13"/>
              <p:cNvSpPr txBox="1"/>
              <p:nvPr/>
            </p:nvSpPr>
            <p:spPr>
              <a:xfrm>
                <a:off x="4115" y="3004"/>
                <a:ext cx="1328" cy="227"/>
              </a:xfrm>
              <a:prstGeom prst="rect">
                <a:avLst/>
              </a:prstGeom>
              <a:noFill/>
              <a:ln w="28575" cap="flat" cmpd="sng">
                <a:solidFill>
                  <a:schemeClr val="accent6"/>
                </a:solidFill>
                <a:prstDash val="solid"/>
                <a:miter/>
                <a:headEnd type="none" w="med" len="med"/>
                <a:tailEnd type="none" w="med" len="med"/>
              </a:ln>
              <a:effectLst>
                <a:prstShdw prst="shdw17" dist="17961" dir="2699999">
                  <a:srgbClr val="001F00"/>
                </a:prstShdw>
              </a:effectLst>
              <a:extLst>
                <a:ext uri="{909E8E84-426E-40DD-AFC4-6F175D3DCCD1}">
                  <a14:hiddenFill xmlns:a14="http://schemas.microsoft.com/office/drawing/2010/main">
                    <a:solidFill>
                      <a:srgbClr val="FFCCFF"/>
                    </a:solidFill>
                  </a14:hiddenFill>
                </a:ext>
              </a:extLst>
            </p:spPr>
            <p:txBody>
              <a:bodyPr wrap="square" anchor="t">
                <a:spAutoFit/>
              </a:bodyPr>
              <a:lstStyle/>
              <a:p>
                <a:pPr lvl="0" indent="0" algn="ctr">
                  <a:lnSpc>
                    <a:spcPct val="100000"/>
                  </a:lnSpc>
                  <a:spcBef>
                    <a:spcPct val="50000"/>
                  </a:spcBef>
                  <a:buNone/>
                </a:pPr>
                <a:r>
                  <a:rPr lang="zh-CN" altLang="en-US" b="0" dirty="0">
                    <a:latin typeface="Verdana" panose="020B0604030504040204" pitchFamily="34" charset="0"/>
                    <a:ea typeface="宋体" panose="02010600030101010101" pitchFamily="2" charset="-122"/>
                  </a:rPr>
                  <a:t>触发器次态方程</a:t>
                </a:r>
              </a:p>
            </p:txBody>
          </p:sp>
          <p:sp>
            <p:nvSpPr>
              <p:cNvPr id="31758" name="AutoShape 14"/>
              <p:cNvSpPr/>
              <p:nvPr/>
            </p:nvSpPr>
            <p:spPr>
              <a:xfrm>
                <a:off x="4203" y="2710"/>
                <a:ext cx="177" cy="264"/>
              </a:xfrm>
              <a:prstGeom prst="upArrow">
                <a:avLst>
                  <a:gd name="adj1" fmla="val 50000"/>
                  <a:gd name="adj2" fmla="val 37274"/>
                </a:avLst>
              </a:prstGeom>
              <a:noFill/>
              <a:ln w="28575" cap="flat" cmpd="sng">
                <a:pattFill prst="pct50">
                  <a:fgClr>
                    <a:srgbClr val="003300"/>
                  </a:fgClr>
                  <a:bgClr>
                    <a:srgbClr val="FFFFFF"/>
                  </a:bgClr>
                </a:pattFill>
                <a:prstDash val="solid"/>
                <a:miter/>
                <a:headEnd type="none" w="med" len="med"/>
                <a:tailEnd type="none" w="med" len="med"/>
              </a:ln>
              <a:effectLst>
                <a:prstShdw prst="shdw17" dist="17961" dir="2699999">
                  <a:srgbClr val="001F00"/>
                </a:prstShdw>
              </a:effectLst>
              <a:extLst>
                <a:ext uri="{909E8E84-426E-40DD-AFC4-6F175D3DCCD1}">
                  <a14:hiddenFill xmlns:a14="http://schemas.microsoft.com/office/drawing/2010/main">
                    <a:solidFill>
                      <a:srgbClr val="FFCCFF"/>
                    </a:solidFill>
                  </a14:hiddenFill>
                </a:ext>
              </a:extLst>
            </p:spPr>
            <p:txBody>
              <a:bodyPr wrap="none" anchor="ctr">
                <a:spAutoFit/>
              </a:bodyP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grpSp>
        <p:sp>
          <p:nvSpPr>
            <p:cNvPr id="31759" name="Line 15"/>
            <p:cNvSpPr/>
            <p:nvPr/>
          </p:nvSpPr>
          <p:spPr>
            <a:xfrm>
              <a:off x="1887" y="2523"/>
              <a:ext cx="1" cy="248"/>
            </a:xfrm>
            <a:prstGeom prst="line">
              <a:avLst/>
            </a:prstGeom>
            <a:ln w="28575" cap="flat" cmpd="sng">
              <a:solidFill>
                <a:srgbClr val="006600"/>
              </a:solidFill>
              <a:prstDash val="solid"/>
              <a:round/>
              <a:headEnd type="none" w="med" len="med"/>
              <a:tailEnd type="none" w="med" len="med"/>
            </a:ln>
            <a:effectLst>
              <a:prstShdw prst="shdw17" dist="17961" dir="2699999">
                <a:srgbClr val="993D00"/>
              </a:prstShdw>
            </a:effectLst>
          </p:spPr>
        </p:sp>
        <p:sp>
          <p:nvSpPr>
            <p:cNvPr id="31760" name="Line 16"/>
            <p:cNvSpPr/>
            <p:nvPr/>
          </p:nvSpPr>
          <p:spPr>
            <a:xfrm>
              <a:off x="3626" y="2516"/>
              <a:ext cx="1" cy="248"/>
            </a:xfrm>
            <a:prstGeom prst="line">
              <a:avLst/>
            </a:prstGeom>
            <a:ln w="28575" cap="flat" cmpd="sng">
              <a:pattFill prst="pct50">
                <a:fgClr>
                  <a:srgbClr val="003300"/>
                </a:fgClr>
                <a:bgClr>
                  <a:srgbClr val="FFFFFF"/>
                </a:bgClr>
              </a:pattFill>
              <a:prstDash val="solid"/>
              <a:round/>
              <a:headEnd type="none" w="med" len="med"/>
              <a:tailEnd type="none" w="med" len="med"/>
            </a:ln>
            <a:effectLst>
              <a:prstShdw prst="shdw17" dist="17961" dir="2699999">
                <a:srgbClr val="001F00"/>
              </a:prstShdw>
            </a:effectLst>
          </p:spPr>
        </p:sp>
        <p:sp>
          <p:nvSpPr>
            <p:cNvPr id="31761" name="Line 17"/>
            <p:cNvSpPr/>
            <p:nvPr/>
          </p:nvSpPr>
          <p:spPr>
            <a:xfrm>
              <a:off x="2795" y="3442"/>
              <a:ext cx="0" cy="273"/>
            </a:xfrm>
            <a:prstGeom prst="line">
              <a:avLst/>
            </a:prstGeom>
            <a:ln w="28575" cap="flat" cmpd="sng">
              <a:pattFill prst="pct50">
                <a:fgClr>
                  <a:srgbClr val="000000"/>
                </a:fgClr>
                <a:bgClr>
                  <a:srgbClr val="FFFFFF"/>
                </a:bgClr>
              </a:pattFill>
              <a:prstDash val="solid"/>
              <a:round/>
              <a:headEnd type="none" w="med" len="med"/>
              <a:tailEnd type="triangle" w="med" len="med"/>
            </a:ln>
            <a:effectLst>
              <a:prstShdw prst="shdw17" dist="17961" dir="2699999">
                <a:srgbClr val="000000"/>
              </a:prstShdw>
            </a:effectLst>
          </p:spPr>
        </p:sp>
        <p:grpSp>
          <p:nvGrpSpPr>
            <p:cNvPr id="31762" name="Group 18"/>
            <p:cNvGrpSpPr/>
            <p:nvPr/>
          </p:nvGrpSpPr>
          <p:grpSpPr>
            <a:xfrm>
              <a:off x="1887" y="2763"/>
              <a:ext cx="1733" cy="192"/>
              <a:chOff x="1887" y="3644"/>
              <a:chExt cx="1733" cy="384"/>
            </a:xfrm>
          </p:grpSpPr>
          <p:sp>
            <p:nvSpPr>
              <p:cNvPr id="31763" name="Line 19"/>
              <p:cNvSpPr/>
              <p:nvPr/>
            </p:nvSpPr>
            <p:spPr>
              <a:xfrm>
                <a:off x="1887" y="3654"/>
                <a:ext cx="884" cy="2"/>
              </a:xfrm>
              <a:prstGeom prst="line">
                <a:avLst/>
              </a:prstGeom>
              <a:ln w="28575" cap="flat" cmpd="sng">
                <a:solidFill>
                  <a:srgbClr val="006600"/>
                </a:solidFill>
                <a:prstDash val="solid"/>
                <a:round/>
                <a:headEnd type="none" w="med" len="med"/>
                <a:tailEnd type="none" w="med" len="med"/>
              </a:ln>
              <a:effectLst>
                <a:prstShdw prst="shdw17" dist="17961" dir="2699999">
                  <a:srgbClr val="993D00"/>
                </a:prstShdw>
              </a:effectLst>
            </p:spPr>
          </p:sp>
          <p:sp>
            <p:nvSpPr>
              <p:cNvPr id="31764" name="Line 20"/>
              <p:cNvSpPr/>
              <p:nvPr/>
            </p:nvSpPr>
            <p:spPr>
              <a:xfrm>
                <a:off x="2759" y="3667"/>
                <a:ext cx="1" cy="361"/>
              </a:xfrm>
              <a:prstGeom prst="line">
                <a:avLst/>
              </a:prstGeom>
              <a:ln w="28575" cap="flat" cmpd="sng">
                <a:pattFill prst="pct50">
                  <a:fgClr>
                    <a:srgbClr val="000000"/>
                  </a:fgClr>
                  <a:bgClr>
                    <a:srgbClr val="FFFFFF"/>
                  </a:bgClr>
                </a:pattFill>
                <a:prstDash val="solid"/>
                <a:round/>
                <a:headEnd type="none" w="med" len="med"/>
                <a:tailEnd type="triangle" w="med" len="med"/>
              </a:ln>
              <a:effectLst>
                <a:prstShdw prst="shdw17" dist="17961" dir="2699999">
                  <a:srgbClr val="000000"/>
                </a:prstShdw>
              </a:effectLst>
            </p:spPr>
          </p:sp>
          <p:sp>
            <p:nvSpPr>
              <p:cNvPr id="31765" name="Line 21"/>
              <p:cNvSpPr/>
              <p:nvPr/>
            </p:nvSpPr>
            <p:spPr>
              <a:xfrm>
                <a:off x="2765" y="3644"/>
                <a:ext cx="855" cy="2"/>
              </a:xfrm>
              <a:prstGeom prst="line">
                <a:avLst/>
              </a:prstGeom>
              <a:ln w="28575" cap="flat" cmpd="sng">
                <a:pattFill prst="pct50">
                  <a:fgClr>
                    <a:srgbClr val="003300"/>
                  </a:fgClr>
                  <a:bgClr>
                    <a:srgbClr val="FFFFFF"/>
                  </a:bgClr>
                </a:pattFill>
                <a:prstDash val="solid"/>
                <a:round/>
                <a:headEnd type="none" w="med" len="med"/>
                <a:tailEnd type="none" w="med" len="med"/>
              </a:ln>
              <a:effectLst>
                <a:prstShdw prst="shdw17" dist="17961" dir="2699999">
                  <a:srgbClr val="001F00"/>
                </a:prstShdw>
              </a:effectLst>
            </p:spPr>
          </p:sp>
        </p:grpSp>
        <p:grpSp>
          <p:nvGrpSpPr>
            <p:cNvPr id="31766" name="Group 22"/>
            <p:cNvGrpSpPr/>
            <p:nvPr/>
          </p:nvGrpSpPr>
          <p:grpSpPr>
            <a:xfrm>
              <a:off x="719" y="1603"/>
              <a:ext cx="3827" cy="622"/>
              <a:chOff x="719" y="1603"/>
              <a:chExt cx="3827" cy="622"/>
            </a:xfrm>
          </p:grpSpPr>
          <p:sp>
            <p:nvSpPr>
              <p:cNvPr id="31767" name="Line 23"/>
              <p:cNvSpPr/>
              <p:nvPr/>
            </p:nvSpPr>
            <p:spPr>
              <a:xfrm flipV="1">
                <a:off x="1334" y="1976"/>
                <a:ext cx="1267" cy="0"/>
              </a:xfrm>
              <a:prstGeom prst="line">
                <a:avLst/>
              </a:prstGeom>
              <a:ln w="28575" cap="flat" cmpd="sng">
                <a:solidFill>
                  <a:srgbClr val="006600"/>
                </a:solidFill>
                <a:prstDash val="solid"/>
                <a:round/>
                <a:headEnd type="none" w="med" len="med"/>
                <a:tailEnd type="none" w="med" len="med"/>
              </a:ln>
              <a:effectLst>
                <a:prstShdw prst="shdw17" dist="17961" dir="2699999">
                  <a:srgbClr val="993D00"/>
                </a:prstShdw>
              </a:effectLst>
            </p:spPr>
          </p:sp>
          <p:sp>
            <p:nvSpPr>
              <p:cNvPr id="31768" name="Line 24"/>
              <p:cNvSpPr/>
              <p:nvPr/>
            </p:nvSpPr>
            <p:spPr>
              <a:xfrm>
                <a:off x="1334" y="1969"/>
                <a:ext cx="0" cy="256"/>
              </a:xfrm>
              <a:prstGeom prst="line">
                <a:avLst/>
              </a:prstGeom>
              <a:ln w="28575" cap="flat" cmpd="sng">
                <a:solidFill>
                  <a:srgbClr val="006600"/>
                </a:solidFill>
                <a:prstDash val="solid"/>
                <a:round/>
                <a:headEnd type="none" w="med" len="med"/>
                <a:tailEnd type="triangle" w="med" len="med"/>
              </a:ln>
              <a:effectLst>
                <a:prstShdw prst="shdw17" dist="17961" dir="2699999">
                  <a:srgbClr val="993D00"/>
                </a:prstShdw>
              </a:effectLst>
            </p:spPr>
          </p:sp>
          <p:sp>
            <p:nvSpPr>
              <p:cNvPr id="31769" name="Line 25"/>
              <p:cNvSpPr/>
              <p:nvPr/>
            </p:nvSpPr>
            <p:spPr>
              <a:xfrm>
                <a:off x="2607" y="1603"/>
                <a:ext cx="0" cy="378"/>
              </a:xfrm>
              <a:prstGeom prst="line">
                <a:avLst/>
              </a:prstGeom>
              <a:ln w="28575" cap="flat" cmpd="sng">
                <a:pattFill prst="pct50">
                  <a:fgClr>
                    <a:srgbClr val="000000"/>
                  </a:fgClr>
                  <a:bgClr>
                    <a:srgbClr val="FFFFFF"/>
                  </a:bgClr>
                </a:pattFill>
                <a:prstDash val="solid"/>
                <a:round/>
                <a:headEnd type="none" w="med" len="med"/>
                <a:tailEnd type="none" w="med" len="med"/>
              </a:ln>
              <a:effectLst>
                <a:prstShdw prst="shdw17" dist="17961" dir="2699999">
                  <a:srgbClr val="000000"/>
                </a:prstShdw>
              </a:effectLst>
            </p:spPr>
          </p:sp>
          <p:sp>
            <p:nvSpPr>
              <p:cNvPr id="24" name="Text Box 26"/>
              <p:cNvSpPr txBox="1">
                <a:spLocks noChangeArrowheads="1"/>
              </p:cNvSpPr>
              <p:nvPr/>
            </p:nvSpPr>
            <p:spPr bwMode="auto">
              <a:xfrm>
                <a:off x="719" y="1741"/>
                <a:ext cx="633" cy="227"/>
              </a:xfrm>
              <a:prstGeom prst="rect">
                <a:avLst/>
              </a:prstGeom>
              <a:noFill/>
              <a:ln w="28575">
                <a:noFill/>
                <a:miter lim="800000"/>
              </a:ln>
              <a:effectLst>
                <a:prstShdw prst="shdw17" dist="17961" dir="2700000">
                  <a:srgbClr val="BBE0E3">
                    <a:gamma/>
                    <a:shade val="60000"/>
                    <a:invGamma/>
                  </a:srgbClr>
                </a:prstShdw>
              </a:effec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b="1" i="0" u="none" strike="noStrike" kern="1200" cap="none" spc="0" normalizeH="0" baseline="0" noProof="0" dirty="0">
                    <a:ln>
                      <a:noFill/>
                    </a:ln>
                    <a:solidFill>
                      <a:srgbClr val="3333CC"/>
                    </a:solidFill>
                    <a:effectLst>
                      <a:outerShdw blurRad="38100" dist="38100" dir="2700000" algn="tl">
                        <a:srgbClr val="C0C0C0"/>
                      </a:outerShdw>
                    </a:effectLst>
                    <a:uLnTx/>
                    <a:uFillTx/>
                    <a:latin typeface="等线 Light" panose="02010600030101010101" charset="-122"/>
                    <a:ea typeface="等线 Light" panose="02010600030101010101" charset="-122"/>
                    <a:cs typeface="宋体" panose="02010600030101010101" pitchFamily="2" charset="-122"/>
                  </a:rPr>
                  <a:t>表格法</a:t>
                </a:r>
              </a:p>
            </p:txBody>
          </p:sp>
          <p:sp>
            <p:nvSpPr>
              <p:cNvPr id="25" name="Text Box 27"/>
              <p:cNvSpPr txBox="1">
                <a:spLocks noChangeArrowheads="1"/>
              </p:cNvSpPr>
              <p:nvPr/>
            </p:nvSpPr>
            <p:spPr bwMode="auto">
              <a:xfrm>
                <a:off x="3899" y="1682"/>
                <a:ext cx="647" cy="227"/>
              </a:xfrm>
              <a:prstGeom prst="rect">
                <a:avLst/>
              </a:prstGeom>
              <a:noFill/>
              <a:ln w="28575">
                <a:noFill/>
                <a:miter lim="800000"/>
              </a:ln>
              <a:effectLst>
                <a:prstShdw prst="shdw17" dist="17961" dir="2700000">
                  <a:srgbClr val="BBE0E3">
                    <a:gamma/>
                    <a:shade val="60000"/>
                    <a:invGamma/>
                  </a:srgbClr>
                </a:prstShdw>
              </a:effec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b="1" i="0" u="none" strike="noStrike" kern="1200" cap="none" spc="0" normalizeH="0" baseline="0" noProof="0">
                    <a:ln>
                      <a:noFill/>
                    </a:ln>
                    <a:solidFill>
                      <a:schemeClr val="accent6"/>
                    </a:solidFill>
                    <a:effectLst>
                      <a:outerShdw blurRad="38100" dist="38100" dir="2700000" algn="tl">
                        <a:srgbClr val="C0C0C0"/>
                      </a:outerShdw>
                    </a:effectLst>
                    <a:uLnTx/>
                    <a:uFillTx/>
                    <a:latin typeface="等线 Light" panose="02010600030101010101" charset="-122"/>
                    <a:ea typeface="等线 Light" panose="02010600030101010101" charset="-122"/>
                    <a:cs typeface="宋体" panose="02010600030101010101" pitchFamily="2" charset="-122"/>
                  </a:rPr>
                  <a:t>代数法</a:t>
                </a:r>
              </a:p>
            </p:txBody>
          </p:sp>
          <p:sp>
            <p:nvSpPr>
              <p:cNvPr id="31772" name="Line 28"/>
              <p:cNvSpPr/>
              <p:nvPr/>
            </p:nvSpPr>
            <p:spPr>
              <a:xfrm>
                <a:off x="2607" y="1976"/>
                <a:ext cx="1443" cy="0"/>
              </a:xfrm>
              <a:prstGeom prst="line">
                <a:avLst/>
              </a:prstGeom>
              <a:ln w="28575" cap="flat" cmpd="sng">
                <a:pattFill prst="pct50">
                  <a:fgClr>
                    <a:srgbClr val="003300"/>
                  </a:fgClr>
                  <a:bgClr>
                    <a:srgbClr val="FFFFFF"/>
                  </a:bgClr>
                </a:pattFill>
                <a:prstDash val="solid"/>
                <a:round/>
                <a:headEnd type="none" w="med" len="med"/>
                <a:tailEnd type="none" w="med" len="med"/>
              </a:ln>
              <a:effectLst>
                <a:prstShdw prst="shdw17" dist="17961" dir="2699999">
                  <a:srgbClr val="001F00"/>
                </a:prstShdw>
              </a:effectLst>
            </p:spPr>
          </p:sp>
          <p:sp>
            <p:nvSpPr>
              <p:cNvPr id="31773" name="Line 29"/>
              <p:cNvSpPr/>
              <p:nvPr/>
            </p:nvSpPr>
            <p:spPr>
              <a:xfrm>
                <a:off x="4039" y="1976"/>
                <a:ext cx="0" cy="242"/>
              </a:xfrm>
              <a:prstGeom prst="line">
                <a:avLst/>
              </a:prstGeom>
              <a:ln w="28575" cap="flat" cmpd="sng">
                <a:pattFill prst="pct50">
                  <a:fgClr>
                    <a:srgbClr val="003300"/>
                  </a:fgClr>
                  <a:bgClr>
                    <a:srgbClr val="FFFFFF"/>
                  </a:bgClr>
                </a:pattFill>
                <a:prstDash val="solid"/>
                <a:round/>
                <a:headEnd type="none" w="med" len="med"/>
                <a:tailEnd type="triangle" w="med" len="med"/>
              </a:ln>
              <a:effectLst>
                <a:prstShdw prst="shdw17" dist="17961" dir="2699999">
                  <a:srgbClr val="001F00"/>
                </a:prstShdw>
              </a:effectLst>
            </p:spPr>
          </p:sp>
        </p:grpSp>
      </p:grpSp>
      <p:sp>
        <p:nvSpPr>
          <p:cNvPr id="32" name="Text Box 4"/>
          <p:cNvSpPr txBox="1"/>
          <p:nvPr/>
        </p:nvSpPr>
        <p:spPr>
          <a:xfrm>
            <a:off x="738251" y="780542"/>
            <a:ext cx="2388997" cy="583565"/>
          </a:xfrm>
          <a:prstGeom prst="rect">
            <a:avLst/>
          </a:prstGeom>
          <a:noFill/>
          <a:ln w="9525">
            <a:noFill/>
          </a:ln>
        </p:spPr>
        <p:txBody>
          <a:bodyPr wrap="square" anchor="t">
            <a:spAutoFit/>
          </a:bodyPr>
          <a:lstStyle/>
          <a:p>
            <a:pPr lvl="0" indent="0" fontAlgn="auto">
              <a:lnSpc>
                <a:spcPct val="100000"/>
              </a:lnSpc>
              <a:spcBef>
                <a:spcPct val="0"/>
              </a:spcBef>
              <a:buNone/>
            </a:pPr>
            <a:r>
              <a:rPr lang="zh-CN" altLang="en-US" sz="2400" b="1" dirty="0">
                <a:ea typeface="+mn-lt"/>
                <a:cs typeface="+mn-lt"/>
              </a:rPr>
              <a:t>1.分析方法概述</a:t>
            </a:r>
            <a:r>
              <a:rPr lang="zh-CN" altLang="en-US" sz="3200" dirty="0">
                <a:solidFill>
                  <a:srgbClr val="990000"/>
                </a:solidFill>
                <a:latin typeface="Times New Roman" panose="02020603050405020304" pitchFamily="18" charset="0"/>
                <a:ea typeface="黑体" panose="02010609060101010101" pitchFamily="49" charset="-122"/>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306183" name="Text Box 7"/>
          <p:cNvSpPr txBox="1"/>
          <p:nvPr/>
        </p:nvSpPr>
        <p:spPr>
          <a:xfrm>
            <a:off x="709359" y="1522095"/>
            <a:ext cx="5215953"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1</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sp>
        <p:nvSpPr>
          <p:cNvPr id="30722" name="Text Box 4"/>
          <p:cNvSpPr txBox="1"/>
          <p:nvPr/>
        </p:nvSpPr>
        <p:spPr>
          <a:xfrm>
            <a:off x="738251" y="890270"/>
            <a:ext cx="3038475" cy="460375"/>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sz="2400" b="1" dirty="0">
                <a:ea typeface="+mn-lt"/>
                <a:cs typeface="+mn-lt"/>
              </a:rPr>
              <a:t>2</a:t>
            </a:r>
            <a:r>
              <a:rPr lang="zh-CN" altLang="en-US" sz="2400" b="1" dirty="0">
                <a:ea typeface="+mn-lt"/>
                <a:cs typeface="+mn-lt"/>
              </a:rPr>
              <a:t>.表格法分析举例</a:t>
            </a:r>
          </a:p>
        </p:txBody>
      </p:sp>
      <p:grpSp>
        <p:nvGrpSpPr>
          <p:cNvPr id="4" name="组合 3"/>
          <p:cNvGrpSpPr/>
          <p:nvPr/>
        </p:nvGrpSpPr>
        <p:grpSpPr>
          <a:xfrm>
            <a:off x="1051560" y="2205990"/>
            <a:ext cx="3989070" cy="3411855"/>
            <a:chOff x="2100" y="3838"/>
            <a:chExt cx="6282" cy="5373"/>
          </a:xfrm>
        </p:grpSpPr>
        <p:pic>
          <p:nvPicPr>
            <p:cNvPr id="33795" name="Picture 22" descr="5-4分析1"/>
            <p:cNvPicPr>
              <a:picLocks noChangeAspect="1"/>
            </p:cNvPicPr>
            <p:nvPr/>
          </p:nvPicPr>
          <p:blipFill>
            <a:blip r:embed="rId3"/>
            <a:stretch>
              <a:fillRect/>
            </a:stretch>
          </p:blipFill>
          <p:spPr>
            <a:xfrm>
              <a:off x="2100" y="3838"/>
              <a:ext cx="6271" cy="5339"/>
            </a:xfrm>
            <a:prstGeom prst="rect">
              <a:avLst/>
            </a:prstGeom>
            <a:noFill/>
            <a:ln w="9525">
              <a:noFill/>
            </a:ln>
          </p:spPr>
        </p:pic>
        <p:sp>
          <p:nvSpPr>
            <p:cNvPr id="3" name="矩形 2"/>
            <p:cNvSpPr/>
            <p:nvPr/>
          </p:nvSpPr>
          <p:spPr>
            <a:xfrm>
              <a:off x="2116" y="3841"/>
              <a:ext cx="6267" cy="5370"/>
            </a:xfrm>
            <a:prstGeom prst="rect">
              <a:avLst/>
            </a:prstGeom>
            <a:solidFill>
              <a:schemeClr val="bg1">
                <a:lumMod val="9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6199" name="Text Box 23"/>
          <p:cNvSpPr txBox="1"/>
          <p:nvPr/>
        </p:nvSpPr>
        <p:spPr>
          <a:xfrm>
            <a:off x="6007100" y="2156460"/>
            <a:ext cx="3516313" cy="429895"/>
          </a:xfrm>
          <a:prstGeom prst="rect">
            <a:avLst/>
          </a:prstGeom>
          <a:noFill/>
          <a:ln w="9525">
            <a:noFill/>
          </a:ln>
        </p:spPr>
        <p:txBody>
          <a:bodyPr anchor="t">
            <a:spAutoFit/>
          </a:bodyPr>
          <a:lstStyle/>
          <a:p>
            <a:pPr lvl="0" indent="0" algn="just" fontAlgn="base">
              <a:lnSpc>
                <a:spcPct val="100000"/>
              </a:lnSpc>
              <a:spcBef>
                <a:spcPct val="0"/>
              </a:spcBef>
              <a:buNone/>
            </a:pPr>
            <a:r>
              <a:rPr lang="zh-CN" altLang="en-US" sz="2200" b="1" strike="noStrike" noProof="1">
                <a:solidFill>
                  <a:srgbClr val="3438F6"/>
                </a:solidFill>
                <a:latin typeface="等线 Light" panose="02010600030101010101" charset="-122"/>
                <a:ea typeface="等线 Light" panose="02010600030101010101" charset="-122"/>
                <a:cs typeface="宋体" panose="02010600030101010101" pitchFamily="2" charset="-122"/>
              </a:rPr>
              <a:t>电路结构</a:t>
            </a:r>
          </a:p>
        </p:txBody>
      </p:sp>
      <p:sp>
        <p:nvSpPr>
          <p:cNvPr id="5" name="文本框 4"/>
          <p:cNvSpPr txBox="1"/>
          <p:nvPr/>
        </p:nvSpPr>
        <p:spPr>
          <a:xfrm>
            <a:off x="6455410" y="2611755"/>
            <a:ext cx="3486150" cy="1837426"/>
          </a:xfrm>
          <a:prstGeom prst="rect">
            <a:avLst/>
          </a:prstGeom>
          <a:noFill/>
          <a:ln w="9525">
            <a:noFill/>
          </a:ln>
        </p:spPr>
        <p:txBody>
          <a:bodyPr wrap="square" anchor="t">
            <a:spAutoFit/>
          </a:bodyPr>
          <a:lstStyle/>
          <a:p>
            <a:pPr lvl="0" indent="0" algn="just" fontAlgn="auto">
              <a:lnSpc>
                <a:spcPct val="135000"/>
              </a:lnSpc>
              <a:spcBef>
                <a:spcPct val="0"/>
              </a:spcBef>
              <a:buNone/>
            </a:pPr>
            <a:r>
              <a:rPr lang="en-US" altLang="zh-CN"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￭2</a:t>
            </a:r>
            <a:r>
              <a:rPr lang="zh-CN" altLang="en-US"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个</a:t>
            </a:r>
            <a:r>
              <a:rPr lang="en-US" altLang="zh-CN"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J-K</a:t>
            </a:r>
            <a:r>
              <a:rPr lang="zh-CN" altLang="en-US"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触发器</a:t>
            </a:r>
            <a:endParaRPr lang="zh-CN" altLang="en-US" sz="2100" dirty="0">
              <a:solidFill>
                <a:schemeClr val="tx1"/>
              </a:solidFill>
              <a:latin typeface="等线" panose="02010600030101010101" charset="-122"/>
              <a:ea typeface="等线" panose="02010600030101010101" charset="-122"/>
              <a:cs typeface="等线" panose="02010600030101010101" charset="-122"/>
            </a:endParaRPr>
          </a:p>
          <a:p>
            <a:pPr lvl="0" indent="0" algn="just" fontAlgn="auto">
              <a:lnSpc>
                <a:spcPct val="135000"/>
              </a:lnSpc>
              <a:spcBef>
                <a:spcPct val="0"/>
              </a:spcBef>
              <a:buNone/>
            </a:pPr>
            <a:r>
              <a:rPr lang="en-US" altLang="zh-CN" sz="2100" dirty="0">
                <a:latin typeface="等线" panose="02010600030101010101" charset="-122"/>
                <a:ea typeface="等线" panose="02010600030101010101" charset="-122"/>
                <a:cs typeface="等线" panose="02010600030101010101" charset="-122"/>
                <a:sym typeface="宋体" panose="02010600030101010101" pitchFamily="2" charset="-122"/>
              </a:rPr>
              <a:t>￭</a:t>
            </a:r>
            <a:r>
              <a:rPr lang="en-US" altLang="zh-CN"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1</a:t>
            </a:r>
            <a:r>
              <a:rPr lang="zh-CN" altLang="en-US"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个异或门</a:t>
            </a:r>
            <a:endParaRPr lang="zh-CN" altLang="en-US" sz="2100" dirty="0">
              <a:solidFill>
                <a:schemeClr val="tx1"/>
              </a:solidFill>
              <a:latin typeface="等线" panose="02010600030101010101" charset="-122"/>
              <a:ea typeface="等线" panose="02010600030101010101" charset="-122"/>
              <a:cs typeface="等线" panose="02010600030101010101" charset="-122"/>
            </a:endParaRPr>
          </a:p>
          <a:p>
            <a:pPr lvl="0" indent="0" algn="just" fontAlgn="auto">
              <a:lnSpc>
                <a:spcPct val="135000"/>
              </a:lnSpc>
              <a:spcBef>
                <a:spcPct val="0"/>
              </a:spcBef>
              <a:buNone/>
            </a:pPr>
            <a:r>
              <a:rPr lang="en-US" altLang="zh-CN" sz="2100" dirty="0">
                <a:latin typeface="等线" panose="02010600030101010101" charset="-122"/>
                <a:ea typeface="等线" panose="02010600030101010101" charset="-122"/>
                <a:cs typeface="等线" panose="02010600030101010101" charset="-122"/>
                <a:sym typeface="宋体" panose="02010600030101010101" pitchFamily="2" charset="-122"/>
              </a:rPr>
              <a:t>￭</a:t>
            </a:r>
            <a:r>
              <a:rPr lang="zh-CN" altLang="en-US" sz="2100" dirty="0" smtClean="0">
                <a:latin typeface="等线" panose="02010600030101010101" charset="-122"/>
                <a:ea typeface="等线" panose="02010600030101010101" charset="-122"/>
                <a:cs typeface="等线" panose="02010600030101010101" charset="-122"/>
                <a:sym typeface="宋体" panose="02010600030101010101" pitchFamily="2" charset="-122"/>
              </a:rPr>
              <a:t>外</a:t>
            </a:r>
            <a:r>
              <a:rPr lang="zh-CN" altLang="en-US" sz="2100" dirty="0" smtClean="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输入</a:t>
            </a:r>
            <a:r>
              <a:rPr lang="en-US" altLang="zh-CN" sz="2100" dirty="0" smtClean="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 x</a:t>
            </a:r>
            <a:endParaRPr lang="en-US" altLang="zh-CN" sz="2100" dirty="0">
              <a:solidFill>
                <a:schemeClr val="tx1"/>
              </a:solidFill>
              <a:latin typeface="等线" panose="02010600030101010101" charset="-122"/>
              <a:ea typeface="等线" panose="02010600030101010101" charset="-122"/>
              <a:cs typeface="等线" panose="02010600030101010101" charset="-122"/>
            </a:endParaRPr>
          </a:p>
          <a:p>
            <a:pPr lvl="0" indent="0" algn="just" fontAlgn="auto">
              <a:lnSpc>
                <a:spcPct val="135000"/>
              </a:lnSpc>
              <a:spcBef>
                <a:spcPct val="0"/>
              </a:spcBef>
              <a:buNone/>
            </a:pPr>
            <a:r>
              <a:rPr lang="en-US" altLang="zh-CN" sz="2100" dirty="0">
                <a:latin typeface="等线" panose="02010600030101010101" charset="-122"/>
                <a:ea typeface="等线" panose="02010600030101010101" charset="-122"/>
                <a:cs typeface="等线" panose="02010600030101010101" charset="-122"/>
                <a:sym typeface="宋体" panose="02010600030101010101" pitchFamily="2" charset="-122"/>
              </a:rPr>
              <a:t>￭</a:t>
            </a:r>
            <a:r>
              <a:rPr lang="zh-CN" altLang="en-US"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状态</a:t>
            </a:r>
            <a:r>
              <a:rPr lang="en-US" altLang="zh-CN"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 </a:t>
            </a:r>
            <a:r>
              <a:rPr lang="en-US" altLang="zh-CN" sz="2100" dirty="0" smtClean="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 y</a:t>
            </a:r>
            <a:r>
              <a:rPr lang="en-US" altLang="zh-CN" sz="2100" baseline="-25000" dirty="0" smtClean="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2</a:t>
            </a:r>
            <a:r>
              <a:rPr lang="zh-CN" altLang="en-US" sz="210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a:t>
            </a:r>
            <a:r>
              <a:rPr lang="en-US" altLang="zh-CN" sz="2100" dirty="0" smtClean="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y</a:t>
            </a:r>
            <a:r>
              <a:rPr lang="en-US" altLang="zh-CN" sz="2100" baseline="-25000" dirty="0" smtClean="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1</a:t>
            </a:r>
            <a:endParaRPr lang="en-US" altLang="zh-CN" sz="2100" baseline="-25000" dirty="0">
              <a:solidFill>
                <a:schemeClr val="tx1"/>
              </a:solidFill>
              <a:latin typeface="等线" panose="02010600030101010101" charset="-122"/>
              <a:ea typeface="等线" panose="02010600030101010101" charset="-122"/>
              <a:cs typeface="等线" panose="02010600030101010101" charset="-122"/>
            </a:endParaRPr>
          </a:p>
        </p:txBody>
      </p:sp>
      <p:sp>
        <p:nvSpPr>
          <p:cNvPr id="8" name="矩形 7"/>
          <p:cNvSpPr/>
          <p:nvPr/>
        </p:nvSpPr>
        <p:spPr>
          <a:xfrm>
            <a:off x="6477000" y="4504867"/>
            <a:ext cx="2374392" cy="430887"/>
          </a:xfrm>
          <a:prstGeom prst="rect">
            <a:avLst/>
          </a:prstGeom>
        </p:spPr>
        <p:txBody>
          <a:bodyPr wrap="square">
            <a:spAutoFit/>
          </a:bodyPr>
          <a:lstStyle/>
          <a:p>
            <a:r>
              <a:rPr lang="zh-CN" altLang="en-US" sz="2200" dirty="0">
                <a:latin typeface="+mn-ea"/>
              </a:rPr>
              <a:t>￭输出</a:t>
            </a:r>
            <a:r>
              <a:rPr lang="en-US" altLang="zh-CN" sz="2200" dirty="0">
                <a:latin typeface="+mn-ea"/>
              </a:rPr>
              <a:t>: </a:t>
            </a:r>
            <a:r>
              <a:rPr lang="en-US" altLang="zh-CN" sz="2200" dirty="0" smtClean="0">
                <a:latin typeface="+mn-ea"/>
              </a:rPr>
              <a:t>  </a:t>
            </a:r>
            <a:r>
              <a:rPr lang="en-US" altLang="zh-CN" sz="2200" dirty="0" smtClean="0">
                <a:solidFill>
                  <a:srgbClr val="3438F6"/>
                </a:solidFill>
                <a:latin typeface="+mn-ea"/>
              </a:rPr>
              <a:t>?</a:t>
            </a:r>
            <a:endParaRPr lang="en-US" altLang="zh-CN" sz="2200" dirty="0">
              <a:solidFill>
                <a:srgbClr val="3438F6"/>
              </a:solidFill>
              <a:latin typeface="+mn-ea"/>
            </a:endParaRPr>
          </a:p>
        </p:txBody>
      </p:sp>
      <p:sp>
        <p:nvSpPr>
          <p:cNvPr id="15" name="矩形 14"/>
          <p:cNvSpPr/>
          <p:nvPr/>
        </p:nvSpPr>
        <p:spPr>
          <a:xfrm>
            <a:off x="6492240" y="5114467"/>
            <a:ext cx="2374392" cy="430887"/>
          </a:xfrm>
          <a:prstGeom prst="rect">
            <a:avLst/>
          </a:prstGeom>
        </p:spPr>
        <p:txBody>
          <a:bodyPr wrap="square">
            <a:spAutoFit/>
          </a:bodyPr>
          <a:lstStyle/>
          <a:p>
            <a:r>
              <a:rPr lang="en-US" altLang="zh-CN" sz="2200" dirty="0" smtClean="0">
                <a:latin typeface="+mn-ea"/>
              </a:rPr>
              <a:t>￭</a:t>
            </a:r>
            <a:r>
              <a:rPr lang="zh-CN" altLang="en-US" sz="2200" dirty="0">
                <a:latin typeface="+mn-ea"/>
              </a:rPr>
              <a:t>电路类型</a:t>
            </a:r>
            <a:r>
              <a:rPr lang="zh-CN" altLang="en-US" sz="2200" dirty="0" smtClean="0">
                <a:latin typeface="+mn-ea"/>
              </a:rPr>
              <a:t>：</a:t>
            </a:r>
            <a:r>
              <a:rPr lang="zh-CN" altLang="en-US" sz="2200" dirty="0" smtClean="0">
                <a:solidFill>
                  <a:srgbClr val="3438F6"/>
                </a:solidFill>
                <a:latin typeface="+mn-ea"/>
              </a:rPr>
              <a:t>？</a:t>
            </a:r>
            <a:r>
              <a:rPr lang="zh-CN" altLang="en-US" sz="2200" dirty="0" smtClean="0">
                <a:latin typeface="+mn-ea"/>
              </a:rPr>
              <a:t> </a:t>
            </a:r>
            <a:endParaRPr lang="zh-CN" altLang="en-US" sz="2200" dirty="0">
              <a:latin typeface="+mn-ea"/>
            </a:endParaRPr>
          </a:p>
        </p:txBody>
      </p:sp>
      <p:sp>
        <p:nvSpPr>
          <p:cNvPr id="6" name="文本框 5"/>
          <p:cNvSpPr txBox="1"/>
          <p:nvPr/>
        </p:nvSpPr>
        <p:spPr>
          <a:xfrm>
            <a:off x="7464425" y="4493641"/>
            <a:ext cx="655320" cy="430887"/>
          </a:xfrm>
          <a:prstGeom prst="rect">
            <a:avLst/>
          </a:prstGeom>
          <a:solidFill>
            <a:schemeClr val="bg1">
              <a:lumMod val="95000"/>
            </a:schemeClr>
          </a:solidFill>
          <a:ln>
            <a:solidFill>
              <a:srgbClr val="3438F6"/>
            </a:solidFill>
          </a:ln>
        </p:spPr>
        <p:txBody>
          <a:bodyPr wrap="square" rtlCol="0">
            <a:spAutoFit/>
          </a:bodyPr>
          <a:lstStyle/>
          <a:p>
            <a:r>
              <a:rPr lang="en-US" altLang="zh-CN" sz="2200" b="1" dirty="0">
                <a:latin typeface="等线 Light" panose="02010600030101010101" charset="-122"/>
                <a:ea typeface="等线 Light" panose="02010600030101010101" charset="-122"/>
              </a:rPr>
              <a:t>y</a:t>
            </a:r>
            <a:r>
              <a:rPr lang="en-US" altLang="zh-CN" sz="2200" b="1" baseline="-25000" dirty="0">
                <a:latin typeface="等线 Light" panose="02010600030101010101" charset="-122"/>
                <a:ea typeface="等线 Light" panose="02010600030101010101" charset="-122"/>
              </a:rPr>
              <a:t>2</a:t>
            </a:r>
            <a:r>
              <a:rPr lang="en-US" altLang="zh-CN" sz="2200" b="1" dirty="0">
                <a:latin typeface="等线 Light" panose="02010600030101010101" charset="-122"/>
                <a:ea typeface="等线 Light" panose="02010600030101010101" charset="-122"/>
              </a:rPr>
              <a:t>y</a:t>
            </a:r>
            <a:r>
              <a:rPr lang="en-US" altLang="zh-CN" sz="2200" b="1" baseline="-25000" dirty="0">
                <a:latin typeface="等线 Light" panose="02010600030101010101" charset="-122"/>
                <a:ea typeface="等线 Light" panose="02010600030101010101" charset="-122"/>
              </a:rPr>
              <a:t>1</a:t>
            </a:r>
          </a:p>
        </p:txBody>
      </p:sp>
      <p:sp>
        <p:nvSpPr>
          <p:cNvPr id="7" name="文本框 6"/>
          <p:cNvSpPr txBox="1"/>
          <p:nvPr/>
        </p:nvSpPr>
        <p:spPr>
          <a:xfrm>
            <a:off x="8086598" y="5109337"/>
            <a:ext cx="1278890" cy="430887"/>
          </a:xfrm>
          <a:prstGeom prst="rect">
            <a:avLst/>
          </a:prstGeom>
          <a:solidFill>
            <a:schemeClr val="bg1">
              <a:lumMod val="95000"/>
            </a:schemeClr>
          </a:solidFill>
          <a:ln>
            <a:solidFill>
              <a:srgbClr val="3438F6"/>
            </a:solidFill>
          </a:ln>
        </p:spPr>
        <p:txBody>
          <a:bodyPr wrap="square" rtlCol="0">
            <a:spAutoFit/>
          </a:bodyPr>
          <a:lstStyle>
            <a:defPPr>
              <a:defRPr lang="zh-CN"/>
            </a:defPPr>
            <a:lvl1pPr>
              <a:defRPr sz="2200" b="1">
                <a:latin typeface="等线 Light" panose="02010600030101010101" charset="-122"/>
                <a:ea typeface="等线 Light" panose="02010600030101010101" charset="-122"/>
              </a:defRPr>
            </a:lvl1pPr>
          </a:lstStyle>
          <a:p>
            <a:r>
              <a:rPr lang="en-US" altLang="zh-CN" dirty="0">
                <a:sym typeface="宋体" panose="02010600030101010101" pitchFamily="2" charset="-122"/>
              </a:rPr>
              <a:t>Moore</a:t>
            </a:r>
            <a:r>
              <a:rPr lang="zh-CN" altLang="en-US" dirty="0">
                <a:sym typeface="宋体" panose="02010600030101010101" pitchFamily="2" charset="-122"/>
              </a:rPr>
              <a:t>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6199"/>
                                        </p:tgtEl>
                                        <p:attrNameLst>
                                          <p:attrName>style.visibility</p:attrName>
                                        </p:attrNameLst>
                                      </p:cBhvr>
                                      <p:to>
                                        <p:strVal val="visible"/>
                                      </p:to>
                                    </p:set>
                                    <p:animEffect transition="in" filter="blinds(vertical)">
                                      <p:cBhvr>
                                        <p:cTn id="7" dur="500"/>
                                        <p:tgtEl>
                                          <p:spTgt spid="3061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99" grpId="0"/>
      <p:bldP spid="5" grpId="0"/>
      <p:bldP spid="8" grpId="0"/>
      <p:bldP spid="15" grpId="0"/>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1</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sp>
        <p:nvSpPr>
          <p:cNvPr id="30722" name="Text Box 4"/>
          <p:cNvSpPr txBox="1"/>
          <p:nvPr/>
        </p:nvSpPr>
        <p:spPr>
          <a:xfrm>
            <a:off x="793115" y="981710"/>
            <a:ext cx="3038475" cy="460375"/>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sz="2400" b="1" dirty="0">
                <a:ea typeface="+mn-lt"/>
                <a:cs typeface="+mn-lt"/>
              </a:rPr>
              <a:t>2</a:t>
            </a:r>
            <a:r>
              <a:rPr lang="zh-CN" altLang="en-US" sz="2400" b="1" dirty="0">
                <a:ea typeface="+mn-lt"/>
                <a:cs typeface="+mn-lt"/>
              </a:rPr>
              <a:t>.表格法分析举例</a:t>
            </a:r>
          </a:p>
        </p:txBody>
      </p:sp>
      <p:grpSp>
        <p:nvGrpSpPr>
          <p:cNvPr id="4" name="组合 3"/>
          <p:cNvGrpSpPr/>
          <p:nvPr/>
        </p:nvGrpSpPr>
        <p:grpSpPr>
          <a:xfrm>
            <a:off x="1051560" y="2205990"/>
            <a:ext cx="3989070" cy="3411855"/>
            <a:chOff x="2100" y="3838"/>
            <a:chExt cx="6282" cy="5373"/>
          </a:xfrm>
        </p:grpSpPr>
        <p:pic>
          <p:nvPicPr>
            <p:cNvPr id="33795" name="Picture 22" descr="5-4分析1"/>
            <p:cNvPicPr>
              <a:picLocks noChangeAspect="1"/>
            </p:cNvPicPr>
            <p:nvPr/>
          </p:nvPicPr>
          <p:blipFill>
            <a:blip r:embed="rId4"/>
            <a:stretch>
              <a:fillRect/>
            </a:stretch>
          </p:blipFill>
          <p:spPr>
            <a:xfrm>
              <a:off x="2100" y="3838"/>
              <a:ext cx="6271" cy="5339"/>
            </a:xfrm>
            <a:prstGeom prst="rect">
              <a:avLst/>
            </a:prstGeom>
            <a:noFill/>
            <a:ln w="9525">
              <a:noFill/>
            </a:ln>
          </p:spPr>
        </p:pic>
        <p:sp>
          <p:nvSpPr>
            <p:cNvPr id="3" name="矩形 2"/>
            <p:cNvSpPr/>
            <p:nvPr/>
          </p:nvSpPr>
          <p:spPr>
            <a:xfrm>
              <a:off x="2116" y="3841"/>
              <a:ext cx="6267" cy="5370"/>
            </a:xfrm>
            <a:prstGeom prst="rect">
              <a:avLst/>
            </a:prstGeom>
            <a:solidFill>
              <a:schemeClr val="bg1">
                <a:lumMod val="9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6184" name="Text Box 8"/>
          <p:cNvSpPr txBox="1"/>
          <p:nvPr/>
        </p:nvSpPr>
        <p:spPr>
          <a:xfrm>
            <a:off x="6330950" y="1397000"/>
            <a:ext cx="4474845"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1)</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写出输出函数和激励函数表达式</a:t>
            </a:r>
          </a:p>
        </p:txBody>
      </p:sp>
      <p:graphicFrame>
        <p:nvGraphicFramePr>
          <p:cNvPr id="5122" name="Object 2"/>
          <p:cNvGraphicFramePr/>
          <p:nvPr/>
        </p:nvGraphicFramePr>
        <p:xfrm>
          <a:off x="6541770" y="1961515"/>
          <a:ext cx="4100830" cy="380365"/>
        </p:xfrm>
        <a:graphic>
          <a:graphicData uri="http://schemas.openxmlformats.org/presentationml/2006/ole">
            <mc:AlternateContent xmlns:mc="http://schemas.openxmlformats.org/markup-compatibility/2006">
              <mc:Choice xmlns:v="urn:schemas-microsoft-com:vml" Requires="v">
                <p:oleObj spid="_x0000_s7198" r:id="rId5" imgW="2131060" imgH="215900" progId="Equation.3">
                  <p:embed/>
                </p:oleObj>
              </mc:Choice>
              <mc:Fallback>
                <p:oleObj r:id="rId5" imgW="2131060" imgH="215900" progId="Equation.3">
                  <p:embed/>
                  <p:pic>
                    <p:nvPicPr>
                      <p:cNvPr id="0" name="图片 3075"/>
                      <p:cNvPicPr/>
                      <p:nvPr/>
                    </p:nvPicPr>
                    <p:blipFill>
                      <a:blip r:embed="rId6"/>
                      <a:stretch>
                        <a:fillRect/>
                      </a:stretch>
                    </p:blipFill>
                    <p:spPr>
                      <a:xfrm>
                        <a:off x="6541770" y="1961515"/>
                        <a:ext cx="4100830" cy="380365"/>
                      </a:xfrm>
                      <a:prstGeom prst="rect">
                        <a:avLst/>
                      </a:prstGeom>
                      <a:noFill/>
                      <a:ln w="38100">
                        <a:noFill/>
                        <a:miter/>
                      </a:ln>
                    </p:spPr>
                  </p:pic>
                </p:oleObj>
              </mc:Fallback>
            </mc:AlternateContent>
          </a:graphicData>
        </a:graphic>
      </p:graphicFrame>
      <p:sp>
        <p:nvSpPr>
          <p:cNvPr id="51202" name="Text Box 285"/>
          <p:cNvSpPr txBox="1"/>
          <p:nvPr/>
        </p:nvSpPr>
        <p:spPr>
          <a:xfrm>
            <a:off x="6382385" y="2514918"/>
            <a:ext cx="4194175" cy="530860"/>
          </a:xfrm>
          <a:prstGeom prst="rect">
            <a:avLst/>
          </a:prstGeom>
          <a:noFill/>
          <a:ln w="9525">
            <a:noFill/>
          </a:ln>
        </p:spPr>
        <p:txBody>
          <a:bodyPr anchor="t">
            <a:spAutoFit/>
          </a:bodyPr>
          <a:lstStyle/>
          <a:p>
            <a:pPr lvl="0" indent="0" algn="just" fontAlgn="base">
              <a:lnSpc>
                <a:spcPct val="130000"/>
              </a:lnSpc>
              <a:spcBef>
                <a:spcPct val="0"/>
              </a:spcBef>
              <a:buNone/>
            </a:pP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2)列出电路次态真值表</a:t>
            </a:r>
            <a:endParaRPr lang="zh-CN" altLang="en-US" strike="noStrike" noProof="1">
              <a:solidFill>
                <a:srgbClr val="993300"/>
              </a:solidFill>
              <a:latin typeface="宋体" panose="02010600030101010101" pitchFamily="2" charset="-122"/>
              <a:ea typeface="宋体" panose="02010600030101010101" pitchFamily="2" charset="-122"/>
            </a:endParaRPr>
          </a:p>
        </p:txBody>
      </p:sp>
      <p:sp>
        <p:nvSpPr>
          <p:cNvPr id="35843" name="Rectangle 409"/>
          <p:cNvSpPr/>
          <p:nvPr/>
        </p:nvSpPr>
        <p:spPr>
          <a:xfrm>
            <a:off x="7005955" y="3641408"/>
            <a:ext cx="685800" cy="0"/>
          </a:xfrm>
          <a:prstGeom prst="rect">
            <a:avLst/>
          </a:prstGeom>
          <a:noFill/>
          <a:ln w="9525">
            <a:noFill/>
          </a:ln>
          <a:extLst>
            <a:ext uri="{909E8E84-426E-40DD-AFC4-6F175D3DCCD1}">
              <a14:hiddenFill xmlns:a14="http://schemas.microsoft.com/office/drawing/2010/main">
                <a:solidFill>
                  <a:srgbClr val="FFFF99"/>
                </a:solidFill>
              </a14:hiddenFill>
            </a:ext>
          </a:extLst>
        </p:spPr>
        <p:txBody>
          <a:bodyPr wrap="none" anchor="ctr">
            <a:spAutoFit/>
          </a:bodyP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5844" name="Rectangle 413"/>
          <p:cNvSpPr/>
          <p:nvPr/>
        </p:nvSpPr>
        <p:spPr>
          <a:xfrm>
            <a:off x="7132955" y="3768408"/>
            <a:ext cx="685800" cy="0"/>
          </a:xfrm>
          <a:prstGeom prst="rect">
            <a:avLst/>
          </a:prstGeom>
          <a:noFill/>
          <a:ln w="9525">
            <a:noFill/>
          </a:ln>
          <a:extLst>
            <a:ext uri="{909E8E84-426E-40DD-AFC4-6F175D3DCCD1}">
              <a14:hiddenFill xmlns:a14="http://schemas.microsoft.com/office/drawing/2010/main">
                <a:solidFill>
                  <a:srgbClr val="FFFF99"/>
                </a:solidFill>
              </a14:hiddenFill>
            </a:ext>
          </a:extLst>
        </p:spPr>
        <p:txBody>
          <a:bodyPr wrap="none" anchor="ctr">
            <a:spAutoFit/>
          </a:bodyP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grpSp>
        <p:nvGrpSpPr>
          <p:cNvPr id="9" name="Group 404"/>
          <p:cNvGrpSpPr/>
          <p:nvPr/>
        </p:nvGrpSpPr>
        <p:grpSpPr>
          <a:xfrm>
            <a:off x="6510973" y="3219133"/>
            <a:ext cx="4464050" cy="2968625"/>
            <a:chOff x="612" y="1162"/>
            <a:chExt cx="2812" cy="1870"/>
          </a:xfrm>
        </p:grpSpPr>
        <p:sp>
          <p:nvSpPr>
            <p:cNvPr id="10" name="Rectangle 343"/>
            <p:cNvSpPr/>
            <p:nvPr/>
          </p:nvSpPr>
          <p:spPr>
            <a:xfrm>
              <a:off x="2694" y="1162"/>
              <a:ext cx="730" cy="58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nSpc>
                  <a:spcPct val="100000"/>
                </a:lnSpc>
                <a:spcBef>
                  <a:spcPct val="0"/>
                </a:spcBef>
                <a:buNone/>
              </a:pPr>
              <a:r>
                <a:rPr lang="en-US" altLang="zh-CN" sz="1600" b="0">
                  <a:latin typeface="Times New Roman" panose="02020603050405020304" pitchFamily="18" charset="0"/>
                  <a:ea typeface="宋体" panose="02010600030101010101" pitchFamily="2" charset="-122"/>
                </a:rPr>
                <a:t>    </a:t>
              </a:r>
              <a:r>
                <a:rPr lang="zh-CN" altLang="en-US" sz="1600" b="0" dirty="0">
                  <a:latin typeface="Times New Roman" panose="02020603050405020304" pitchFamily="18" charset="0"/>
                  <a:ea typeface="宋体" panose="02010600030101010101" pitchFamily="2" charset="-122"/>
                </a:rPr>
                <a:t>次  态</a:t>
              </a:r>
            </a:p>
            <a:p>
              <a:pPr lvl="0" indent="0">
                <a:lnSpc>
                  <a:spcPct val="100000"/>
                </a:lnSpc>
                <a:spcBef>
                  <a:spcPct val="0"/>
                </a:spcBef>
                <a:buNone/>
              </a:pPr>
              <a:endParaRPr lang="zh-CN" altLang="en-US" sz="1600" b="0" dirty="0">
                <a:latin typeface="Times New Roman" panose="02020603050405020304" pitchFamily="18" charset="0"/>
                <a:ea typeface="宋体" panose="02010600030101010101" pitchFamily="2" charset="-122"/>
              </a:endParaRPr>
            </a:p>
            <a:p>
              <a:pPr lvl="0" indent="0">
                <a:lnSpc>
                  <a:spcPct val="100000"/>
                </a:lnSpc>
                <a:spcBef>
                  <a:spcPct val="0"/>
                </a:spcBef>
                <a:buNone/>
              </a:pPr>
              <a:endParaRPr lang="en-US" altLang="zh-CN" sz="1600" b="0">
                <a:latin typeface="Times New Roman" panose="02020603050405020304" pitchFamily="18" charset="0"/>
                <a:ea typeface="宋体" panose="02010600030101010101" pitchFamily="2" charset="-122"/>
              </a:endParaRPr>
            </a:p>
          </p:txBody>
        </p:sp>
        <p:sp>
          <p:nvSpPr>
            <p:cNvPr id="11" name="Rectangle 342"/>
            <p:cNvSpPr/>
            <p:nvPr/>
          </p:nvSpPr>
          <p:spPr>
            <a:xfrm>
              <a:off x="1881" y="1162"/>
              <a:ext cx="813" cy="58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600" b="0" dirty="0">
                  <a:latin typeface="Times New Roman" panose="02020603050405020304" pitchFamily="18" charset="0"/>
                  <a:ea typeface="宋体" panose="02010600030101010101" pitchFamily="2" charset="-122"/>
                </a:rPr>
                <a:t>激励函数</a:t>
              </a:r>
            </a:p>
            <a:p>
              <a:pPr lvl="0" indent="0" algn="ctr" eaLnBrk="0" hangingPunct="0">
                <a:lnSpc>
                  <a:spcPct val="100000"/>
                </a:lnSpc>
                <a:spcBef>
                  <a:spcPct val="0"/>
                </a:spcBef>
                <a:buNone/>
              </a:pPr>
              <a:r>
                <a:rPr lang="en-US" altLang="zh-CN" sz="1600" b="0">
                  <a:latin typeface="Times New Roman" panose="02020603050405020304" pitchFamily="18" charset="0"/>
                  <a:ea typeface="宋体" panose="02010600030101010101" pitchFamily="2" charset="-122"/>
                </a:rPr>
                <a:t>J</a:t>
              </a:r>
              <a:r>
                <a:rPr lang="en-US" altLang="zh-CN" sz="1600" b="0" baseline="-30000">
                  <a:latin typeface="Times New Roman" panose="02020603050405020304" pitchFamily="18" charset="0"/>
                  <a:ea typeface="宋体" panose="02010600030101010101" pitchFamily="2" charset="-122"/>
                </a:rPr>
                <a:t>2 </a:t>
              </a:r>
              <a:r>
                <a:rPr lang="en-US" altLang="zh-CN" sz="1600" b="0">
                  <a:latin typeface="Times New Roman" panose="02020603050405020304" pitchFamily="18" charset="0"/>
                  <a:ea typeface="宋体" panose="02010600030101010101" pitchFamily="2" charset="-122"/>
                </a:rPr>
                <a:t>K</a:t>
              </a:r>
              <a:r>
                <a:rPr lang="en-US" altLang="zh-CN" sz="1600" b="0" baseline="-30000">
                  <a:latin typeface="Times New Roman" panose="02020603050405020304" pitchFamily="18" charset="0"/>
                  <a:ea typeface="宋体" panose="02010600030101010101" pitchFamily="2" charset="-122"/>
                </a:rPr>
                <a:t>2 </a:t>
              </a:r>
              <a:r>
                <a:rPr lang="en-US" altLang="zh-CN" sz="1600" b="0">
                  <a:latin typeface="Times New Roman" panose="02020603050405020304" pitchFamily="18" charset="0"/>
                  <a:ea typeface="宋体" panose="02010600030101010101" pitchFamily="2" charset="-122"/>
                </a:rPr>
                <a:t>J</a:t>
              </a:r>
              <a:r>
                <a:rPr lang="en-US" altLang="zh-CN" sz="1600" b="0" baseline="-30000">
                  <a:latin typeface="Times New Roman" panose="02020603050405020304" pitchFamily="18" charset="0"/>
                  <a:ea typeface="宋体" panose="02010600030101010101" pitchFamily="2" charset="-122"/>
                </a:rPr>
                <a:t>I </a:t>
              </a:r>
              <a:r>
                <a:rPr lang="en-US" altLang="zh-CN" sz="1600" b="0">
                  <a:latin typeface="Times New Roman" panose="02020603050405020304" pitchFamily="18" charset="0"/>
                  <a:ea typeface="宋体" panose="02010600030101010101" pitchFamily="2" charset="-122"/>
                </a:rPr>
                <a:t>K</a:t>
              </a:r>
              <a:r>
                <a:rPr lang="en-US" altLang="zh-CN" sz="1600" b="0" baseline="-30000">
                  <a:latin typeface="Times New Roman" panose="02020603050405020304" pitchFamily="18" charset="0"/>
                  <a:ea typeface="宋体" panose="02010600030101010101" pitchFamily="2" charset="-122"/>
                </a:rPr>
                <a:t>1</a:t>
              </a:r>
              <a:endParaRPr lang="en-US" altLang="zh-CN" sz="1600" b="0">
                <a:latin typeface="Times New Roman" panose="02020603050405020304" pitchFamily="18" charset="0"/>
                <a:ea typeface="宋体" panose="02010600030101010101" pitchFamily="2" charset="-122"/>
              </a:endParaRPr>
            </a:p>
          </p:txBody>
        </p:sp>
        <p:sp>
          <p:nvSpPr>
            <p:cNvPr id="12" name="Rectangle 341"/>
            <p:cNvSpPr/>
            <p:nvPr/>
          </p:nvSpPr>
          <p:spPr>
            <a:xfrm>
              <a:off x="1085" y="1162"/>
              <a:ext cx="796" cy="58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600" b="0" dirty="0">
                  <a:latin typeface="Times New Roman" panose="02020603050405020304" pitchFamily="18" charset="0"/>
                  <a:ea typeface="宋体" panose="02010600030101010101" pitchFamily="2" charset="-122"/>
                </a:rPr>
                <a:t>现态</a:t>
              </a:r>
            </a:p>
            <a:p>
              <a:pPr lvl="0" indent="0" algn="ctr" eaLnBrk="0" hangingPunct="0">
                <a:lnSpc>
                  <a:spcPct val="100000"/>
                </a:lnSpc>
                <a:spcBef>
                  <a:spcPct val="0"/>
                </a:spcBef>
                <a:buNone/>
              </a:pPr>
              <a:r>
                <a:rPr lang="en-US" altLang="zh-CN" sz="1600" b="0">
                  <a:latin typeface="Times New Roman" panose="02020603050405020304" pitchFamily="18" charset="0"/>
                  <a:ea typeface="宋体" panose="02010600030101010101" pitchFamily="2" charset="-122"/>
                </a:rPr>
                <a:t>y</a:t>
              </a:r>
              <a:r>
                <a:rPr lang="en-US" altLang="zh-CN" sz="1600" b="0" baseline="-30000">
                  <a:latin typeface="Times New Roman" panose="02020603050405020304" pitchFamily="18" charset="0"/>
                  <a:ea typeface="宋体" panose="02010600030101010101" pitchFamily="2" charset="-122"/>
                </a:rPr>
                <a:t>2</a:t>
              </a:r>
              <a:r>
                <a:rPr lang="en-US" altLang="zh-CN" sz="1600" b="0">
                  <a:latin typeface="Times New Roman" panose="02020603050405020304" pitchFamily="18" charset="0"/>
                  <a:ea typeface="宋体" panose="02010600030101010101" pitchFamily="2" charset="-122"/>
                </a:rPr>
                <a:t>  y</a:t>
              </a:r>
              <a:r>
                <a:rPr lang="en-US" altLang="zh-CN" sz="1600" b="0" baseline="-30000">
                  <a:latin typeface="Times New Roman" panose="02020603050405020304" pitchFamily="18" charset="0"/>
                  <a:ea typeface="宋体" panose="02010600030101010101" pitchFamily="2" charset="-122"/>
                </a:rPr>
                <a:t>1</a:t>
              </a:r>
              <a:endParaRPr lang="en-US" altLang="zh-CN" sz="1600" b="0">
                <a:latin typeface="Times New Roman" panose="02020603050405020304" pitchFamily="18" charset="0"/>
                <a:ea typeface="宋体" panose="02010600030101010101" pitchFamily="2" charset="-122"/>
              </a:endParaRPr>
            </a:p>
          </p:txBody>
        </p:sp>
        <p:sp>
          <p:nvSpPr>
            <p:cNvPr id="13" name="Rectangle 340"/>
            <p:cNvSpPr/>
            <p:nvPr/>
          </p:nvSpPr>
          <p:spPr>
            <a:xfrm>
              <a:off x="612" y="1162"/>
              <a:ext cx="473" cy="58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600" b="0" dirty="0">
                  <a:latin typeface="宋体" panose="02010600030101010101" pitchFamily="2" charset="-122"/>
                  <a:ea typeface="宋体" panose="02010600030101010101" pitchFamily="2" charset="-122"/>
                </a:rPr>
                <a:t>输入</a:t>
              </a:r>
              <a:endParaRPr lang="zh-CN" altLang="en-US" sz="1600" b="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b="0">
                  <a:latin typeface="Times New Roman" panose="02020603050405020304" pitchFamily="18" charset="0"/>
                  <a:ea typeface="宋体" panose="02010600030101010101" pitchFamily="2" charset="-122"/>
                </a:rPr>
                <a:t>x</a:t>
              </a:r>
            </a:p>
          </p:txBody>
        </p:sp>
        <p:sp>
          <p:nvSpPr>
            <p:cNvPr id="14" name="Line 348"/>
            <p:cNvSpPr/>
            <p:nvPr/>
          </p:nvSpPr>
          <p:spPr>
            <a:xfrm>
              <a:off x="612" y="1162"/>
              <a:ext cx="2812" cy="0"/>
            </a:xfrm>
            <a:prstGeom prst="line">
              <a:avLst/>
            </a:prstGeom>
            <a:ln w="12700" cap="rnd" cmpd="sng">
              <a:solidFill>
                <a:srgbClr val="000000"/>
              </a:solidFill>
              <a:prstDash val="solid"/>
              <a:round/>
              <a:headEnd type="none" w="med" len="med"/>
              <a:tailEnd type="none" w="med" len="med"/>
            </a:ln>
          </p:spPr>
        </p:sp>
        <p:sp>
          <p:nvSpPr>
            <p:cNvPr id="15" name="Line 349"/>
            <p:cNvSpPr/>
            <p:nvPr/>
          </p:nvSpPr>
          <p:spPr>
            <a:xfrm>
              <a:off x="612" y="3032"/>
              <a:ext cx="2812" cy="0"/>
            </a:xfrm>
            <a:prstGeom prst="line">
              <a:avLst/>
            </a:prstGeom>
            <a:ln w="12700" cap="rnd" cmpd="sng">
              <a:solidFill>
                <a:srgbClr val="000000"/>
              </a:solidFill>
              <a:prstDash val="solid"/>
              <a:round/>
              <a:headEnd type="none" w="med" len="med"/>
              <a:tailEnd type="none" w="med" len="med"/>
            </a:ln>
          </p:spPr>
        </p:sp>
        <p:sp>
          <p:nvSpPr>
            <p:cNvPr id="16" name="Line 350"/>
            <p:cNvSpPr/>
            <p:nvPr/>
          </p:nvSpPr>
          <p:spPr>
            <a:xfrm>
              <a:off x="612" y="1162"/>
              <a:ext cx="0" cy="1870"/>
            </a:xfrm>
            <a:prstGeom prst="line">
              <a:avLst/>
            </a:prstGeom>
            <a:ln w="12700" cap="rnd" cmpd="sng">
              <a:solidFill>
                <a:srgbClr val="000000"/>
              </a:solidFill>
              <a:prstDash val="solid"/>
              <a:round/>
              <a:headEnd type="none" w="med" len="med"/>
              <a:tailEnd type="none" w="med" len="med"/>
            </a:ln>
          </p:spPr>
        </p:sp>
        <p:sp>
          <p:nvSpPr>
            <p:cNvPr id="17" name="Line 351"/>
            <p:cNvSpPr/>
            <p:nvPr/>
          </p:nvSpPr>
          <p:spPr>
            <a:xfrm>
              <a:off x="3424" y="1162"/>
              <a:ext cx="0" cy="1870"/>
            </a:xfrm>
            <a:prstGeom prst="line">
              <a:avLst/>
            </a:prstGeom>
            <a:ln w="12700" cap="rnd" cmpd="sng">
              <a:solidFill>
                <a:srgbClr val="000000"/>
              </a:solidFill>
              <a:prstDash val="solid"/>
              <a:round/>
              <a:headEnd type="none" w="med" len="med"/>
              <a:tailEnd type="none" w="med" len="med"/>
            </a:ln>
          </p:spPr>
        </p:sp>
        <p:sp>
          <p:nvSpPr>
            <p:cNvPr id="18" name="Line 354"/>
            <p:cNvSpPr/>
            <p:nvPr/>
          </p:nvSpPr>
          <p:spPr>
            <a:xfrm>
              <a:off x="612" y="1743"/>
              <a:ext cx="2812" cy="0"/>
            </a:xfrm>
            <a:prstGeom prst="line">
              <a:avLst/>
            </a:prstGeom>
            <a:ln w="12700" cap="rnd" cmpd="sng">
              <a:solidFill>
                <a:srgbClr val="000000"/>
              </a:solidFill>
              <a:prstDash val="solid"/>
              <a:round/>
              <a:headEnd type="none" w="med" len="med"/>
              <a:tailEnd type="none" w="med" len="med"/>
            </a:ln>
          </p:spPr>
        </p:sp>
        <p:sp>
          <p:nvSpPr>
            <p:cNvPr id="19" name="Line 356"/>
            <p:cNvSpPr/>
            <p:nvPr/>
          </p:nvSpPr>
          <p:spPr>
            <a:xfrm>
              <a:off x="1085" y="1162"/>
              <a:ext cx="0" cy="1870"/>
            </a:xfrm>
            <a:prstGeom prst="line">
              <a:avLst/>
            </a:prstGeom>
            <a:ln w="12700" cap="rnd" cmpd="sng">
              <a:solidFill>
                <a:srgbClr val="000000"/>
              </a:solidFill>
              <a:prstDash val="solid"/>
              <a:round/>
              <a:headEnd type="none" w="med" len="med"/>
              <a:tailEnd type="none" w="med" len="med"/>
            </a:ln>
          </p:spPr>
        </p:sp>
        <p:sp>
          <p:nvSpPr>
            <p:cNvPr id="20" name="Line 359"/>
            <p:cNvSpPr/>
            <p:nvPr/>
          </p:nvSpPr>
          <p:spPr>
            <a:xfrm>
              <a:off x="1881" y="1162"/>
              <a:ext cx="0" cy="1870"/>
            </a:xfrm>
            <a:prstGeom prst="line">
              <a:avLst/>
            </a:prstGeom>
            <a:ln w="12700" cap="rnd" cmpd="sng">
              <a:solidFill>
                <a:srgbClr val="000000"/>
              </a:solidFill>
              <a:prstDash val="solid"/>
              <a:round/>
              <a:headEnd type="none" w="med" len="med"/>
              <a:tailEnd type="none" w="med" len="med"/>
            </a:ln>
          </p:spPr>
        </p:sp>
        <p:sp>
          <p:nvSpPr>
            <p:cNvPr id="21" name="Line 362"/>
            <p:cNvSpPr/>
            <p:nvPr/>
          </p:nvSpPr>
          <p:spPr>
            <a:xfrm>
              <a:off x="2694" y="1162"/>
              <a:ext cx="0" cy="1870"/>
            </a:xfrm>
            <a:prstGeom prst="line">
              <a:avLst/>
            </a:prstGeom>
            <a:ln w="12700" cap="rnd" cmpd="sng">
              <a:solidFill>
                <a:srgbClr val="000000"/>
              </a:solidFill>
              <a:prstDash val="solid"/>
              <a:round/>
              <a:headEnd type="none" w="med" len="med"/>
              <a:tailEnd type="none" w="med" len="med"/>
            </a:ln>
          </p:spPr>
        </p:sp>
        <p:sp>
          <p:nvSpPr>
            <p:cNvPr id="22" name="AutoShape 392"/>
            <p:cNvSpPr>
              <a:spLocks noChangeAspect="1" noTextEdit="1"/>
            </p:cNvSpPr>
            <p:nvPr/>
          </p:nvSpPr>
          <p:spPr>
            <a:xfrm>
              <a:off x="2835" y="1434"/>
              <a:ext cx="454" cy="204"/>
            </a:xfrm>
            <a:prstGeom prst="rect">
              <a:avLst/>
            </a:prstGeom>
            <a:noFill/>
            <a:ln w="9525">
              <a:noFill/>
            </a:ln>
          </p:spPr>
          <p:txBody>
            <a:bodyPr anchor="t"/>
            <a:lstStyle/>
            <a:p>
              <a:pPr lvl="0" indent="0"/>
              <a:endParaRPr lang="zh-CN" altLang="en-US">
                <a:latin typeface="仿宋_GB2312" pitchFamily="49" charset="-122"/>
                <a:ea typeface="仿宋_GB2312" pitchFamily="49" charset="-122"/>
              </a:endParaRPr>
            </a:p>
          </p:txBody>
        </p:sp>
        <p:sp>
          <p:nvSpPr>
            <p:cNvPr id="23" name="Rectangle 394"/>
            <p:cNvSpPr/>
            <p:nvPr/>
          </p:nvSpPr>
          <p:spPr>
            <a:xfrm>
              <a:off x="3248" y="1449"/>
              <a:ext cx="40"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4" name="Rectangle 395"/>
            <p:cNvSpPr/>
            <p:nvPr/>
          </p:nvSpPr>
          <p:spPr>
            <a:xfrm>
              <a:off x="3160" y="1449"/>
              <a:ext cx="40"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25" name="Rectangle 396"/>
            <p:cNvSpPr/>
            <p:nvPr/>
          </p:nvSpPr>
          <p:spPr>
            <a:xfrm>
              <a:off x="3151" y="1544"/>
              <a:ext cx="40"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6" name="Rectangle 397"/>
            <p:cNvSpPr/>
            <p:nvPr/>
          </p:nvSpPr>
          <p:spPr>
            <a:xfrm>
              <a:off x="3039" y="1449"/>
              <a:ext cx="40"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7" name="Rectangle 398"/>
            <p:cNvSpPr/>
            <p:nvPr/>
          </p:nvSpPr>
          <p:spPr>
            <a:xfrm>
              <a:off x="2951" y="1449"/>
              <a:ext cx="40"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28" name="Rectangle 399"/>
            <p:cNvSpPr/>
            <p:nvPr/>
          </p:nvSpPr>
          <p:spPr>
            <a:xfrm>
              <a:off x="2951" y="1544"/>
              <a:ext cx="40"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Times New Roman" panose="02020603050405020304" pitchFamily="18" charset="0"/>
                  <a:ea typeface="宋体" panose="02010600030101010101" pitchFamily="2" charset="-122"/>
                </a:rPr>
                <a:t>2</a:t>
              </a:r>
              <a:endParaRPr lang="en-US" altLang="zh-CN" sz="1800">
                <a:latin typeface="宋体" panose="02010600030101010101" pitchFamily="2" charset="-122"/>
                <a:ea typeface="宋体" panose="02010600030101010101" pitchFamily="2" charset="-122"/>
              </a:endParaRPr>
            </a:p>
          </p:txBody>
        </p:sp>
        <p:sp>
          <p:nvSpPr>
            <p:cNvPr id="29" name="Rectangle 400"/>
            <p:cNvSpPr/>
            <p:nvPr/>
          </p:nvSpPr>
          <p:spPr>
            <a:xfrm>
              <a:off x="3095" y="1460"/>
              <a:ext cx="68" cy="147"/>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7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30" name="Rectangle 401"/>
            <p:cNvSpPr/>
            <p:nvPr/>
          </p:nvSpPr>
          <p:spPr>
            <a:xfrm>
              <a:off x="2887" y="1460"/>
              <a:ext cx="68" cy="147"/>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7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31" name="Rectangle 402"/>
            <p:cNvSpPr/>
            <p:nvPr/>
          </p:nvSpPr>
          <p:spPr>
            <a:xfrm>
              <a:off x="3215" y="1440"/>
              <a:ext cx="44"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sp>
          <p:nvSpPr>
            <p:cNvPr id="32" name="Rectangle 403"/>
            <p:cNvSpPr/>
            <p:nvPr/>
          </p:nvSpPr>
          <p:spPr>
            <a:xfrm>
              <a:off x="3007" y="1440"/>
              <a:ext cx="44" cy="86"/>
            </a:xfrm>
            <a:prstGeom prst="rect">
              <a:avLst/>
            </a:prstGeom>
            <a:noFill/>
            <a:ln w="9525">
              <a:noFill/>
            </a:ln>
          </p:spPr>
          <p:txBody>
            <a:bodyPr wrap="none" lIns="0" tIns="0" rIns="0" bIns="0" anchor="t">
              <a:spAutoFit/>
            </a:bodyPr>
            <a:lstStyle/>
            <a:p>
              <a:pPr marL="342900" lvl="0" indent="-342900" algn="ctr">
                <a:lnSpc>
                  <a:spcPct val="90000"/>
                </a:lnSpc>
                <a:buClr>
                  <a:schemeClr val="accent2"/>
                </a:buClr>
                <a:buSzPct val="80000"/>
                <a:buFont typeface="Wingdings" panose="05000000000000000000" pitchFamily="2" charset="2"/>
                <a:buNone/>
              </a:pPr>
              <a:r>
                <a:rPr lang="en-US" altLang="zh-CN" sz="10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grpSp>
      <p:sp>
        <p:nvSpPr>
          <p:cNvPr id="56" name="Rectangle 345"/>
          <p:cNvSpPr/>
          <p:nvPr/>
        </p:nvSpPr>
        <p:spPr>
          <a:xfrm>
            <a:off x="7239635" y="4141470"/>
            <a:ext cx="1263650" cy="2046288"/>
          </a:xfrm>
          <a:prstGeom prst="rect">
            <a:avLst/>
          </a:prstGeom>
          <a:noFill/>
          <a:ln w="9525">
            <a:noFill/>
          </a:ln>
          <a:extLst>
            <a:ext uri="{909E8E84-426E-40DD-AFC4-6F175D3DCCD1}">
              <a14:hiddenFill xmlns:a14="http://schemas.microsoft.com/office/drawing/2010/main">
                <a:solidFill>
                  <a:srgbClr val="00FF00"/>
                </a:solidFill>
              </a14:hiddenFill>
            </a:ext>
          </a:extLst>
        </p:spPr>
        <p:txBody>
          <a:bodyPr anchor="ctr"/>
          <a:lstStyle/>
          <a:p>
            <a:pPr lvl="0" indent="0" algn="ctr">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0  0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0  1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1  0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1  1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0  0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0  1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1  0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1  1</a:t>
            </a:r>
            <a:endParaRPr lang="en-US" altLang="zh-CN" sz="1600" b="0">
              <a:latin typeface="Times New Roman" panose="02020603050405020304" pitchFamily="18" charset="0"/>
              <a:ea typeface="宋体" panose="02010600030101010101" pitchFamily="2" charset="-122"/>
            </a:endParaRPr>
          </a:p>
        </p:txBody>
      </p:sp>
      <p:sp>
        <p:nvSpPr>
          <p:cNvPr id="57" name="Rectangle 344"/>
          <p:cNvSpPr/>
          <p:nvPr/>
        </p:nvSpPr>
        <p:spPr>
          <a:xfrm>
            <a:off x="6502083" y="4141470"/>
            <a:ext cx="750887" cy="2046288"/>
          </a:xfrm>
          <a:prstGeom prst="rect">
            <a:avLst/>
          </a:prstGeom>
          <a:noFill/>
          <a:ln w="9525">
            <a:noFill/>
          </a:ln>
          <a:extLst>
            <a:ext uri="{909E8E84-426E-40DD-AFC4-6F175D3DCCD1}">
              <a14:hiddenFill xmlns:a14="http://schemas.microsoft.com/office/drawing/2010/main">
                <a:solidFill>
                  <a:srgbClr val="99CCFF"/>
                </a:solidFill>
              </a14:hiddenFill>
            </a:ext>
          </a:extLst>
        </p:spPr>
        <p:txBody>
          <a:bodyPr anchor="ctr"/>
          <a:lstStyle/>
          <a:p>
            <a:pPr lvl="0" indent="0" algn="ctr">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a:t>
            </a:r>
            <a:endParaRPr lang="en-US" altLang="zh-CN" sz="1600" b="0">
              <a:latin typeface="Times New Roman" panose="02020603050405020304" pitchFamily="18" charset="0"/>
              <a:ea typeface="宋体" panose="02010600030101010101" pitchFamily="2" charset="-122"/>
            </a:endParaRPr>
          </a:p>
        </p:txBody>
      </p:sp>
      <p:sp>
        <p:nvSpPr>
          <p:cNvPr id="59" name="Rectangle 346"/>
          <p:cNvSpPr/>
          <p:nvPr/>
        </p:nvSpPr>
        <p:spPr>
          <a:xfrm>
            <a:off x="8516620" y="4141470"/>
            <a:ext cx="1290638" cy="2046288"/>
          </a:xfrm>
          <a:prstGeom prst="rect">
            <a:avLst/>
          </a:prstGeom>
          <a:noFill/>
          <a:ln w="9525">
            <a:noFill/>
          </a:ln>
          <a:extLst>
            <a:ext uri="{909E8E84-426E-40DD-AFC4-6F175D3DCCD1}">
              <a14:hiddenFill xmlns:a14="http://schemas.microsoft.com/office/drawing/2010/main">
                <a:solidFill>
                  <a:srgbClr val="FFFF00"/>
                </a:solidFill>
              </a14:hiddenFill>
            </a:ext>
          </a:extLst>
        </p:spPr>
        <p:txBody>
          <a:bodyPr anchor="t"/>
          <a:lstStyle/>
          <a:p>
            <a:pPr lvl="0" indent="0" algn="ctr">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0 0 1 1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0 0 1 1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0 0 1 1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1 1 1 1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0 0 1 1</a:t>
            </a:r>
            <a:endParaRPr lang="en-US" altLang="zh-CN" sz="1600" b="0" dirty="0">
              <a:latin typeface="Times New Roman" panose="02020603050405020304" pitchFamily="18" charset="0"/>
              <a:ea typeface="宋体" panose="02010600030101010101" pitchFamily="2" charset="-122"/>
            </a:endParaRPr>
          </a:p>
        </p:txBody>
      </p:sp>
      <p:sp>
        <p:nvSpPr>
          <p:cNvPr id="61" name="Rectangle 347"/>
          <p:cNvSpPr/>
          <p:nvPr/>
        </p:nvSpPr>
        <p:spPr>
          <a:xfrm>
            <a:off x="9807258" y="4141470"/>
            <a:ext cx="1158875" cy="2046288"/>
          </a:xfrm>
          <a:prstGeom prst="rect">
            <a:avLst/>
          </a:prstGeom>
          <a:noFill/>
          <a:ln w="9525">
            <a:noFill/>
          </a:ln>
          <a:extLst>
            <a:ext uri="{909E8E84-426E-40DD-AFC4-6F175D3DCCD1}">
              <a14:hiddenFill xmlns:a14="http://schemas.microsoft.com/office/drawing/2010/main">
                <a:solidFill>
                  <a:srgbClr val="FF6600"/>
                </a:solidFill>
              </a14:hiddenFill>
            </a:ext>
          </a:extLst>
        </p:spPr>
        <p:txBody>
          <a:bodyPr anchor="ctr"/>
          <a:lstStyle/>
          <a:p>
            <a:pPr lvl="0" indent="0" algn="ctr">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1  0</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0  0</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0  0</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1  0</a:t>
            </a:r>
            <a:endParaRPr lang="en-US" altLang="zh-CN" sz="1600" b="0" dirty="0">
              <a:latin typeface="Times New Roman" panose="02020603050405020304" pitchFamily="18" charset="0"/>
              <a:ea typeface="宋体" panose="02010600030101010101" pitchFamily="2" charset="-122"/>
            </a:endParaRPr>
          </a:p>
        </p:txBody>
      </p:sp>
      <p:sp>
        <p:nvSpPr>
          <p:cNvPr id="33" name="矩形 32"/>
          <p:cNvSpPr/>
          <p:nvPr/>
        </p:nvSpPr>
        <p:spPr>
          <a:xfrm>
            <a:off x="6635115" y="3339465"/>
            <a:ext cx="1617980" cy="694055"/>
          </a:xfrm>
          <a:prstGeom prst="rect">
            <a:avLst/>
          </a:prstGeom>
          <a:noFill/>
          <a:ln>
            <a:solidFill>
              <a:srgbClr val="3333C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595995" y="3332480"/>
            <a:ext cx="1099185" cy="7010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8300720" y="3615055"/>
            <a:ext cx="295910" cy="1504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9733280" y="3317875"/>
            <a:ext cx="1103630" cy="722630"/>
            <a:chOff x="9733280" y="3317875"/>
            <a:chExt cx="1103630" cy="722630"/>
          </a:xfrm>
        </p:grpSpPr>
        <p:sp>
          <p:nvSpPr>
            <p:cNvPr id="35" name="矩形 34"/>
            <p:cNvSpPr/>
            <p:nvPr/>
          </p:nvSpPr>
          <p:spPr>
            <a:xfrm>
              <a:off x="10001250" y="3317875"/>
              <a:ext cx="835660" cy="72263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右箭头 45"/>
            <p:cNvSpPr/>
            <p:nvPr/>
          </p:nvSpPr>
          <p:spPr>
            <a:xfrm>
              <a:off x="9733280" y="3602863"/>
              <a:ext cx="252000" cy="1504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6184"/>
                                        </p:tgtEl>
                                        <p:attrNameLst>
                                          <p:attrName>style.visibility</p:attrName>
                                        </p:attrNameLst>
                                      </p:cBhvr>
                                      <p:to>
                                        <p:strVal val="visible"/>
                                      </p:to>
                                    </p:set>
                                    <p:animEffect transition="in" filter="blinds(vertical)">
                                      <p:cBhvr>
                                        <p:cTn id="7" dur="500"/>
                                        <p:tgtEl>
                                          <p:spTgt spid="3061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linds(vertic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1202"/>
                                        </p:tgtEl>
                                        <p:attrNameLst>
                                          <p:attrName>style.visibility</p:attrName>
                                        </p:attrNameLst>
                                      </p:cBhvr>
                                      <p:to>
                                        <p:strVal val="visible"/>
                                      </p:to>
                                    </p:set>
                                    <p:animEffect transition="in" filter="blinds(vertical)">
                                      <p:cBhvr>
                                        <p:cTn id="17" dur="500"/>
                                        <p:tgtEl>
                                          <p:spTgt spid="512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linds(horizontal)">
                                      <p:cBhvr>
                                        <p:cTn id="27" dur="500"/>
                                        <p:tgtEl>
                                          <p:spTgt spid="5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blinds(horizontal)">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blinds(vertical)">
                                      <p:cBhvr>
                                        <p:cTn id="35" dur="500"/>
                                        <p:tgtEl>
                                          <p:spTgt spid="33"/>
                                        </p:tgtEl>
                                      </p:cBhvr>
                                    </p:animEffect>
                                  </p:childTnLst>
                                </p:cTn>
                              </p:par>
                              <p:par>
                                <p:cTn id="36" presetID="3" presetClass="entr" presetSubtype="5"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linds(vertical)">
                                      <p:cBhvr>
                                        <p:cTn id="38" dur="500"/>
                                        <p:tgtEl>
                                          <p:spTgt spid="36"/>
                                        </p:tgtEl>
                                      </p:cBhvr>
                                    </p:animEffect>
                                  </p:childTnLst>
                                </p:cTn>
                              </p:par>
                              <p:par>
                                <p:cTn id="39" presetID="3" presetClass="entr" presetSubtype="5"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blinds(vertical)">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vertic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blinds(horizontal)">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61">
                                            <p:txEl>
                                              <p:pRg st="0" end="0"/>
                                            </p:txEl>
                                          </p:spTgt>
                                        </p:tgtEl>
                                        <p:attrNameLst>
                                          <p:attrName>style.visibility</p:attrName>
                                        </p:attrNameLst>
                                      </p:cBhvr>
                                      <p:to>
                                        <p:strVal val="visible"/>
                                      </p:to>
                                    </p:set>
                                    <p:animEffect transition="in" filter="blinds(horizontal)">
                                      <p:cBhvr>
                                        <p:cTn id="56" dur="500"/>
                                        <p:tgtEl>
                                          <p:spTgt spid="6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1">
                                            <p:txEl>
                                              <p:pRg st="1" end="1"/>
                                            </p:txEl>
                                          </p:spTgt>
                                        </p:tgtEl>
                                        <p:attrNameLst>
                                          <p:attrName>style.visibility</p:attrName>
                                        </p:attrNameLst>
                                      </p:cBhvr>
                                      <p:to>
                                        <p:strVal val="visible"/>
                                      </p:to>
                                    </p:set>
                                    <p:animEffect transition="in" filter="blinds(horizontal)">
                                      <p:cBhvr>
                                        <p:cTn id="61" dur="500"/>
                                        <p:tgtEl>
                                          <p:spTgt spid="6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1">
                                            <p:txEl>
                                              <p:pRg st="2" end="2"/>
                                            </p:txEl>
                                          </p:spTgt>
                                        </p:tgtEl>
                                        <p:attrNameLst>
                                          <p:attrName>style.visibility</p:attrName>
                                        </p:attrNameLst>
                                      </p:cBhvr>
                                      <p:to>
                                        <p:strVal val="visible"/>
                                      </p:to>
                                    </p:set>
                                    <p:animEffect transition="in" filter="blinds(horizontal)">
                                      <p:cBhvr>
                                        <p:cTn id="66" dur="500"/>
                                        <p:tgtEl>
                                          <p:spTgt spid="6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61">
                                            <p:txEl>
                                              <p:pRg st="3" end="3"/>
                                            </p:txEl>
                                          </p:spTgt>
                                        </p:tgtEl>
                                        <p:attrNameLst>
                                          <p:attrName>style.visibility</p:attrName>
                                        </p:attrNameLst>
                                      </p:cBhvr>
                                      <p:to>
                                        <p:strVal val="visible"/>
                                      </p:to>
                                    </p:set>
                                    <p:animEffect transition="in" filter="blinds(horizontal)">
                                      <p:cBhvr>
                                        <p:cTn id="71" dur="500"/>
                                        <p:tgtEl>
                                          <p:spTgt spid="61">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61">
                                            <p:txEl>
                                              <p:pRg st="4" end="4"/>
                                            </p:txEl>
                                          </p:spTgt>
                                        </p:tgtEl>
                                        <p:attrNameLst>
                                          <p:attrName>style.visibility</p:attrName>
                                        </p:attrNameLst>
                                      </p:cBhvr>
                                      <p:to>
                                        <p:strVal val="visible"/>
                                      </p:to>
                                    </p:set>
                                    <p:animEffect transition="in" filter="blinds(horizontal)">
                                      <p:cBhvr>
                                        <p:cTn id="76" dur="500"/>
                                        <p:tgtEl>
                                          <p:spTgt spid="61">
                                            <p:txEl>
                                              <p:pRg st="4" end="4"/>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61">
                                            <p:txEl>
                                              <p:pRg st="5" end="5"/>
                                            </p:txEl>
                                          </p:spTgt>
                                        </p:tgtEl>
                                        <p:attrNameLst>
                                          <p:attrName>style.visibility</p:attrName>
                                        </p:attrNameLst>
                                      </p:cBhvr>
                                      <p:to>
                                        <p:strVal val="visible"/>
                                      </p:to>
                                    </p:set>
                                    <p:animEffect transition="in" filter="blinds(horizontal)">
                                      <p:cBhvr>
                                        <p:cTn id="81" dur="500"/>
                                        <p:tgtEl>
                                          <p:spTgt spid="61">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61">
                                            <p:txEl>
                                              <p:pRg st="6" end="6"/>
                                            </p:txEl>
                                          </p:spTgt>
                                        </p:tgtEl>
                                        <p:attrNameLst>
                                          <p:attrName>style.visibility</p:attrName>
                                        </p:attrNameLst>
                                      </p:cBhvr>
                                      <p:to>
                                        <p:strVal val="visible"/>
                                      </p:to>
                                    </p:set>
                                    <p:animEffect transition="in" filter="blinds(horizontal)">
                                      <p:cBhvr>
                                        <p:cTn id="86" dur="500"/>
                                        <p:tgtEl>
                                          <p:spTgt spid="61">
                                            <p:txEl>
                                              <p:pRg st="6" end="6"/>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61">
                                            <p:txEl>
                                              <p:pRg st="7" end="7"/>
                                            </p:txEl>
                                          </p:spTgt>
                                        </p:tgtEl>
                                        <p:attrNameLst>
                                          <p:attrName>style.visibility</p:attrName>
                                        </p:attrNameLst>
                                      </p:cBhvr>
                                      <p:to>
                                        <p:strVal val="visible"/>
                                      </p:to>
                                    </p:set>
                                    <p:animEffect transition="in" filter="blinds(horizontal)">
                                      <p:cBhvr>
                                        <p:cTn id="91" dur="500"/>
                                        <p:tgtEl>
                                          <p:spTgt spid="61">
                                            <p:txEl>
                                              <p:pRg st="7" end="7"/>
                                            </p:txEl>
                                          </p:spTgt>
                                        </p:tgtEl>
                                      </p:cBhvr>
                                    </p:animEffect>
                                  </p:childTnLst>
                                </p:cTn>
                              </p:par>
                              <p:par>
                                <p:cTn id="92" presetID="1" presetClass="entr" presetSubtype="0" fill="hold" nodeType="withEffect">
                                  <p:stCondLst>
                                    <p:cond delay="0"/>
                                  </p:stCondLst>
                                  <p:childTnLst>
                                    <p:set>
                                      <p:cBhvr>
                                        <p:cTn id="93" dur="1" fill="hold">
                                          <p:stCondLst>
                                            <p:cond delay="0"/>
                                          </p:stCondLst>
                                        </p:cTn>
                                        <p:tgtEl>
                                          <p:spTgt spid="61">
                                            <p:txEl>
                                              <p:pRg st="1" end="1"/>
                                            </p:txEl>
                                          </p:spTgt>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61">
                                            <p:txEl>
                                              <p:pRg st="2" end="2"/>
                                            </p:txEl>
                                          </p:spTgt>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1">
                                            <p:txEl>
                                              <p:pRg st="3" end="3"/>
                                            </p:txEl>
                                          </p:spTgt>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1">
                                            <p:txEl>
                                              <p:pRg st="4" end="4"/>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61">
                                            <p:txEl>
                                              <p:pRg st="5" end="5"/>
                                            </p:txEl>
                                          </p:spTgt>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61">
                                            <p:txEl>
                                              <p:pRg st="6" end="6"/>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4" grpId="0"/>
      <p:bldP spid="51202" grpId="0"/>
      <p:bldP spid="56" grpId="0" bldLvl="0" animBg="1"/>
      <p:bldP spid="57" grpId="0" bldLvl="0" animBg="1"/>
      <p:bldP spid="59" grpId="0" bldLvl="0" animBg="1"/>
      <p:bldP spid="61" grpId="0" build="allAtOnce" animBg="1"/>
      <p:bldP spid="33" grpId="0" animBg="1"/>
      <p:bldP spid="34"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1</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sp>
        <p:nvSpPr>
          <p:cNvPr id="30722" name="Text Box 4"/>
          <p:cNvSpPr txBox="1"/>
          <p:nvPr/>
        </p:nvSpPr>
        <p:spPr>
          <a:xfrm>
            <a:off x="793115" y="981710"/>
            <a:ext cx="3038475" cy="460375"/>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sz="2400" b="1" dirty="0">
                <a:ea typeface="+mn-lt"/>
                <a:cs typeface="+mn-lt"/>
              </a:rPr>
              <a:t>2</a:t>
            </a:r>
            <a:r>
              <a:rPr lang="zh-CN" altLang="en-US" sz="2400" b="1" dirty="0">
                <a:ea typeface="+mn-lt"/>
                <a:cs typeface="+mn-lt"/>
              </a:rPr>
              <a:t>.表格法分析举例</a:t>
            </a:r>
          </a:p>
        </p:txBody>
      </p:sp>
      <p:grpSp>
        <p:nvGrpSpPr>
          <p:cNvPr id="4" name="组合 3"/>
          <p:cNvGrpSpPr/>
          <p:nvPr/>
        </p:nvGrpSpPr>
        <p:grpSpPr>
          <a:xfrm>
            <a:off x="1051560" y="2205990"/>
            <a:ext cx="3989070" cy="3411855"/>
            <a:chOff x="2100" y="3838"/>
            <a:chExt cx="6282" cy="5373"/>
          </a:xfrm>
        </p:grpSpPr>
        <p:pic>
          <p:nvPicPr>
            <p:cNvPr id="33795" name="Picture 22" descr="5-4分析1"/>
            <p:cNvPicPr>
              <a:picLocks noChangeAspect="1"/>
            </p:cNvPicPr>
            <p:nvPr/>
          </p:nvPicPr>
          <p:blipFill>
            <a:blip r:embed="rId3"/>
            <a:stretch>
              <a:fillRect/>
            </a:stretch>
          </p:blipFill>
          <p:spPr>
            <a:xfrm>
              <a:off x="2100" y="3838"/>
              <a:ext cx="6271" cy="5339"/>
            </a:xfrm>
            <a:prstGeom prst="rect">
              <a:avLst/>
            </a:prstGeom>
            <a:noFill/>
            <a:ln w="9525">
              <a:noFill/>
            </a:ln>
          </p:spPr>
        </p:pic>
        <p:sp>
          <p:nvSpPr>
            <p:cNvPr id="3" name="矩形 2"/>
            <p:cNvSpPr/>
            <p:nvPr/>
          </p:nvSpPr>
          <p:spPr>
            <a:xfrm>
              <a:off x="2116" y="3841"/>
              <a:ext cx="6267" cy="5370"/>
            </a:xfrm>
            <a:prstGeom prst="rect">
              <a:avLst/>
            </a:prstGeom>
            <a:solidFill>
              <a:schemeClr val="bg1">
                <a:lumMod val="9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226" name="Text Box 4"/>
          <p:cNvSpPr txBox="1"/>
          <p:nvPr/>
        </p:nvSpPr>
        <p:spPr>
          <a:xfrm>
            <a:off x="6330632" y="1343089"/>
            <a:ext cx="4834191" cy="430887"/>
          </a:xfrm>
          <a:prstGeom prst="rect">
            <a:avLst/>
          </a:prstGeom>
          <a:noFill/>
          <a:ln w="9525">
            <a:noFill/>
          </a:ln>
        </p:spPr>
        <p:txBody>
          <a:bodyPr wrap="square" anchor="t">
            <a:spAutoFit/>
          </a:bodyPr>
          <a:lstStyle/>
          <a:p>
            <a:pPr lvl="0" algn="just" fontAlgn="base">
              <a:lnSpc>
                <a:spcPct val="100000"/>
              </a:lnSpc>
              <a:buClrTx/>
              <a:buSzTx/>
              <a:buFontTx/>
              <a:buNone/>
            </a:pP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strike="noStrike" noProof="1" smtClean="0">
                <a:solidFill>
                  <a:srgbClr val="000000"/>
                </a:solidFill>
                <a:latin typeface="等线 Light" panose="02010600030101010101" charset="-122"/>
                <a:ea typeface="等线 Light" panose="02010600030101010101" charset="-122"/>
                <a:cs typeface="等线 Light" panose="02010600030101010101" charset="-122"/>
              </a:rPr>
              <a:t>)由次态真值表作出</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状态表和状态图</a:t>
            </a:r>
          </a:p>
        </p:txBody>
      </p:sp>
      <p:grpSp>
        <p:nvGrpSpPr>
          <p:cNvPr id="5" name="Group 126"/>
          <p:cNvGrpSpPr/>
          <p:nvPr/>
        </p:nvGrpSpPr>
        <p:grpSpPr>
          <a:xfrm>
            <a:off x="5641340" y="3912553"/>
            <a:ext cx="2676525" cy="1919287"/>
            <a:chOff x="2971" y="1888"/>
            <a:chExt cx="1686" cy="1209"/>
          </a:xfrm>
        </p:grpSpPr>
        <p:sp>
          <p:nvSpPr>
            <p:cNvPr id="36871" name="Rectangle 74"/>
            <p:cNvSpPr/>
            <p:nvPr/>
          </p:nvSpPr>
          <p:spPr>
            <a:xfrm>
              <a:off x="4156" y="2348"/>
              <a:ext cx="501" cy="749"/>
            </a:xfrm>
            <a:prstGeom prst="rect">
              <a:avLst/>
            </a:prstGeom>
            <a:noFill/>
            <a:ln w="9525">
              <a:noFill/>
            </a:ln>
            <a:extLst>
              <a:ext uri="{909E8E84-426E-40DD-AFC4-6F175D3DCCD1}">
                <a14:hiddenFill xmlns:a14="http://schemas.microsoft.com/office/drawing/2010/main">
                  <a:solidFill>
                    <a:srgbClr val="FF6600"/>
                  </a:solidFill>
                </a14:hiddenFill>
              </a:ext>
            </a:extLst>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b="0">
                <a:latin typeface="宋体" panose="02010600030101010101" pitchFamily="2" charset="-122"/>
                <a:ea typeface="宋体" panose="02010600030101010101" pitchFamily="2" charset="-122"/>
              </a:endParaRPr>
            </a:p>
          </p:txBody>
        </p:sp>
        <p:sp>
          <p:nvSpPr>
            <p:cNvPr id="36872" name="Rectangle 73"/>
            <p:cNvSpPr/>
            <p:nvPr/>
          </p:nvSpPr>
          <p:spPr>
            <a:xfrm>
              <a:off x="3584" y="2348"/>
              <a:ext cx="572" cy="749"/>
            </a:xfrm>
            <a:prstGeom prst="rect">
              <a:avLst/>
            </a:prstGeom>
            <a:noFill/>
            <a:ln w="9525">
              <a:noFill/>
            </a:ln>
            <a:extLst>
              <a:ext uri="{909E8E84-426E-40DD-AFC4-6F175D3DCCD1}">
                <a14:hiddenFill xmlns:a14="http://schemas.microsoft.com/office/drawing/2010/main">
                  <a:solidFill>
                    <a:srgbClr val="99CCFF"/>
                  </a:solidFill>
                </a14:hiddenFill>
              </a:ext>
            </a:extLst>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b="0">
                <a:latin typeface="宋体" panose="02010600030101010101" pitchFamily="2" charset="-122"/>
                <a:ea typeface="宋体" panose="02010600030101010101" pitchFamily="2" charset="-122"/>
              </a:endParaRPr>
            </a:p>
          </p:txBody>
        </p:sp>
        <p:sp>
          <p:nvSpPr>
            <p:cNvPr id="36873" name="Rectangle 72"/>
            <p:cNvSpPr/>
            <p:nvPr/>
          </p:nvSpPr>
          <p:spPr>
            <a:xfrm>
              <a:off x="2971" y="2348"/>
              <a:ext cx="613" cy="749"/>
            </a:xfrm>
            <a:prstGeom prst="rect">
              <a:avLst/>
            </a:prstGeom>
            <a:noFill/>
            <a:ln w="9525">
              <a:noFill/>
            </a:ln>
            <a:extLst>
              <a:ext uri="{909E8E84-426E-40DD-AFC4-6F175D3DCCD1}">
                <a14:hiddenFill xmlns:a14="http://schemas.microsoft.com/office/drawing/2010/main">
                  <a:solidFill>
                    <a:srgbClr val="00FF00"/>
                  </a:solidFill>
                </a14:hiddenFill>
              </a:ext>
            </a:extLst>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b="0">
                <a:latin typeface="宋体" panose="02010600030101010101" pitchFamily="2" charset="-122"/>
                <a:ea typeface="宋体" panose="02010600030101010101" pitchFamily="2" charset="-122"/>
              </a:endParaRPr>
            </a:p>
          </p:txBody>
        </p:sp>
        <p:sp>
          <p:nvSpPr>
            <p:cNvPr id="36874" name="Rectangle 71"/>
            <p:cNvSpPr/>
            <p:nvPr/>
          </p:nvSpPr>
          <p:spPr>
            <a:xfrm>
              <a:off x="4156" y="2118"/>
              <a:ext cx="501" cy="23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en-US" altLang="zh-CN" sz="1800" b="0">
                  <a:latin typeface="宋体" panose="02010600030101010101" pitchFamily="2" charset="-122"/>
                  <a:ea typeface="宋体" panose="02010600030101010101" pitchFamily="2" charset="-122"/>
                </a:rPr>
                <a:t>x=1</a:t>
              </a:r>
            </a:p>
          </p:txBody>
        </p:sp>
        <p:sp>
          <p:nvSpPr>
            <p:cNvPr id="36875" name="Rectangle 70"/>
            <p:cNvSpPr/>
            <p:nvPr/>
          </p:nvSpPr>
          <p:spPr>
            <a:xfrm>
              <a:off x="3584" y="2118"/>
              <a:ext cx="572" cy="23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en-US" altLang="zh-CN" sz="1800" b="0">
                  <a:latin typeface="宋体" panose="02010600030101010101" pitchFamily="2" charset="-122"/>
                  <a:ea typeface="宋体" panose="02010600030101010101" pitchFamily="2" charset="-122"/>
                </a:rPr>
                <a:t>x=0</a:t>
              </a:r>
            </a:p>
          </p:txBody>
        </p:sp>
        <p:sp>
          <p:nvSpPr>
            <p:cNvPr id="36876" name="Rectangle 67"/>
            <p:cNvSpPr/>
            <p:nvPr/>
          </p:nvSpPr>
          <p:spPr>
            <a:xfrm>
              <a:off x="3584" y="1888"/>
              <a:ext cx="1073" cy="23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nSpc>
                  <a:spcPct val="100000"/>
                </a:lnSpc>
                <a:spcBef>
                  <a:spcPct val="0"/>
                </a:spcBef>
                <a:buNone/>
              </a:pPr>
              <a:r>
                <a:rPr lang="zh-CN" altLang="en-US" sz="1800" b="0" dirty="0">
                  <a:latin typeface="宋体" panose="02010600030101010101" pitchFamily="2" charset="-122"/>
                  <a:ea typeface="宋体" panose="02010600030101010101" pitchFamily="2" charset="-122"/>
                </a:rPr>
                <a:t>次态</a:t>
              </a:r>
            </a:p>
          </p:txBody>
        </p:sp>
        <p:sp>
          <p:nvSpPr>
            <p:cNvPr id="36877" name="Rectangle 66"/>
            <p:cNvSpPr/>
            <p:nvPr/>
          </p:nvSpPr>
          <p:spPr>
            <a:xfrm>
              <a:off x="2971" y="1888"/>
              <a:ext cx="613" cy="46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800" b="0" dirty="0">
                  <a:latin typeface="宋体" panose="02010600030101010101" pitchFamily="2" charset="-122"/>
                  <a:ea typeface="宋体" panose="02010600030101010101" pitchFamily="2" charset="-122"/>
                </a:rPr>
                <a:t>现态</a:t>
              </a:r>
            </a:p>
            <a:p>
              <a:pPr lvl="0" indent="0" algn="ctr" eaLnBrk="0" hangingPunct="0">
                <a:lnSpc>
                  <a:spcPct val="100000"/>
                </a:lnSpc>
                <a:spcBef>
                  <a:spcPct val="0"/>
                </a:spcBef>
                <a:buNone/>
              </a:pPr>
              <a:r>
                <a:rPr lang="en-US" altLang="zh-CN" sz="1800" b="0">
                  <a:latin typeface="宋体" panose="02010600030101010101" pitchFamily="2" charset="-122"/>
                  <a:ea typeface="宋体" panose="02010600030101010101" pitchFamily="2" charset="-122"/>
                </a:rPr>
                <a:t>y</a:t>
              </a:r>
              <a:r>
                <a:rPr lang="en-US" altLang="zh-CN" sz="1800" b="0" baseline="-30000">
                  <a:latin typeface="宋体" panose="02010600030101010101" pitchFamily="2" charset="-122"/>
                  <a:ea typeface="宋体" panose="02010600030101010101" pitchFamily="2" charset="-122"/>
                </a:rPr>
                <a:t>2</a:t>
              </a:r>
              <a:r>
                <a:rPr lang="en-US" altLang="zh-CN" sz="1800" b="0">
                  <a:latin typeface="宋体" panose="02010600030101010101" pitchFamily="2" charset="-122"/>
                  <a:ea typeface="宋体" panose="02010600030101010101" pitchFamily="2" charset="-122"/>
                </a:rPr>
                <a:t>  y</a:t>
              </a:r>
              <a:r>
                <a:rPr lang="en-US" altLang="zh-CN" sz="1800" b="0" baseline="-30000">
                  <a:latin typeface="宋体" panose="02010600030101010101" pitchFamily="2" charset="-122"/>
                  <a:ea typeface="宋体" panose="02010600030101010101" pitchFamily="2" charset="-122"/>
                </a:rPr>
                <a:t>1</a:t>
              </a:r>
              <a:endParaRPr lang="en-US" altLang="zh-CN" sz="1800" b="0">
                <a:latin typeface="宋体" panose="02010600030101010101" pitchFamily="2" charset="-122"/>
                <a:ea typeface="宋体" panose="02010600030101010101" pitchFamily="2" charset="-122"/>
              </a:endParaRPr>
            </a:p>
          </p:txBody>
        </p:sp>
        <p:sp>
          <p:nvSpPr>
            <p:cNvPr id="36878" name="Line 75"/>
            <p:cNvSpPr/>
            <p:nvPr/>
          </p:nvSpPr>
          <p:spPr>
            <a:xfrm>
              <a:off x="2971" y="1888"/>
              <a:ext cx="1686" cy="0"/>
            </a:xfrm>
            <a:prstGeom prst="line">
              <a:avLst/>
            </a:prstGeom>
            <a:ln w="12700" cap="rnd" cmpd="sng">
              <a:solidFill>
                <a:srgbClr val="000000"/>
              </a:solidFill>
              <a:prstDash val="solid"/>
              <a:round/>
              <a:headEnd type="none" w="med" len="med"/>
              <a:tailEnd type="none" w="med" len="med"/>
            </a:ln>
          </p:spPr>
        </p:sp>
        <p:sp>
          <p:nvSpPr>
            <p:cNvPr id="36879" name="Line 76"/>
            <p:cNvSpPr/>
            <p:nvPr/>
          </p:nvSpPr>
          <p:spPr>
            <a:xfrm>
              <a:off x="2971" y="3097"/>
              <a:ext cx="1686" cy="0"/>
            </a:xfrm>
            <a:prstGeom prst="line">
              <a:avLst/>
            </a:prstGeom>
            <a:ln w="12700" cap="rnd" cmpd="sng">
              <a:solidFill>
                <a:srgbClr val="000000"/>
              </a:solidFill>
              <a:prstDash val="solid"/>
              <a:round/>
              <a:headEnd type="none" w="med" len="med"/>
              <a:tailEnd type="none" w="med" len="med"/>
            </a:ln>
          </p:spPr>
        </p:sp>
        <p:sp>
          <p:nvSpPr>
            <p:cNvPr id="36880" name="Line 77"/>
            <p:cNvSpPr/>
            <p:nvPr/>
          </p:nvSpPr>
          <p:spPr>
            <a:xfrm>
              <a:off x="2971" y="1888"/>
              <a:ext cx="0" cy="1209"/>
            </a:xfrm>
            <a:prstGeom prst="line">
              <a:avLst/>
            </a:prstGeom>
            <a:ln w="12700" cap="rnd" cmpd="sng">
              <a:solidFill>
                <a:srgbClr val="000000"/>
              </a:solidFill>
              <a:prstDash val="solid"/>
              <a:round/>
              <a:headEnd type="none" w="med" len="med"/>
              <a:tailEnd type="none" w="med" len="med"/>
            </a:ln>
          </p:spPr>
        </p:sp>
        <p:sp>
          <p:nvSpPr>
            <p:cNvPr id="36881" name="Line 78"/>
            <p:cNvSpPr/>
            <p:nvPr/>
          </p:nvSpPr>
          <p:spPr>
            <a:xfrm>
              <a:off x="4657" y="1888"/>
              <a:ext cx="0" cy="1209"/>
            </a:xfrm>
            <a:prstGeom prst="line">
              <a:avLst/>
            </a:prstGeom>
            <a:ln w="12700" cap="rnd" cmpd="sng">
              <a:solidFill>
                <a:srgbClr val="000000"/>
              </a:solidFill>
              <a:prstDash val="solid"/>
              <a:round/>
              <a:headEnd type="none" w="med" len="med"/>
              <a:tailEnd type="none" w="med" len="med"/>
            </a:ln>
          </p:spPr>
        </p:sp>
        <p:sp>
          <p:nvSpPr>
            <p:cNvPr id="36882" name="Line 81"/>
            <p:cNvSpPr/>
            <p:nvPr/>
          </p:nvSpPr>
          <p:spPr>
            <a:xfrm>
              <a:off x="2971" y="2348"/>
              <a:ext cx="1686" cy="0"/>
            </a:xfrm>
            <a:prstGeom prst="line">
              <a:avLst/>
            </a:prstGeom>
            <a:ln w="12700" cap="rnd" cmpd="sng">
              <a:solidFill>
                <a:srgbClr val="000000"/>
              </a:solidFill>
              <a:prstDash val="solid"/>
              <a:round/>
              <a:headEnd type="none" w="med" len="med"/>
              <a:tailEnd type="none" w="med" len="med"/>
            </a:ln>
          </p:spPr>
        </p:sp>
        <p:sp>
          <p:nvSpPr>
            <p:cNvPr id="36883" name="Line 83"/>
            <p:cNvSpPr/>
            <p:nvPr/>
          </p:nvSpPr>
          <p:spPr>
            <a:xfrm>
              <a:off x="3584" y="1888"/>
              <a:ext cx="0" cy="1209"/>
            </a:xfrm>
            <a:prstGeom prst="line">
              <a:avLst/>
            </a:prstGeom>
            <a:ln w="12700" cap="rnd" cmpd="sng">
              <a:solidFill>
                <a:srgbClr val="000000"/>
              </a:solidFill>
              <a:prstDash val="solid"/>
              <a:round/>
              <a:headEnd type="none" w="med" len="med"/>
              <a:tailEnd type="none" w="med" len="med"/>
            </a:ln>
          </p:spPr>
        </p:sp>
        <p:sp>
          <p:nvSpPr>
            <p:cNvPr id="36884" name="Line 85"/>
            <p:cNvSpPr/>
            <p:nvPr/>
          </p:nvSpPr>
          <p:spPr>
            <a:xfrm>
              <a:off x="4156" y="2118"/>
              <a:ext cx="0" cy="979"/>
            </a:xfrm>
            <a:prstGeom prst="line">
              <a:avLst/>
            </a:prstGeom>
            <a:ln w="12700" cap="rnd" cmpd="sng">
              <a:solidFill>
                <a:srgbClr val="000000"/>
              </a:solidFill>
              <a:prstDash val="solid"/>
              <a:round/>
              <a:headEnd type="none" w="med" len="med"/>
              <a:tailEnd type="none" w="med" len="med"/>
            </a:ln>
          </p:spPr>
        </p:sp>
        <p:sp>
          <p:nvSpPr>
            <p:cNvPr id="36885" name="Line 86"/>
            <p:cNvSpPr/>
            <p:nvPr/>
          </p:nvSpPr>
          <p:spPr>
            <a:xfrm>
              <a:off x="3584" y="2118"/>
              <a:ext cx="1073" cy="0"/>
            </a:xfrm>
            <a:prstGeom prst="line">
              <a:avLst/>
            </a:prstGeom>
            <a:ln w="12700" cap="rnd" cmpd="sng">
              <a:solidFill>
                <a:srgbClr val="000000"/>
              </a:solidFill>
              <a:prstDash val="solid"/>
              <a:round/>
              <a:headEnd type="none" w="med" len="med"/>
              <a:tailEnd type="none" w="med" len="med"/>
            </a:ln>
          </p:spPr>
        </p:sp>
        <p:sp>
          <p:nvSpPr>
            <p:cNvPr id="36886" name="AutoShape 114"/>
            <p:cNvSpPr>
              <a:spLocks noChangeAspect="1" noTextEdit="1"/>
            </p:cNvSpPr>
            <p:nvPr/>
          </p:nvSpPr>
          <p:spPr>
            <a:xfrm>
              <a:off x="4014" y="1888"/>
              <a:ext cx="552" cy="241"/>
            </a:xfrm>
            <a:prstGeom prst="rect">
              <a:avLst/>
            </a:prstGeom>
            <a:noFill/>
            <a:ln w="9525">
              <a:noFill/>
            </a:ln>
          </p:spPr>
          <p:txBody>
            <a:bodyPr anchor="t"/>
            <a:lstStyle/>
            <a:p>
              <a:pPr lvl="0" indent="0"/>
              <a:endParaRPr lang="zh-CN" altLang="en-US">
                <a:latin typeface="仿宋_GB2312" pitchFamily="49" charset="-122"/>
                <a:ea typeface="仿宋_GB2312" pitchFamily="49" charset="-122"/>
              </a:endParaRPr>
            </a:p>
          </p:txBody>
        </p:sp>
        <p:sp>
          <p:nvSpPr>
            <p:cNvPr id="36887" name="Rectangle 116"/>
            <p:cNvSpPr/>
            <p:nvPr/>
          </p:nvSpPr>
          <p:spPr>
            <a:xfrm>
              <a:off x="4519"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36888" name="Rectangle 117"/>
            <p:cNvSpPr/>
            <p:nvPr/>
          </p:nvSpPr>
          <p:spPr>
            <a:xfrm>
              <a:off x="4414"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36889" name="Rectangle 118"/>
            <p:cNvSpPr/>
            <p:nvPr/>
          </p:nvSpPr>
          <p:spPr>
            <a:xfrm>
              <a:off x="4404" y="2018"/>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36890" name="Rectangle 119"/>
            <p:cNvSpPr/>
            <p:nvPr/>
          </p:nvSpPr>
          <p:spPr>
            <a:xfrm>
              <a:off x="4261"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36891" name="Rectangle 120"/>
            <p:cNvSpPr/>
            <p:nvPr/>
          </p:nvSpPr>
          <p:spPr>
            <a:xfrm>
              <a:off x="4157"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36892" name="Rectangle 121"/>
            <p:cNvSpPr/>
            <p:nvPr/>
          </p:nvSpPr>
          <p:spPr>
            <a:xfrm>
              <a:off x="4157" y="2018"/>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2</a:t>
              </a:r>
              <a:endParaRPr lang="en-US" altLang="zh-CN" sz="1800">
                <a:latin typeface="宋体" panose="02010600030101010101" pitchFamily="2" charset="-122"/>
                <a:ea typeface="宋体" panose="02010600030101010101" pitchFamily="2" charset="-122"/>
              </a:endParaRPr>
            </a:p>
          </p:txBody>
        </p:sp>
        <p:sp>
          <p:nvSpPr>
            <p:cNvPr id="36893" name="Rectangle 122"/>
            <p:cNvSpPr/>
            <p:nvPr/>
          </p:nvSpPr>
          <p:spPr>
            <a:xfrm>
              <a:off x="4337" y="1919"/>
              <a:ext cx="80" cy="173"/>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20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36894" name="Rectangle 123"/>
            <p:cNvSpPr/>
            <p:nvPr/>
          </p:nvSpPr>
          <p:spPr>
            <a:xfrm>
              <a:off x="4079" y="1919"/>
              <a:ext cx="80" cy="173"/>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20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36895" name="Rectangle 124"/>
            <p:cNvSpPr/>
            <p:nvPr/>
          </p:nvSpPr>
          <p:spPr>
            <a:xfrm>
              <a:off x="4480" y="1896"/>
              <a:ext cx="53"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sp>
          <p:nvSpPr>
            <p:cNvPr id="36896" name="Rectangle 125"/>
            <p:cNvSpPr/>
            <p:nvPr/>
          </p:nvSpPr>
          <p:spPr>
            <a:xfrm>
              <a:off x="4223" y="1896"/>
              <a:ext cx="53"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grpSp>
      <p:pic>
        <p:nvPicPr>
          <p:cNvPr id="6" name="图片 5"/>
          <p:cNvPicPr>
            <a:picLocks noChangeAspect="1"/>
          </p:cNvPicPr>
          <p:nvPr/>
        </p:nvPicPr>
        <p:blipFill>
          <a:blip r:embed="rId4"/>
          <a:stretch>
            <a:fillRect/>
          </a:stretch>
        </p:blipFill>
        <p:spPr>
          <a:xfrm>
            <a:off x="8627745" y="1918335"/>
            <a:ext cx="3100705" cy="2066925"/>
          </a:xfrm>
          <a:prstGeom prst="rect">
            <a:avLst/>
          </a:prstGeom>
        </p:spPr>
      </p:pic>
      <p:sp>
        <p:nvSpPr>
          <p:cNvPr id="7" name="直角上箭头 6"/>
          <p:cNvSpPr/>
          <p:nvPr/>
        </p:nvSpPr>
        <p:spPr>
          <a:xfrm rot="10800000">
            <a:off x="8098790" y="3568065"/>
            <a:ext cx="464185" cy="301625"/>
          </a:xfrm>
          <a:prstGeom prst="bentUp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0879" name="Picture 127" descr="5-5分析1"/>
          <p:cNvPicPr>
            <a:picLocks noChangeAspect="1"/>
          </p:cNvPicPr>
          <p:nvPr/>
        </p:nvPicPr>
        <p:blipFill>
          <a:blip r:embed="rId5">
            <a:clrChange>
              <a:clrFrom>
                <a:srgbClr val="FFFFFF"/>
              </a:clrFrom>
              <a:clrTo>
                <a:srgbClr val="FFFFFF">
                  <a:alpha val="0"/>
                </a:srgbClr>
              </a:clrTo>
            </a:clrChange>
          </a:blip>
          <a:stretch>
            <a:fillRect/>
          </a:stretch>
        </p:blipFill>
        <p:spPr>
          <a:xfrm>
            <a:off x="9829800" y="4167505"/>
            <a:ext cx="1956435" cy="2139950"/>
          </a:xfrm>
          <a:prstGeom prst="rect">
            <a:avLst/>
          </a:prstGeom>
          <a:noFill/>
          <a:ln w="9525">
            <a:noFill/>
          </a:ln>
        </p:spPr>
      </p:pic>
      <p:sp>
        <p:nvSpPr>
          <p:cNvPr id="8" name="右箭头 7"/>
          <p:cNvSpPr/>
          <p:nvPr/>
        </p:nvSpPr>
        <p:spPr>
          <a:xfrm>
            <a:off x="8698865" y="5455285"/>
            <a:ext cx="897890" cy="14097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vertical)">
                                      <p:cBhvr>
                                        <p:cTn id="15" dur="500"/>
                                        <p:tgtEl>
                                          <p:spTgt spid="8"/>
                                        </p:tgtEl>
                                      </p:cBhvr>
                                    </p:animEffect>
                                  </p:childTnLst>
                                </p:cTn>
                              </p:par>
                              <p:par>
                                <p:cTn id="16" presetID="3" presetClass="entr" presetSubtype="5" fill="hold" nodeType="withEffect">
                                  <p:stCondLst>
                                    <p:cond delay="0"/>
                                  </p:stCondLst>
                                  <p:childTnLst>
                                    <p:set>
                                      <p:cBhvr>
                                        <p:cTn id="17" dur="1" fill="hold">
                                          <p:stCondLst>
                                            <p:cond delay="0"/>
                                          </p:stCondLst>
                                        </p:cTn>
                                        <p:tgtEl>
                                          <p:spTgt spid="330879"/>
                                        </p:tgtEl>
                                        <p:attrNameLst>
                                          <p:attrName>style.visibility</p:attrName>
                                        </p:attrNameLst>
                                      </p:cBhvr>
                                      <p:to>
                                        <p:strVal val="visible"/>
                                      </p:to>
                                    </p:set>
                                    <p:animEffect transition="in" filter="blinds(vertical)">
                                      <p:cBhvr>
                                        <p:cTn id="18" dur="500"/>
                                        <p:tgtEl>
                                          <p:spTgt spid="330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1</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sp>
        <p:nvSpPr>
          <p:cNvPr id="30722" name="Text Box 4"/>
          <p:cNvSpPr txBox="1"/>
          <p:nvPr/>
        </p:nvSpPr>
        <p:spPr>
          <a:xfrm>
            <a:off x="793115" y="981710"/>
            <a:ext cx="3038475" cy="460375"/>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sz="2400" b="1" dirty="0">
                <a:ea typeface="+mn-lt"/>
                <a:cs typeface="+mn-lt"/>
              </a:rPr>
              <a:t>2</a:t>
            </a:r>
            <a:r>
              <a:rPr lang="zh-CN" altLang="en-US" sz="2400" b="1" dirty="0">
                <a:ea typeface="+mn-lt"/>
                <a:cs typeface="+mn-lt"/>
              </a:rPr>
              <a:t>.表格法分析举例</a:t>
            </a:r>
          </a:p>
        </p:txBody>
      </p:sp>
      <p:sp>
        <p:nvSpPr>
          <p:cNvPr id="53250" name="Text Box 15"/>
          <p:cNvSpPr txBox="1"/>
          <p:nvPr/>
        </p:nvSpPr>
        <p:spPr>
          <a:xfrm>
            <a:off x="6334125" y="1434973"/>
            <a:ext cx="2089150" cy="514350"/>
          </a:xfrm>
          <a:prstGeom prst="rect">
            <a:avLst/>
          </a:prstGeom>
          <a:noFill/>
          <a:ln w="9525">
            <a:noFill/>
          </a:ln>
        </p:spPr>
        <p:txBody>
          <a:bodyPr anchor="t">
            <a:spAutoFit/>
          </a:bodyPr>
          <a:lstStyle/>
          <a:p>
            <a:pPr lvl="0" indent="0" fontAlgn="base">
              <a:lnSpc>
                <a:spcPct val="125000"/>
              </a:lnSpc>
              <a:spcBef>
                <a:spcPct val="0"/>
              </a:spcBef>
              <a:buNone/>
            </a:pP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4)功能评述</a:t>
            </a:r>
            <a:r>
              <a:rPr lang="zh-CN" altLang="en-US" strike="noStrike" noProof="1">
                <a:solidFill>
                  <a:srgbClr val="000099"/>
                </a:solidFill>
                <a:latin typeface="宋体" panose="02010600030101010101" pitchFamily="2" charset="-122"/>
                <a:ea typeface="宋体" panose="02010600030101010101" pitchFamily="2" charset="-122"/>
                <a:cs typeface="宋体" panose="02010600030101010101" pitchFamily="2" charset="-122"/>
              </a:rPr>
              <a:t>     </a:t>
            </a:r>
            <a:endParaRPr lang="zh-CN" altLang="en-US" strike="noStrike" noProof="1">
              <a:solidFill>
                <a:srgbClr val="000099"/>
              </a:solidFill>
              <a:latin typeface="宋体" panose="02010600030101010101" pitchFamily="2" charset="-122"/>
              <a:ea typeface="宋体" panose="02010600030101010101" pitchFamily="2" charset="-122"/>
            </a:endParaRPr>
          </a:p>
        </p:txBody>
      </p:sp>
      <p:sp>
        <p:nvSpPr>
          <p:cNvPr id="252946" name="Text Box 18"/>
          <p:cNvSpPr txBox="1"/>
          <p:nvPr/>
        </p:nvSpPr>
        <p:spPr>
          <a:xfrm>
            <a:off x="3910092" y="5529077"/>
            <a:ext cx="7084695" cy="514350"/>
          </a:xfrm>
          <a:prstGeom prst="rect">
            <a:avLst/>
          </a:prstGeom>
          <a:noFill/>
          <a:ln w="9525">
            <a:noFill/>
          </a:ln>
        </p:spPr>
        <p:txBody>
          <a:bodyPr wrap="square" anchor="t">
            <a:spAutoFit/>
          </a:bodyPr>
          <a:lstStyle/>
          <a:p>
            <a:pPr lvl="0" indent="0">
              <a:lnSpc>
                <a:spcPct val="125000"/>
              </a:lnSpc>
              <a:spcBef>
                <a:spcPct val="0"/>
              </a:spcBef>
              <a:buNone/>
            </a:pPr>
            <a:r>
              <a:rPr lang="zh-CN" altLang="en-US" sz="2200" dirty="0" smtClean="0">
                <a:solidFill>
                  <a:srgbClr val="3438F6"/>
                </a:solidFill>
                <a:latin typeface="等线" panose="02010600030101010101" charset="-122"/>
                <a:ea typeface="等线" panose="02010600030101010101" charset="-122"/>
                <a:cs typeface="等线" panose="02010600030101010101" charset="-122"/>
              </a:rPr>
              <a:t>综合可知</a:t>
            </a:r>
            <a:r>
              <a:rPr lang="zh-CN" altLang="en-US" sz="2200" dirty="0" smtClean="0">
                <a:solidFill>
                  <a:schemeClr val="tx1"/>
                </a:solidFill>
                <a:latin typeface="等线" panose="02010600030101010101" charset="-122"/>
                <a:ea typeface="等线" panose="02010600030101010101" charset="-122"/>
                <a:cs typeface="等线" panose="02010600030101010101" charset="-122"/>
              </a:rPr>
              <a:t>：该</a:t>
            </a:r>
            <a:r>
              <a:rPr lang="zh-CN" altLang="en-US" sz="2200" dirty="0">
                <a:solidFill>
                  <a:schemeClr val="tx1"/>
                </a:solidFill>
                <a:latin typeface="等线" panose="02010600030101010101" charset="-122"/>
                <a:ea typeface="等线" panose="02010600030101010101" charset="-122"/>
                <a:cs typeface="等线" panose="02010600030101010101" charset="-122"/>
              </a:rPr>
              <a:t>电路是一个</a:t>
            </a:r>
            <a:r>
              <a:rPr lang="en-US" altLang="zh-CN" sz="2200" dirty="0">
                <a:solidFill>
                  <a:schemeClr val="tx1"/>
                </a:solidFill>
                <a:latin typeface="等线" panose="02010600030101010101" charset="-122"/>
                <a:ea typeface="等线" panose="02010600030101010101" charset="-122"/>
                <a:cs typeface="等线" panose="02010600030101010101" charset="-122"/>
              </a:rPr>
              <a:t>2</a:t>
            </a:r>
            <a:r>
              <a:rPr lang="zh-CN" altLang="en-US" sz="2200" dirty="0">
                <a:solidFill>
                  <a:schemeClr val="tx1"/>
                </a:solidFill>
                <a:latin typeface="等线" panose="02010600030101010101" charset="-122"/>
                <a:ea typeface="等线" panose="02010600030101010101" charset="-122"/>
                <a:cs typeface="等线" panose="02010600030101010101" charset="-122"/>
              </a:rPr>
              <a:t>位</a:t>
            </a:r>
            <a:r>
              <a:rPr lang="zh-CN" altLang="en-US" sz="2200" dirty="0" smtClean="0">
                <a:solidFill>
                  <a:schemeClr val="tx1"/>
                </a:solidFill>
                <a:latin typeface="等线" panose="02010600030101010101" charset="-122"/>
                <a:ea typeface="等线" panose="02010600030101010101" charset="-122"/>
                <a:cs typeface="等线" panose="02010600030101010101" charset="-122"/>
              </a:rPr>
              <a:t>二进制可逆计数器</a:t>
            </a:r>
            <a:r>
              <a:rPr lang="zh-CN" altLang="en-US" sz="2200" dirty="0">
                <a:solidFill>
                  <a:schemeClr val="tx1"/>
                </a:solidFill>
                <a:latin typeface="等线" panose="02010600030101010101" charset="-122"/>
                <a:ea typeface="等线" panose="02010600030101010101" charset="-122"/>
                <a:cs typeface="等线" panose="02010600030101010101" charset="-122"/>
              </a:rPr>
              <a:t>。    </a:t>
            </a:r>
          </a:p>
        </p:txBody>
      </p:sp>
      <p:grpSp>
        <p:nvGrpSpPr>
          <p:cNvPr id="2" name="Group 35"/>
          <p:cNvGrpSpPr/>
          <p:nvPr/>
        </p:nvGrpSpPr>
        <p:grpSpPr>
          <a:xfrm>
            <a:off x="3776980" y="2239658"/>
            <a:ext cx="8001000" cy="1452563"/>
            <a:chOff x="692" y="1384"/>
            <a:chExt cx="5040" cy="915"/>
          </a:xfrm>
        </p:grpSpPr>
        <p:sp>
          <p:nvSpPr>
            <p:cNvPr id="37893" name="Line 20"/>
            <p:cNvSpPr/>
            <p:nvPr/>
          </p:nvSpPr>
          <p:spPr>
            <a:xfrm>
              <a:off x="4010" y="2106"/>
              <a:ext cx="0" cy="193"/>
            </a:xfrm>
            <a:prstGeom prst="line">
              <a:avLst/>
            </a:prstGeom>
            <a:ln w="28575" cap="flat" cmpd="sng">
              <a:solidFill>
                <a:srgbClr val="000000"/>
              </a:solidFill>
              <a:prstDash val="solid"/>
              <a:round/>
              <a:headEnd type="none" w="med" len="med"/>
              <a:tailEnd type="none" w="med" len="med"/>
            </a:ln>
          </p:spPr>
        </p:sp>
        <p:sp>
          <p:nvSpPr>
            <p:cNvPr id="37894" name="Line 21"/>
            <p:cNvSpPr/>
            <p:nvPr/>
          </p:nvSpPr>
          <p:spPr>
            <a:xfrm flipV="1">
              <a:off x="1994" y="2106"/>
              <a:ext cx="0" cy="193"/>
            </a:xfrm>
            <a:prstGeom prst="line">
              <a:avLst/>
            </a:prstGeom>
            <a:ln w="28575" cap="flat" cmpd="sng">
              <a:solidFill>
                <a:srgbClr val="000000"/>
              </a:solidFill>
              <a:prstDash val="solid"/>
              <a:round/>
              <a:headEnd type="none" w="med" len="med"/>
              <a:tailEnd type="triangle" w="sm" len="lg"/>
            </a:ln>
          </p:spPr>
        </p:sp>
        <p:sp>
          <p:nvSpPr>
            <p:cNvPr id="37895" name="Text Box 22"/>
            <p:cNvSpPr txBox="1"/>
            <p:nvPr/>
          </p:nvSpPr>
          <p:spPr>
            <a:xfrm>
              <a:off x="692" y="1384"/>
              <a:ext cx="5040" cy="750"/>
            </a:xfrm>
            <a:prstGeom prst="rect">
              <a:avLst/>
            </a:prstGeom>
            <a:noFill/>
            <a:ln w="9525">
              <a:noFill/>
            </a:ln>
          </p:spPr>
          <p:txBody>
            <a:bodyPr anchor="t">
              <a:spAutoFit/>
            </a:bodyPr>
            <a:lstStyle/>
            <a:p>
              <a:pPr lvl="0" algn="l">
                <a:lnSpc>
                  <a:spcPct val="125000"/>
                </a:lnSpc>
                <a:buClrTx/>
                <a:buSzTx/>
                <a:buFontTx/>
                <a:buNone/>
              </a:pPr>
              <a:r>
                <a:rPr lang="zh-CN" altLang="en-US" sz="2200" dirty="0">
                  <a:latin typeface="等线" panose="02010600030101010101" charset="-122"/>
                  <a:ea typeface="等线" panose="02010600030101010101" charset="-122"/>
                  <a:cs typeface="等线" panose="02010600030101010101" charset="-122"/>
                </a:rPr>
                <a:t>当输入x=0时</a:t>
              </a:r>
              <a:r>
                <a:rPr lang="zh-CN" altLang="en-US" sz="2200" dirty="0" smtClean="0">
                  <a:latin typeface="等线" panose="02010600030101010101" charset="-122"/>
                  <a:ea typeface="等线" panose="02010600030101010101" charset="-122"/>
                  <a:cs typeface="等线" panose="02010600030101010101" charset="-122"/>
                </a:rPr>
                <a:t>，计数器</a:t>
              </a:r>
              <a:r>
                <a:rPr lang="zh-CN" altLang="en-US" sz="2200" dirty="0">
                  <a:latin typeface="等线" panose="02010600030101010101" charset="-122"/>
                  <a:ea typeface="等线" panose="02010600030101010101" charset="-122"/>
                  <a:cs typeface="等线" panose="02010600030101010101" charset="-122"/>
                </a:rPr>
                <a:t>进行加1计数，其计数序列为</a:t>
              </a:r>
              <a:r>
                <a:rPr lang="en-US" altLang="zh-CN" sz="2200" dirty="0">
                  <a:latin typeface="等线" panose="02010600030101010101" charset="-122"/>
                  <a:ea typeface="等线" panose="02010600030101010101" charset="-122"/>
                  <a:cs typeface="等线" panose="02010600030101010101" charset="-122"/>
                </a:rPr>
                <a:t>:</a:t>
              </a:r>
              <a:endParaRPr lang="zh-CN" altLang="en-US" sz="2200" dirty="0">
                <a:latin typeface="等线" panose="02010600030101010101" charset="-122"/>
                <a:ea typeface="等线" panose="02010600030101010101" charset="-122"/>
                <a:cs typeface="等线" panose="02010600030101010101" charset="-122"/>
              </a:endParaRPr>
            </a:p>
            <a:p>
              <a:pPr lvl="0" indent="0" algn="just" fontAlgn="auto">
                <a:lnSpc>
                  <a:spcPct val="200000"/>
                </a:lnSpc>
                <a:spcBef>
                  <a:spcPct val="0"/>
                </a:spcBef>
                <a:buNone/>
              </a:pPr>
              <a:r>
                <a:rPr lang="en-US" altLang="zh-CN" dirty="0">
                  <a:solidFill>
                    <a:srgbClr val="CC3300"/>
                  </a:solidFill>
                  <a:latin typeface="Times New Roman" panose="02020603050405020304" pitchFamily="18" charset="0"/>
                  <a:ea typeface="宋体" panose="02010600030101010101" pitchFamily="2" charset="-122"/>
                </a:rPr>
                <a:t>         </a:t>
              </a:r>
              <a:r>
                <a:rPr lang="zh-CN" altLang="en-US" dirty="0">
                  <a:solidFill>
                    <a:srgbClr val="CC3300"/>
                  </a:solidFill>
                  <a:latin typeface="Times New Roman" panose="02020603050405020304" pitchFamily="18" charset="0"/>
                  <a:ea typeface="宋体" panose="02010600030101010101" pitchFamily="2" charset="-122"/>
                </a:rPr>
                <a:t>                         </a:t>
              </a:r>
              <a:r>
                <a:rPr lang="en-US" altLang="zh-CN" sz="2200" dirty="0">
                  <a:solidFill>
                    <a:srgbClr val="3333CC"/>
                  </a:solidFill>
                  <a:latin typeface="Times New Roman" panose="02020603050405020304" pitchFamily="18" charset="0"/>
                  <a:ea typeface="宋体" panose="02010600030101010101" pitchFamily="2" charset="-122"/>
                </a:rPr>
                <a:t>00</a:t>
              </a:r>
              <a:r>
                <a:rPr lang="en-US" altLang="zh-CN" sz="2200" dirty="0">
                  <a:solidFill>
                    <a:schemeClr val="tx1"/>
                  </a:solidFill>
                  <a:latin typeface="Times New Roman" panose="02020603050405020304" pitchFamily="18" charset="0"/>
                  <a:ea typeface="宋体" panose="02010600030101010101" pitchFamily="2" charset="-122"/>
                </a:rPr>
                <a:t>          </a:t>
              </a:r>
              <a:r>
                <a:rPr lang="en-US" altLang="zh-CN" sz="2200" dirty="0">
                  <a:solidFill>
                    <a:srgbClr val="3333CC"/>
                  </a:solidFill>
                  <a:latin typeface="Times New Roman" panose="02020603050405020304" pitchFamily="18" charset="0"/>
                  <a:ea typeface="宋体" panose="02010600030101010101" pitchFamily="2" charset="-122"/>
                </a:rPr>
                <a:t>01</a:t>
              </a:r>
              <a:r>
                <a:rPr lang="en-US" altLang="zh-CN" sz="2200" dirty="0">
                  <a:solidFill>
                    <a:schemeClr val="tx1"/>
                  </a:solidFill>
                  <a:latin typeface="Times New Roman" panose="02020603050405020304" pitchFamily="18" charset="0"/>
                  <a:ea typeface="宋体" panose="02010600030101010101" pitchFamily="2" charset="-122"/>
                </a:rPr>
                <a:t>            </a:t>
              </a:r>
              <a:r>
                <a:rPr lang="en-US" altLang="zh-CN" sz="2200" dirty="0">
                  <a:solidFill>
                    <a:srgbClr val="3333CC"/>
                  </a:solidFill>
                  <a:latin typeface="Times New Roman" panose="02020603050405020304" pitchFamily="18" charset="0"/>
                  <a:ea typeface="宋体" panose="02010600030101010101" pitchFamily="2" charset="-122"/>
                </a:rPr>
                <a:t>10</a:t>
              </a:r>
              <a:r>
                <a:rPr lang="en-US" altLang="zh-CN" sz="2200" dirty="0">
                  <a:solidFill>
                    <a:schemeClr val="tx1"/>
                  </a:solidFill>
                  <a:latin typeface="Times New Roman" panose="02020603050405020304" pitchFamily="18" charset="0"/>
                  <a:ea typeface="宋体" panose="02010600030101010101" pitchFamily="2" charset="-122"/>
                </a:rPr>
                <a:t>           </a:t>
              </a:r>
              <a:r>
                <a:rPr lang="en-US" altLang="zh-CN" sz="2200" dirty="0">
                  <a:solidFill>
                    <a:srgbClr val="3333CC"/>
                  </a:solidFill>
                  <a:latin typeface="Times New Roman" panose="02020603050405020304" pitchFamily="18" charset="0"/>
                  <a:ea typeface="宋体" panose="02010600030101010101" pitchFamily="2" charset="-122"/>
                </a:rPr>
                <a:t>11</a:t>
              </a:r>
            </a:p>
          </p:txBody>
        </p:sp>
        <p:sp>
          <p:nvSpPr>
            <p:cNvPr id="37896" name="Line 23"/>
            <p:cNvSpPr/>
            <p:nvPr/>
          </p:nvSpPr>
          <p:spPr>
            <a:xfrm>
              <a:off x="2139" y="2011"/>
              <a:ext cx="432" cy="0"/>
            </a:xfrm>
            <a:prstGeom prst="line">
              <a:avLst/>
            </a:prstGeom>
            <a:ln w="28575" cap="flat" cmpd="sng">
              <a:solidFill>
                <a:srgbClr val="000000"/>
              </a:solidFill>
              <a:prstDash val="solid"/>
              <a:round/>
              <a:headEnd type="none" w="med" len="med"/>
              <a:tailEnd type="triangle" w="sm" len="lg"/>
            </a:ln>
          </p:spPr>
        </p:sp>
        <p:sp>
          <p:nvSpPr>
            <p:cNvPr id="37897" name="Line 24"/>
            <p:cNvSpPr/>
            <p:nvPr/>
          </p:nvSpPr>
          <p:spPr>
            <a:xfrm>
              <a:off x="2859" y="2011"/>
              <a:ext cx="432" cy="0"/>
            </a:xfrm>
            <a:prstGeom prst="line">
              <a:avLst/>
            </a:prstGeom>
            <a:ln w="28575" cap="flat" cmpd="sng">
              <a:solidFill>
                <a:srgbClr val="000000"/>
              </a:solidFill>
              <a:prstDash val="solid"/>
              <a:round/>
              <a:headEnd type="none" w="med" len="med"/>
              <a:tailEnd type="triangle" w="sm" len="lg"/>
            </a:ln>
          </p:spPr>
        </p:sp>
        <p:sp>
          <p:nvSpPr>
            <p:cNvPr id="37898" name="Line 25"/>
            <p:cNvSpPr/>
            <p:nvPr/>
          </p:nvSpPr>
          <p:spPr>
            <a:xfrm>
              <a:off x="3519" y="2011"/>
              <a:ext cx="432" cy="0"/>
            </a:xfrm>
            <a:prstGeom prst="line">
              <a:avLst/>
            </a:prstGeom>
            <a:ln w="28575" cap="flat" cmpd="sng">
              <a:solidFill>
                <a:srgbClr val="000000"/>
              </a:solidFill>
              <a:prstDash val="solid"/>
              <a:round/>
              <a:headEnd type="none" w="med" len="med"/>
              <a:tailEnd type="triangle" w="sm" len="lg"/>
            </a:ln>
          </p:spPr>
        </p:sp>
        <p:sp>
          <p:nvSpPr>
            <p:cNvPr id="37899" name="Line 26"/>
            <p:cNvSpPr/>
            <p:nvPr/>
          </p:nvSpPr>
          <p:spPr>
            <a:xfrm>
              <a:off x="1985" y="2299"/>
              <a:ext cx="2016" cy="0"/>
            </a:xfrm>
            <a:prstGeom prst="line">
              <a:avLst/>
            </a:prstGeom>
            <a:ln w="28575" cap="flat" cmpd="sng">
              <a:solidFill>
                <a:srgbClr val="000000"/>
              </a:solidFill>
              <a:prstDash val="solid"/>
              <a:round/>
              <a:headEnd type="none" w="med" len="med"/>
              <a:tailEnd type="none" w="sm" len="lg"/>
            </a:ln>
          </p:spPr>
        </p:sp>
      </p:grpSp>
      <p:grpSp>
        <p:nvGrpSpPr>
          <p:cNvPr id="5" name="Group 36"/>
          <p:cNvGrpSpPr/>
          <p:nvPr/>
        </p:nvGrpSpPr>
        <p:grpSpPr>
          <a:xfrm>
            <a:off x="3655695" y="3835787"/>
            <a:ext cx="7077076" cy="1312863"/>
            <a:chOff x="614" y="2540"/>
            <a:chExt cx="4458" cy="827"/>
          </a:xfrm>
        </p:grpSpPr>
        <p:sp>
          <p:nvSpPr>
            <p:cNvPr id="37901" name="Text Box 28"/>
            <p:cNvSpPr txBox="1"/>
            <p:nvPr/>
          </p:nvSpPr>
          <p:spPr>
            <a:xfrm>
              <a:off x="614" y="2540"/>
              <a:ext cx="4458" cy="639"/>
            </a:xfrm>
            <a:prstGeom prst="rect">
              <a:avLst/>
            </a:prstGeom>
            <a:noFill/>
            <a:ln w="28575">
              <a:noFill/>
            </a:ln>
          </p:spPr>
          <p:txBody>
            <a:bodyPr wrap="square" anchor="t">
              <a:spAutoFit/>
            </a:bodyPr>
            <a:lstStyle/>
            <a:p>
              <a:pPr lvl="0" indent="0" algn="just">
                <a:lnSpc>
                  <a:spcPct val="100000"/>
                </a:lnSpc>
                <a:spcBef>
                  <a:spcPct val="0"/>
                </a:spcBef>
                <a:buNone/>
              </a:pPr>
              <a:r>
                <a:rPr lang="en-US" altLang="zh-CN" sz="2000" dirty="0">
                  <a:solidFill>
                    <a:srgbClr val="000099"/>
                  </a:solidFill>
                  <a:latin typeface="宋体" panose="02010600030101010101" pitchFamily="2" charset="-122"/>
                  <a:ea typeface="宋体" panose="02010600030101010101" pitchFamily="2" charset="-122"/>
                </a:rPr>
                <a:t> </a:t>
              </a:r>
              <a:r>
                <a:rPr lang="zh-CN" altLang="en-US" sz="2200" dirty="0">
                  <a:latin typeface="等线" panose="02010600030101010101" charset="-122"/>
                  <a:ea typeface="等线" panose="02010600030101010101" charset="-122"/>
                  <a:cs typeface="等线" panose="02010600030101010101" charset="-122"/>
                </a:rPr>
                <a:t>当输入x=1时</a:t>
              </a:r>
              <a:r>
                <a:rPr lang="zh-CN" altLang="en-US" sz="2200" dirty="0" smtClean="0">
                  <a:latin typeface="等线" panose="02010600030101010101" charset="-122"/>
                  <a:ea typeface="等线" panose="02010600030101010101" charset="-122"/>
                  <a:cs typeface="等线" panose="02010600030101010101" charset="-122"/>
                </a:rPr>
                <a:t>，计数器</a:t>
              </a:r>
              <a:r>
                <a:rPr lang="zh-CN" altLang="en-US" sz="2200" dirty="0">
                  <a:latin typeface="等线" panose="02010600030101010101" charset="-122"/>
                  <a:ea typeface="等线" panose="02010600030101010101" charset="-122"/>
                  <a:cs typeface="等线" panose="02010600030101010101" charset="-122"/>
                </a:rPr>
                <a:t>进行减1计数，其计数序列为</a:t>
              </a:r>
              <a:endParaRPr lang="en-US" altLang="zh-CN" sz="2000" dirty="0">
                <a:solidFill>
                  <a:srgbClr val="000099"/>
                </a:solidFill>
                <a:latin typeface="宋体" panose="02010600030101010101" pitchFamily="2" charset="-122"/>
                <a:ea typeface="宋体" panose="02010600030101010101" pitchFamily="2" charset="-122"/>
              </a:endParaRPr>
            </a:p>
            <a:p>
              <a:pPr lvl="0" indent="0" algn="just">
                <a:lnSpc>
                  <a:spcPct val="100000"/>
                </a:lnSpc>
                <a:spcBef>
                  <a:spcPct val="0"/>
                </a:spcBef>
                <a:buNone/>
              </a:pPr>
              <a:endParaRPr lang="zh-CN" altLang="en-US" sz="2000" dirty="0">
                <a:solidFill>
                  <a:srgbClr val="000099"/>
                </a:solidFill>
                <a:latin typeface="宋体" panose="02010600030101010101" pitchFamily="2" charset="-122"/>
                <a:ea typeface="宋体" panose="02010600030101010101" pitchFamily="2" charset="-122"/>
              </a:endParaRPr>
            </a:p>
            <a:p>
              <a:pPr lvl="0" indent="0" algn="just">
                <a:lnSpc>
                  <a:spcPct val="100000"/>
                </a:lnSpc>
                <a:spcBef>
                  <a:spcPct val="0"/>
                </a:spcBef>
                <a:buNone/>
              </a:pPr>
              <a:r>
                <a:rPr lang="zh-CN" altLang="en-US" dirty="0">
                  <a:solidFill>
                    <a:srgbClr val="CC3300"/>
                  </a:solidFill>
                  <a:latin typeface="Times New Roman" panose="02020603050405020304" pitchFamily="18" charset="0"/>
                  <a:ea typeface="宋体" panose="02010600030101010101" pitchFamily="2" charset="-122"/>
                </a:rPr>
                <a:t>                          </a:t>
              </a:r>
              <a:r>
                <a:rPr lang="en-US" altLang="zh-CN" dirty="0">
                  <a:solidFill>
                    <a:srgbClr val="CC3300"/>
                  </a:solidFill>
                  <a:latin typeface="Times New Roman" panose="02020603050405020304" pitchFamily="18" charset="0"/>
                  <a:ea typeface="宋体" panose="02010600030101010101" pitchFamily="2" charset="-122"/>
                </a:rPr>
                <a:t>          00              01               10              11</a:t>
              </a:r>
            </a:p>
          </p:txBody>
        </p:sp>
        <p:sp>
          <p:nvSpPr>
            <p:cNvPr id="37902" name="Line 29"/>
            <p:cNvSpPr/>
            <p:nvPr/>
          </p:nvSpPr>
          <p:spPr>
            <a:xfrm flipH="1">
              <a:off x="3483" y="3079"/>
              <a:ext cx="432" cy="0"/>
            </a:xfrm>
            <a:prstGeom prst="line">
              <a:avLst/>
            </a:prstGeom>
            <a:ln w="28575" cap="flat" cmpd="sng">
              <a:solidFill>
                <a:srgbClr val="000000"/>
              </a:solidFill>
              <a:prstDash val="solid"/>
              <a:round/>
              <a:headEnd type="none" w="med" len="med"/>
              <a:tailEnd type="triangle" w="sm" len="lg"/>
            </a:ln>
          </p:spPr>
        </p:sp>
        <p:sp>
          <p:nvSpPr>
            <p:cNvPr id="37903" name="Line 30"/>
            <p:cNvSpPr/>
            <p:nvPr/>
          </p:nvSpPr>
          <p:spPr>
            <a:xfrm flipH="1">
              <a:off x="2139" y="3079"/>
              <a:ext cx="432" cy="0"/>
            </a:xfrm>
            <a:prstGeom prst="line">
              <a:avLst/>
            </a:prstGeom>
            <a:ln w="28575" cap="flat" cmpd="sng">
              <a:solidFill>
                <a:srgbClr val="000000"/>
              </a:solidFill>
              <a:prstDash val="solid"/>
              <a:round/>
              <a:headEnd type="none" w="med" len="med"/>
              <a:tailEnd type="triangle" w="sm" len="lg"/>
            </a:ln>
          </p:spPr>
        </p:sp>
        <p:sp>
          <p:nvSpPr>
            <p:cNvPr id="37904" name="Line 31"/>
            <p:cNvSpPr/>
            <p:nvPr/>
          </p:nvSpPr>
          <p:spPr>
            <a:xfrm flipH="1">
              <a:off x="2811" y="3079"/>
              <a:ext cx="432" cy="0"/>
            </a:xfrm>
            <a:prstGeom prst="line">
              <a:avLst/>
            </a:prstGeom>
            <a:ln w="28575" cap="flat" cmpd="sng">
              <a:solidFill>
                <a:srgbClr val="000000"/>
              </a:solidFill>
              <a:prstDash val="solid"/>
              <a:round/>
              <a:headEnd type="none" w="med" len="med"/>
              <a:tailEnd type="triangle" w="sm" len="lg"/>
            </a:ln>
          </p:spPr>
        </p:sp>
        <p:sp>
          <p:nvSpPr>
            <p:cNvPr id="37905" name="Line 32"/>
            <p:cNvSpPr/>
            <p:nvPr/>
          </p:nvSpPr>
          <p:spPr>
            <a:xfrm>
              <a:off x="2043" y="3175"/>
              <a:ext cx="0" cy="192"/>
            </a:xfrm>
            <a:prstGeom prst="line">
              <a:avLst/>
            </a:prstGeom>
            <a:ln w="28575" cap="flat" cmpd="sng">
              <a:solidFill>
                <a:srgbClr val="000000"/>
              </a:solidFill>
              <a:prstDash val="solid"/>
              <a:round/>
              <a:headEnd type="none" w="med" len="med"/>
              <a:tailEnd type="none" w="sm" len="lg"/>
            </a:ln>
          </p:spPr>
        </p:sp>
        <p:sp>
          <p:nvSpPr>
            <p:cNvPr id="37906" name="Line 33"/>
            <p:cNvSpPr/>
            <p:nvPr/>
          </p:nvSpPr>
          <p:spPr>
            <a:xfrm>
              <a:off x="2043" y="3367"/>
              <a:ext cx="1968" cy="0"/>
            </a:xfrm>
            <a:prstGeom prst="line">
              <a:avLst/>
            </a:prstGeom>
            <a:ln w="28575" cap="flat" cmpd="sng">
              <a:solidFill>
                <a:srgbClr val="000000"/>
              </a:solidFill>
              <a:prstDash val="solid"/>
              <a:round/>
              <a:headEnd type="none" w="med" len="med"/>
              <a:tailEnd type="none" w="sm" len="lg"/>
            </a:ln>
          </p:spPr>
        </p:sp>
        <p:sp>
          <p:nvSpPr>
            <p:cNvPr id="37907" name="Line 34"/>
            <p:cNvSpPr/>
            <p:nvPr/>
          </p:nvSpPr>
          <p:spPr>
            <a:xfrm flipV="1">
              <a:off x="4011" y="3175"/>
              <a:ext cx="0" cy="192"/>
            </a:xfrm>
            <a:prstGeom prst="line">
              <a:avLst/>
            </a:prstGeom>
            <a:ln w="28575" cap="flat" cmpd="sng">
              <a:solidFill>
                <a:srgbClr val="000000"/>
              </a:solidFill>
              <a:prstDash val="solid"/>
              <a:round/>
              <a:headEnd type="none" w="med" len="med"/>
              <a:tailEnd type="triangle" w="sm" len="lg"/>
            </a:ln>
          </p:spPr>
        </p:sp>
      </p:grpSp>
      <p:pic>
        <p:nvPicPr>
          <p:cNvPr id="330879" name="Picture 127" descr="5-5分析1"/>
          <p:cNvPicPr>
            <a:picLocks noChangeAspect="1"/>
          </p:cNvPicPr>
          <p:nvPr/>
        </p:nvPicPr>
        <p:blipFill>
          <a:blip r:embed="rId3">
            <a:clrChange>
              <a:clrFrom>
                <a:srgbClr val="FFFFFF"/>
              </a:clrFrom>
              <a:clrTo>
                <a:srgbClr val="FFFFFF">
                  <a:alpha val="0"/>
                </a:srgbClr>
              </a:clrTo>
            </a:clrChange>
          </a:blip>
          <a:stretch>
            <a:fillRect/>
          </a:stretch>
        </p:blipFill>
        <p:spPr>
          <a:xfrm>
            <a:off x="916305" y="2803525"/>
            <a:ext cx="2239645" cy="24498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30879"/>
                                        </p:tgtEl>
                                        <p:attrNameLst>
                                          <p:attrName>style.visibility</p:attrName>
                                        </p:attrNameLst>
                                      </p:cBhvr>
                                      <p:to>
                                        <p:strVal val="visible"/>
                                      </p:to>
                                    </p:set>
                                    <p:animEffect transition="in" filter="blinds(horizontal)">
                                      <p:cBhvr>
                                        <p:cTn id="7" dur="500"/>
                                        <p:tgtEl>
                                          <p:spTgt spid="3308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52946"/>
                                        </p:tgtEl>
                                        <p:attrNameLst>
                                          <p:attrName>style.visibility</p:attrName>
                                        </p:attrNameLst>
                                      </p:cBhvr>
                                      <p:to>
                                        <p:strVal val="visible"/>
                                      </p:to>
                                    </p:set>
                                    <p:animEffect transition="in" filter="blinds(vertical)">
                                      <p:cBhvr>
                                        <p:cTn id="22" dur="500"/>
                                        <p:tgtEl>
                                          <p:spTgt spid="25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2" name="文本框 1"/>
          <p:cNvSpPr txBox="1"/>
          <p:nvPr/>
        </p:nvSpPr>
        <p:spPr>
          <a:xfrm>
            <a:off x="977265" y="2182495"/>
            <a:ext cx="9695815" cy="514350"/>
          </a:xfrm>
          <a:prstGeom prst="rect">
            <a:avLst/>
          </a:prstGeom>
          <a:noFill/>
        </p:spPr>
        <p:txBody>
          <a:bodyPr wrap="square" rtlCol="0" anchor="t">
            <a:spAutoFit/>
          </a:bodyPr>
          <a:lstStyle/>
          <a:p>
            <a:pPr algn="l">
              <a:lnSpc>
                <a:spcPct val="125000"/>
              </a:lnSpc>
              <a:buClrTx/>
              <a:buSzTx/>
              <a:buFontTx/>
            </a:pPr>
            <a:r>
              <a:rPr lang="zh-CN" altLang="en-US" sz="2200" dirty="0">
                <a:latin typeface="等线" panose="02010600030101010101" charset="-122"/>
                <a:ea typeface="等线" panose="02010600030101010101" charset="-122"/>
                <a:cs typeface="等线" panose="02010600030101010101" charset="-122"/>
                <a:sym typeface="+mn-ea"/>
              </a:rPr>
              <a:t>设电路初始状态y</a:t>
            </a:r>
            <a:r>
              <a:rPr lang="zh-CN" altLang="en-US" sz="2200" baseline="-25000" dirty="0">
                <a:latin typeface="等线" panose="02010600030101010101" charset="-122"/>
                <a:ea typeface="等线" panose="02010600030101010101" charset="-122"/>
                <a:cs typeface="等线" panose="02010600030101010101" charset="-122"/>
                <a:sym typeface="+mn-ea"/>
              </a:rPr>
              <a:t>2</a:t>
            </a:r>
            <a:r>
              <a:rPr lang="zh-CN" altLang="en-US" sz="2200" dirty="0">
                <a:latin typeface="等线" panose="02010600030101010101" charset="-122"/>
                <a:ea typeface="等线" panose="02010600030101010101" charset="-122"/>
                <a:cs typeface="等线" panose="02010600030101010101" charset="-122"/>
                <a:sym typeface="+mn-ea"/>
              </a:rPr>
              <a:t>y</a:t>
            </a:r>
            <a:r>
              <a:rPr lang="zh-CN" altLang="en-US" sz="2200" baseline="-25000" dirty="0">
                <a:latin typeface="等线" panose="02010600030101010101" charset="-122"/>
                <a:ea typeface="等线" panose="02010600030101010101" charset="-122"/>
                <a:cs typeface="等线" panose="02010600030101010101" charset="-122"/>
                <a:sym typeface="+mn-ea"/>
              </a:rPr>
              <a:t>1</a:t>
            </a:r>
            <a:r>
              <a:rPr lang="zh-CN" altLang="en-US" sz="2200" dirty="0">
                <a:latin typeface="等线" panose="02010600030101010101" charset="-122"/>
                <a:ea typeface="等线" panose="02010600030101010101" charset="-122"/>
                <a:cs typeface="等线" panose="02010600030101010101" charset="-122"/>
                <a:sym typeface="+mn-ea"/>
              </a:rPr>
              <a:t>=00，</a:t>
            </a:r>
            <a:r>
              <a:rPr lang="zh-CN" altLang="en-US" sz="2200" b="1" dirty="0">
                <a:solidFill>
                  <a:srgbClr val="3333CC"/>
                </a:solidFill>
                <a:latin typeface="等线" panose="02010600030101010101" charset="-122"/>
                <a:ea typeface="等线" panose="02010600030101010101" charset="-122"/>
                <a:cs typeface="等线" panose="02010600030101010101" charset="-122"/>
                <a:sym typeface="+mn-ea"/>
              </a:rPr>
              <a:t>典型</a:t>
            </a:r>
            <a:r>
              <a:rPr lang="zh-CN" altLang="en-US" sz="2200" dirty="0">
                <a:latin typeface="等线" panose="02010600030101010101" charset="-122"/>
                <a:ea typeface="等线" panose="02010600030101010101" charset="-122"/>
                <a:cs typeface="等线" panose="02010600030101010101" charset="-122"/>
                <a:sym typeface="+mn-ea"/>
              </a:rPr>
              <a:t>输入序列为111100000</a:t>
            </a:r>
            <a:r>
              <a:rPr lang="en-US" altLang="zh-CN" sz="2200" dirty="0">
                <a:latin typeface="等线" panose="02010600030101010101" charset="-122"/>
                <a:ea typeface="等线" panose="02010600030101010101" charset="-122"/>
                <a:cs typeface="等线" panose="02010600030101010101" charset="-122"/>
                <a:sym typeface="+mn-ea"/>
              </a:rPr>
              <a:t>,</a:t>
            </a:r>
            <a:r>
              <a:rPr lang="zh-CN" altLang="en-US" sz="2200" dirty="0">
                <a:latin typeface="等线" panose="02010600030101010101" charset="-122"/>
                <a:ea typeface="等线" panose="02010600030101010101" charset="-122"/>
                <a:cs typeface="等线" panose="02010600030101010101" charset="-122"/>
                <a:sym typeface="+mn-ea"/>
              </a:rPr>
              <a:t>电路状态响应序列如下：</a:t>
            </a:r>
            <a:endParaRPr lang="zh-CN" altLang="en-US" sz="2200" dirty="0">
              <a:latin typeface="等线" panose="02010600030101010101" charset="-122"/>
              <a:ea typeface="等线" panose="02010600030101010101" charset="-122"/>
              <a:cs typeface="等线" panose="02010600030101010101" charset="-122"/>
            </a:endParaRP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1</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sp>
        <p:nvSpPr>
          <p:cNvPr id="30722" name="Text Box 4"/>
          <p:cNvSpPr txBox="1"/>
          <p:nvPr/>
        </p:nvSpPr>
        <p:spPr>
          <a:xfrm>
            <a:off x="793115" y="981710"/>
            <a:ext cx="3038475" cy="460375"/>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sz="2400" b="1" dirty="0">
                <a:ea typeface="+mn-lt"/>
                <a:cs typeface="+mn-lt"/>
              </a:rPr>
              <a:t>2</a:t>
            </a:r>
            <a:r>
              <a:rPr lang="zh-CN" altLang="en-US" sz="2400" b="1" dirty="0">
                <a:ea typeface="+mn-lt"/>
                <a:cs typeface="+mn-lt"/>
              </a:rPr>
              <a:t>.表格法分析举例</a:t>
            </a:r>
          </a:p>
        </p:txBody>
      </p:sp>
      <p:sp>
        <p:nvSpPr>
          <p:cNvPr id="53250" name="Text Box 15"/>
          <p:cNvSpPr txBox="1"/>
          <p:nvPr/>
        </p:nvSpPr>
        <p:spPr>
          <a:xfrm>
            <a:off x="6334125" y="1517269"/>
            <a:ext cx="2089150" cy="514350"/>
          </a:xfrm>
          <a:prstGeom prst="rect">
            <a:avLst/>
          </a:prstGeom>
          <a:noFill/>
          <a:ln w="9525">
            <a:noFill/>
          </a:ln>
        </p:spPr>
        <p:txBody>
          <a:bodyPr anchor="t">
            <a:spAutoFit/>
          </a:bodyPr>
          <a:lstStyle/>
          <a:p>
            <a:pPr lvl="0" indent="0" fontAlgn="base">
              <a:lnSpc>
                <a:spcPct val="125000"/>
              </a:lnSpc>
              <a:spcBef>
                <a:spcPct val="0"/>
              </a:spcBef>
              <a:buNone/>
            </a:pP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5</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)画典型时间图</a:t>
            </a:r>
            <a:r>
              <a:rPr lang="zh-CN" altLang="en-US" strike="noStrike" noProof="1">
                <a:solidFill>
                  <a:srgbClr val="000099"/>
                </a:solidFill>
                <a:latin typeface="宋体" panose="02010600030101010101" pitchFamily="2" charset="-122"/>
                <a:ea typeface="宋体" panose="02010600030101010101" pitchFamily="2" charset="-122"/>
                <a:cs typeface="宋体" panose="02010600030101010101" pitchFamily="2" charset="-122"/>
              </a:rPr>
              <a:t>     </a:t>
            </a:r>
            <a:endParaRPr lang="zh-CN" altLang="en-US" strike="noStrike" noProof="1">
              <a:solidFill>
                <a:srgbClr val="000099"/>
              </a:solidFill>
              <a:latin typeface="宋体" panose="02010600030101010101" pitchFamily="2" charset="-122"/>
              <a:ea typeface="宋体" panose="02010600030101010101" pitchFamily="2" charset="-122"/>
            </a:endParaRPr>
          </a:p>
        </p:txBody>
      </p:sp>
      <p:pic>
        <p:nvPicPr>
          <p:cNvPr id="330879" name="Picture 127" descr="5-5分析1"/>
          <p:cNvPicPr>
            <a:picLocks noChangeAspect="1"/>
          </p:cNvPicPr>
          <p:nvPr/>
        </p:nvPicPr>
        <p:blipFill>
          <a:blip r:embed="rId3">
            <a:clrChange>
              <a:clrFrom>
                <a:srgbClr val="FFFFFF"/>
              </a:clrFrom>
              <a:clrTo>
                <a:srgbClr val="FFFFFF">
                  <a:alpha val="0"/>
                </a:srgbClr>
              </a:clrTo>
            </a:clrChange>
          </a:blip>
          <a:stretch>
            <a:fillRect/>
          </a:stretch>
        </p:blipFill>
        <p:spPr>
          <a:xfrm>
            <a:off x="920750" y="3227070"/>
            <a:ext cx="2239645" cy="2449830"/>
          </a:xfrm>
          <a:prstGeom prst="rect">
            <a:avLst/>
          </a:prstGeom>
          <a:noFill/>
          <a:ln w="9525">
            <a:noFill/>
          </a:ln>
        </p:spPr>
      </p:pic>
      <p:graphicFrame>
        <p:nvGraphicFramePr>
          <p:cNvPr id="91140" name="表格 91139"/>
          <p:cNvGraphicFramePr/>
          <p:nvPr/>
        </p:nvGraphicFramePr>
        <p:xfrm>
          <a:off x="4237355" y="3389313"/>
          <a:ext cx="4624388" cy="2255838"/>
        </p:xfrm>
        <a:graphic>
          <a:graphicData uri="http://schemas.openxmlformats.org/drawingml/2006/table">
            <a:tbl>
              <a:tblPr>
                <a:effectLst/>
                <a:tableStyleId>{5940675A-B579-460E-94D1-54222C63F5DA}</a:tableStyleId>
              </a:tblPr>
              <a:tblGrid>
                <a:gridCol w="804863">
                  <a:extLst>
                    <a:ext uri="{9D8B030D-6E8A-4147-A177-3AD203B41FA5}">
                      <a16:colId xmlns:a16="http://schemas.microsoft.com/office/drawing/2014/main" val="20000"/>
                    </a:ext>
                  </a:extLst>
                </a:gridCol>
                <a:gridCol w="403225">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30213">
                  <a:extLst>
                    <a:ext uri="{9D8B030D-6E8A-4147-A177-3AD203B41FA5}">
                      <a16:colId xmlns:a16="http://schemas.microsoft.com/office/drawing/2014/main" val="20005"/>
                    </a:ext>
                  </a:extLst>
                </a:gridCol>
                <a:gridCol w="415925">
                  <a:extLst>
                    <a:ext uri="{9D8B030D-6E8A-4147-A177-3AD203B41FA5}">
                      <a16:colId xmlns:a16="http://schemas.microsoft.com/office/drawing/2014/main" val="20006"/>
                    </a:ext>
                  </a:extLst>
                </a:gridCol>
                <a:gridCol w="417512">
                  <a:extLst>
                    <a:ext uri="{9D8B030D-6E8A-4147-A177-3AD203B41FA5}">
                      <a16:colId xmlns:a16="http://schemas.microsoft.com/office/drawing/2014/main" val="20007"/>
                    </a:ext>
                  </a:extLst>
                </a:gridCol>
                <a:gridCol w="469900">
                  <a:extLst>
                    <a:ext uri="{9D8B030D-6E8A-4147-A177-3AD203B41FA5}">
                      <a16:colId xmlns:a16="http://schemas.microsoft.com/office/drawing/2014/main" val="20008"/>
                    </a:ext>
                  </a:extLst>
                </a:gridCol>
                <a:gridCol w="404813">
                  <a:extLst>
                    <a:ext uri="{9D8B030D-6E8A-4147-A177-3AD203B41FA5}">
                      <a16:colId xmlns:a16="http://schemas.microsoft.com/office/drawing/2014/main" val="20009"/>
                    </a:ext>
                  </a:extLst>
                </a:gridCol>
              </a:tblGrid>
              <a:tr h="365125">
                <a:tc>
                  <a:txBody>
                    <a:bodyPr/>
                    <a:lstStyle/>
                    <a:p>
                      <a:pPr marL="0" lvl="0" indent="0" algn="ctr"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CP</a:t>
                      </a:r>
                    </a:p>
                  </a:txBody>
                  <a:tcPr marL="90000" marR="90000" marT="0" marB="0">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2</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3</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4</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5</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6</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7</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8</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9</a:t>
                      </a:r>
                    </a:p>
                  </a:txBody>
                  <a:tcPr marL="90000" marR="90000" marT="0" marB="0">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66713">
                <a:tc>
                  <a:txBody>
                    <a:bodyPr/>
                    <a:lstStyle/>
                    <a:p>
                      <a:pPr marL="0" lvl="0" indent="0" algn="ctr"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X</a:t>
                      </a:r>
                    </a:p>
                  </a:txBody>
                  <a:tcPr marL="90000" marR="90000" marT="0" marB="0">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a:t>
                      </a:r>
                    </a:p>
                  </a:txBody>
                  <a:tcPr marL="90000" marR="90000" marT="0" marB="0">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792162">
                <a:tc>
                  <a:txBody>
                    <a:bodyPr/>
                    <a:lstStyle/>
                    <a:p>
                      <a:pPr marL="0" lvl="0" indent="0" algn="ctr"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Y</a:t>
                      </a:r>
                      <a:r>
                        <a:rPr lang="en-US" altLang="zh-CN" sz="2000" baseline="-25000">
                          <a:solidFill>
                            <a:srgbClr val="000000"/>
                          </a:solidFill>
                          <a:latin typeface="Comic Sans MS" panose="030F0702030302020204" pitchFamily="66" charset="0"/>
                          <a:ea typeface="宋体" panose="02010600030101010101" pitchFamily="2" charset="-122"/>
                        </a:rPr>
                        <a:t>2</a:t>
                      </a:r>
                      <a:endParaRPr lang="en-US" altLang="zh-CN" sz="2000" baseline="-25000">
                        <a:latin typeface="Comic Sans MS" panose="030F0702030302020204" pitchFamily="66" charset="0"/>
                      </a:endParaRPr>
                    </a:p>
                    <a:p>
                      <a:pPr marL="0" lvl="0" indent="0" algn="ctr"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 Y</a:t>
                      </a:r>
                      <a:r>
                        <a:rPr lang="en-US" altLang="zh-CN" sz="2000" baseline="-25000">
                          <a:solidFill>
                            <a:srgbClr val="000000"/>
                          </a:solidFill>
                          <a:latin typeface="Comic Sans MS" panose="030F0702030302020204" pitchFamily="66" charset="0"/>
                          <a:ea typeface="宋体" panose="02010600030101010101" pitchFamily="2" charset="-122"/>
                        </a:rPr>
                        <a:t>1</a:t>
                      </a:r>
                    </a:p>
                  </a:txBody>
                  <a:tcPr marL="90000" marR="90000" marT="0" marB="0">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1 1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1 1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00</a:t>
                      </a:r>
                    </a:p>
                  </a:txBody>
                  <a:tcPr marL="90000" marR="90000" marT="0" marB="0">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31838">
                <a:tc>
                  <a:txBody>
                    <a:bodyPr/>
                    <a:lstStyle/>
                    <a:p>
                      <a:pPr marL="0" lvl="0" indent="0" algn="ctr"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Y</a:t>
                      </a:r>
                      <a:r>
                        <a:rPr lang="en-US" altLang="zh-CN" sz="2000" baseline="-25000">
                          <a:solidFill>
                            <a:srgbClr val="000000"/>
                          </a:solidFill>
                          <a:latin typeface="Comic Sans MS" panose="030F0702030302020204" pitchFamily="66" charset="0"/>
                          <a:ea typeface="宋体" panose="02010600030101010101" pitchFamily="2" charset="-122"/>
                        </a:rPr>
                        <a:t>2</a:t>
                      </a:r>
                      <a:r>
                        <a:rPr lang="en-US" altLang="zh-CN" sz="2000" baseline="30000">
                          <a:solidFill>
                            <a:srgbClr val="000000"/>
                          </a:solidFill>
                          <a:latin typeface="Comic Sans MS" panose="030F0702030302020204" pitchFamily="66" charset="0"/>
                          <a:ea typeface="宋体" panose="02010600030101010101" pitchFamily="2" charset="-122"/>
                        </a:rPr>
                        <a:t>n+1 </a:t>
                      </a:r>
                      <a:r>
                        <a:rPr lang="en-US" altLang="zh-CN" sz="2000">
                          <a:solidFill>
                            <a:srgbClr val="000000"/>
                          </a:solidFill>
                          <a:latin typeface="Comic Sans MS" panose="030F0702030302020204" pitchFamily="66" charset="0"/>
                          <a:ea typeface="宋体" panose="02010600030101010101" pitchFamily="2" charset="-122"/>
                        </a:rPr>
                        <a:t>Y</a:t>
                      </a:r>
                      <a:r>
                        <a:rPr lang="en-US" altLang="zh-CN" sz="2000" baseline="-25000">
                          <a:solidFill>
                            <a:srgbClr val="000000"/>
                          </a:solidFill>
                          <a:latin typeface="Comic Sans MS" panose="030F0702030302020204" pitchFamily="66" charset="0"/>
                          <a:ea typeface="宋体" panose="02010600030101010101" pitchFamily="2" charset="-122"/>
                        </a:rPr>
                        <a:t>1</a:t>
                      </a:r>
                      <a:r>
                        <a:rPr lang="en-US" altLang="zh-CN" sz="2000" baseline="30000">
                          <a:solidFill>
                            <a:srgbClr val="000000"/>
                          </a:solidFill>
                          <a:latin typeface="Comic Sans MS" panose="030F0702030302020204" pitchFamily="66" charset="0"/>
                          <a:ea typeface="宋体" panose="02010600030101010101" pitchFamily="2" charset="-122"/>
                        </a:rPr>
                        <a:t>n+1</a:t>
                      </a:r>
                    </a:p>
                  </a:txBody>
                  <a:tcPr marL="90000" marR="90000" marT="0" marB="0">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1 1</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00</a:t>
                      </a:r>
                    </a:p>
                  </a:txBody>
                  <a:tcPr marL="90000" marR="9000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marL="0" lvl="0" indent="0" eaLnBrk="1" hangingPunct="1">
                        <a:lnSpc>
                          <a:spcPct val="120000"/>
                        </a:lnSpc>
                        <a:buClr>
                          <a:srgbClr val="99CC00"/>
                        </a:buClr>
                        <a:buNone/>
                      </a:pPr>
                      <a:r>
                        <a:rPr lang="en-US" altLang="zh-CN" sz="2000">
                          <a:solidFill>
                            <a:srgbClr val="000000"/>
                          </a:solidFill>
                          <a:latin typeface="Comic Sans MS" panose="030F0702030302020204" pitchFamily="66" charset="0"/>
                          <a:ea typeface="宋体" panose="02010600030101010101" pitchFamily="2" charset="-122"/>
                        </a:rPr>
                        <a:t>01</a:t>
                      </a:r>
                    </a:p>
                  </a:txBody>
                  <a:tcPr marL="90000" marR="90000" marT="0" marB="0">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28575"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
        <p:nvSpPr>
          <p:cNvPr id="33" name="Rectangle 87"/>
          <p:cNvSpPr/>
          <p:nvPr/>
        </p:nvSpPr>
        <p:spPr>
          <a:xfrm>
            <a:off x="5067935" y="4930775"/>
            <a:ext cx="337820" cy="685165"/>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4" name="Rectangle 88"/>
          <p:cNvSpPr/>
          <p:nvPr/>
        </p:nvSpPr>
        <p:spPr>
          <a:xfrm>
            <a:off x="5475605" y="4143375"/>
            <a:ext cx="338455" cy="705485"/>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5" name="Rectangle 89"/>
          <p:cNvSpPr/>
          <p:nvPr/>
        </p:nvSpPr>
        <p:spPr>
          <a:xfrm>
            <a:off x="5475605" y="4930775"/>
            <a:ext cx="338455" cy="685165"/>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6" name="Rectangle 90"/>
          <p:cNvSpPr/>
          <p:nvPr/>
        </p:nvSpPr>
        <p:spPr>
          <a:xfrm>
            <a:off x="5910580" y="4141788"/>
            <a:ext cx="338138" cy="665162"/>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7" name="Rectangle 91"/>
          <p:cNvSpPr/>
          <p:nvPr/>
        </p:nvSpPr>
        <p:spPr>
          <a:xfrm>
            <a:off x="5925185" y="4930775"/>
            <a:ext cx="337820" cy="685165"/>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8" name="Rectangle 92"/>
          <p:cNvSpPr/>
          <p:nvPr/>
        </p:nvSpPr>
        <p:spPr>
          <a:xfrm>
            <a:off x="6332855" y="4129088"/>
            <a:ext cx="338138" cy="665162"/>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9" name="Rectangle 93"/>
          <p:cNvSpPr/>
          <p:nvPr/>
        </p:nvSpPr>
        <p:spPr>
          <a:xfrm>
            <a:off x="6347460" y="4935855"/>
            <a:ext cx="337820" cy="679450"/>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0" name="Rectangle 94"/>
          <p:cNvSpPr/>
          <p:nvPr/>
        </p:nvSpPr>
        <p:spPr>
          <a:xfrm>
            <a:off x="6783705" y="4183063"/>
            <a:ext cx="338138" cy="665162"/>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1" name="Rectangle 95"/>
          <p:cNvSpPr/>
          <p:nvPr/>
        </p:nvSpPr>
        <p:spPr>
          <a:xfrm>
            <a:off x="6741160" y="4943475"/>
            <a:ext cx="337820" cy="672465"/>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2" name="Rectangle 96"/>
          <p:cNvSpPr/>
          <p:nvPr/>
        </p:nvSpPr>
        <p:spPr>
          <a:xfrm>
            <a:off x="7191693" y="4156075"/>
            <a:ext cx="338137" cy="665163"/>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3" name="Rectangle 97"/>
          <p:cNvSpPr/>
          <p:nvPr/>
        </p:nvSpPr>
        <p:spPr>
          <a:xfrm>
            <a:off x="7192010" y="4943475"/>
            <a:ext cx="337820" cy="672465"/>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4" name="Rectangle 98"/>
          <p:cNvSpPr/>
          <p:nvPr/>
        </p:nvSpPr>
        <p:spPr>
          <a:xfrm>
            <a:off x="7599680" y="4127500"/>
            <a:ext cx="338138" cy="665163"/>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5" name="Rectangle 99"/>
          <p:cNvSpPr/>
          <p:nvPr/>
        </p:nvSpPr>
        <p:spPr>
          <a:xfrm>
            <a:off x="7626985" y="4930775"/>
            <a:ext cx="338455" cy="684530"/>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 name="Rectangle 100"/>
          <p:cNvSpPr/>
          <p:nvPr/>
        </p:nvSpPr>
        <p:spPr>
          <a:xfrm>
            <a:off x="8036243" y="4141788"/>
            <a:ext cx="338137" cy="665162"/>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7" name="Rectangle 101"/>
          <p:cNvSpPr/>
          <p:nvPr/>
        </p:nvSpPr>
        <p:spPr>
          <a:xfrm>
            <a:off x="8006080" y="4930775"/>
            <a:ext cx="338455" cy="684530"/>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8" name="Rectangle 102"/>
          <p:cNvSpPr/>
          <p:nvPr/>
        </p:nvSpPr>
        <p:spPr>
          <a:xfrm>
            <a:off x="8485505" y="4170363"/>
            <a:ext cx="338138" cy="665162"/>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9" name="Rectangle 103"/>
          <p:cNvSpPr/>
          <p:nvPr/>
        </p:nvSpPr>
        <p:spPr>
          <a:xfrm>
            <a:off x="8485505" y="4930775"/>
            <a:ext cx="338455" cy="684530"/>
          </a:xfrm>
          <a:prstGeom prst="rect">
            <a:avLst/>
          </a:prstGeom>
          <a:solidFill>
            <a:srgbClr val="FFFFFF"/>
          </a:solid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3" grpId="0" bldLvl="0" animBg="1"/>
      <p:bldP spid="47" grpId="0" bldLvl="0" animBg="1"/>
      <p:bldP spid="48" grpId="0" bldLvl="0" animBg="1"/>
      <p:bldP spid="4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2" name="文本框 1"/>
          <p:cNvSpPr txBox="1"/>
          <p:nvPr/>
        </p:nvSpPr>
        <p:spPr>
          <a:xfrm>
            <a:off x="977265" y="2182495"/>
            <a:ext cx="9695815" cy="514350"/>
          </a:xfrm>
          <a:prstGeom prst="rect">
            <a:avLst/>
          </a:prstGeom>
          <a:noFill/>
        </p:spPr>
        <p:txBody>
          <a:bodyPr wrap="square" rtlCol="0" anchor="t">
            <a:spAutoFit/>
          </a:bodyPr>
          <a:lstStyle/>
          <a:p>
            <a:pPr algn="l">
              <a:lnSpc>
                <a:spcPct val="125000"/>
              </a:lnSpc>
              <a:buClrTx/>
              <a:buSzTx/>
              <a:buFontTx/>
            </a:pPr>
            <a:r>
              <a:rPr lang="zh-CN" altLang="en-US" sz="2200" dirty="0">
                <a:latin typeface="等线" panose="02010600030101010101" charset="-122"/>
                <a:ea typeface="等线" panose="02010600030101010101" charset="-122"/>
                <a:cs typeface="等线" panose="02010600030101010101" charset="-122"/>
                <a:sym typeface="+mn-ea"/>
              </a:rPr>
              <a:t>设电路初始状态y</a:t>
            </a:r>
            <a:r>
              <a:rPr lang="zh-CN" altLang="en-US" sz="2200" baseline="-25000" dirty="0">
                <a:latin typeface="等线" panose="02010600030101010101" charset="-122"/>
                <a:ea typeface="等线" panose="02010600030101010101" charset="-122"/>
                <a:cs typeface="等线" panose="02010600030101010101" charset="-122"/>
                <a:sym typeface="+mn-ea"/>
              </a:rPr>
              <a:t>2</a:t>
            </a:r>
            <a:r>
              <a:rPr lang="zh-CN" altLang="en-US" sz="2200" dirty="0">
                <a:latin typeface="等线" panose="02010600030101010101" charset="-122"/>
                <a:ea typeface="等线" panose="02010600030101010101" charset="-122"/>
                <a:cs typeface="等线" panose="02010600030101010101" charset="-122"/>
                <a:sym typeface="+mn-ea"/>
              </a:rPr>
              <a:t>y</a:t>
            </a:r>
            <a:r>
              <a:rPr lang="zh-CN" altLang="en-US" sz="2200" baseline="-25000" dirty="0">
                <a:latin typeface="等线" panose="02010600030101010101" charset="-122"/>
                <a:ea typeface="等线" panose="02010600030101010101" charset="-122"/>
                <a:cs typeface="等线" panose="02010600030101010101" charset="-122"/>
                <a:sym typeface="+mn-ea"/>
              </a:rPr>
              <a:t>1</a:t>
            </a:r>
            <a:r>
              <a:rPr lang="zh-CN" altLang="en-US" sz="2200" dirty="0">
                <a:latin typeface="等线" panose="02010600030101010101" charset="-122"/>
                <a:ea typeface="等线" panose="02010600030101010101" charset="-122"/>
                <a:cs typeface="等线" panose="02010600030101010101" charset="-122"/>
                <a:sym typeface="+mn-ea"/>
              </a:rPr>
              <a:t>=00，</a:t>
            </a:r>
            <a:r>
              <a:rPr lang="zh-CN" altLang="en-US" sz="2200" b="1" dirty="0">
                <a:solidFill>
                  <a:srgbClr val="3333CC"/>
                </a:solidFill>
                <a:latin typeface="等线" panose="02010600030101010101" charset="-122"/>
                <a:ea typeface="等线" panose="02010600030101010101" charset="-122"/>
                <a:cs typeface="等线" panose="02010600030101010101" charset="-122"/>
                <a:sym typeface="+mn-ea"/>
              </a:rPr>
              <a:t>典型</a:t>
            </a:r>
            <a:r>
              <a:rPr lang="zh-CN" altLang="en-US" sz="2200" dirty="0">
                <a:latin typeface="等线" panose="02010600030101010101" charset="-122"/>
                <a:ea typeface="等线" panose="02010600030101010101" charset="-122"/>
                <a:cs typeface="等线" panose="02010600030101010101" charset="-122"/>
                <a:sym typeface="+mn-ea"/>
              </a:rPr>
              <a:t>输入序列为111100000</a:t>
            </a:r>
            <a:r>
              <a:rPr lang="en-US" altLang="zh-CN" sz="2200" dirty="0">
                <a:latin typeface="等线" panose="02010600030101010101" charset="-122"/>
                <a:ea typeface="等线" panose="02010600030101010101" charset="-122"/>
                <a:cs typeface="等线" panose="02010600030101010101" charset="-122"/>
                <a:sym typeface="+mn-ea"/>
              </a:rPr>
              <a:t>,</a:t>
            </a:r>
            <a:r>
              <a:rPr lang="zh-CN" altLang="en-US" sz="2200" dirty="0">
                <a:latin typeface="等线" panose="02010600030101010101" charset="-122"/>
                <a:ea typeface="等线" panose="02010600030101010101" charset="-122"/>
                <a:cs typeface="等线" panose="02010600030101010101" charset="-122"/>
                <a:sym typeface="+mn-ea"/>
              </a:rPr>
              <a:t>电路状态响应序列如下：</a:t>
            </a:r>
            <a:endParaRPr lang="zh-CN" altLang="en-US" sz="2200" dirty="0">
              <a:latin typeface="等线" panose="02010600030101010101" charset="-122"/>
              <a:ea typeface="等线" panose="02010600030101010101" charset="-122"/>
              <a:cs typeface="等线" panose="02010600030101010101" charset="-122"/>
            </a:endParaRP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1</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sp>
        <p:nvSpPr>
          <p:cNvPr id="30722" name="Text Box 4"/>
          <p:cNvSpPr txBox="1"/>
          <p:nvPr/>
        </p:nvSpPr>
        <p:spPr>
          <a:xfrm>
            <a:off x="793115" y="981710"/>
            <a:ext cx="3038475" cy="460375"/>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sz="2400" b="1" dirty="0">
                <a:ea typeface="+mn-lt"/>
                <a:cs typeface="+mn-lt"/>
              </a:rPr>
              <a:t>2</a:t>
            </a:r>
            <a:r>
              <a:rPr lang="zh-CN" altLang="en-US" sz="2400" b="1" dirty="0">
                <a:ea typeface="+mn-lt"/>
                <a:cs typeface="+mn-lt"/>
              </a:rPr>
              <a:t>.表格法分析举例</a:t>
            </a:r>
          </a:p>
        </p:txBody>
      </p:sp>
      <p:sp>
        <p:nvSpPr>
          <p:cNvPr id="53250" name="Text Box 15"/>
          <p:cNvSpPr txBox="1"/>
          <p:nvPr/>
        </p:nvSpPr>
        <p:spPr>
          <a:xfrm>
            <a:off x="6334125" y="1453261"/>
            <a:ext cx="2089150" cy="514350"/>
          </a:xfrm>
          <a:prstGeom prst="rect">
            <a:avLst/>
          </a:prstGeom>
          <a:noFill/>
          <a:ln w="9525">
            <a:noFill/>
          </a:ln>
        </p:spPr>
        <p:txBody>
          <a:bodyPr anchor="t">
            <a:spAutoFit/>
          </a:bodyPr>
          <a:lstStyle/>
          <a:p>
            <a:pPr lvl="0" indent="0" fontAlgn="base">
              <a:lnSpc>
                <a:spcPct val="125000"/>
              </a:lnSpc>
              <a:spcBef>
                <a:spcPct val="0"/>
              </a:spcBef>
              <a:buNone/>
            </a:pP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5</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)画典型时间图</a:t>
            </a:r>
            <a:r>
              <a:rPr lang="zh-CN" altLang="en-US" strike="noStrike" noProof="1">
                <a:solidFill>
                  <a:srgbClr val="000099"/>
                </a:solidFill>
                <a:latin typeface="宋体" panose="02010600030101010101" pitchFamily="2" charset="-122"/>
                <a:ea typeface="宋体" panose="02010600030101010101" pitchFamily="2" charset="-122"/>
                <a:cs typeface="宋体" panose="02010600030101010101" pitchFamily="2" charset="-122"/>
              </a:rPr>
              <a:t>     </a:t>
            </a:r>
            <a:endParaRPr lang="zh-CN" altLang="en-US" strike="noStrike" noProof="1">
              <a:solidFill>
                <a:srgbClr val="000099"/>
              </a:solidFill>
              <a:latin typeface="宋体" panose="02010600030101010101" pitchFamily="2" charset="-122"/>
              <a:ea typeface="宋体" panose="02010600030101010101" pitchFamily="2" charset="-122"/>
            </a:endParaRPr>
          </a:p>
        </p:txBody>
      </p:sp>
      <p:grpSp>
        <p:nvGrpSpPr>
          <p:cNvPr id="12" name="Group 102"/>
          <p:cNvGrpSpPr/>
          <p:nvPr/>
        </p:nvGrpSpPr>
        <p:grpSpPr>
          <a:xfrm>
            <a:off x="5832475" y="3219768"/>
            <a:ext cx="5754688" cy="2470150"/>
            <a:chOff x="766" y="2507"/>
            <a:chExt cx="3625" cy="1556"/>
          </a:xfrm>
        </p:grpSpPr>
        <p:sp>
          <p:nvSpPr>
            <p:cNvPr id="41063" name="Line 103"/>
            <p:cNvSpPr/>
            <p:nvPr/>
          </p:nvSpPr>
          <p:spPr>
            <a:xfrm>
              <a:off x="1456" y="2928"/>
              <a:ext cx="0" cy="1072"/>
            </a:xfrm>
            <a:prstGeom prst="line">
              <a:avLst/>
            </a:prstGeom>
            <a:ln w="9525" cap="flat" cmpd="sng">
              <a:solidFill>
                <a:srgbClr val="000000"/>
              </a:solidFill>
              <a:prstDash val="solid"/>
              <a:round/>
              <a:headEnd type="none" w="med" len="med"/>
              <a:tailEnd type="none" w="med" len="med"/>
            </a:ln>
          </p:spPr>
        </p:sp>
        <p:sp>
          <p:nvSpPr>
            <p:cNvPr id="41064" name="Line 104"/>
            <p:cNvSpPr/>
            <p:nvPr/>
          </p:nvSpPr>
          <p:spPr>
            <a:xfrm>
              <a:off x="1794" y="2928"/>
              <a:ext cx="0" cy="1072"/>
            </a:xfrm>
            <a:prstGeom prst="line">
              <a:avLst/>
            </a:prstGeom>
            <a:ln w="9525" cap="flat" cmpd="sng">
              <a:solidFill>
                <a:srgbClr val="000000"/>
              </a:solidFill>
              <a:prstDash val="solid"/>
              <a:round/>
              <a:headEnd type="none" w="med" len="med"/>
              <a:tailEnd type="none" w="med" len="med"/>
            </a:ln>
          </p:spPr>
        </p:sp>
        <p:sp>
          <p:nvSpPr>
            <p:cNvPr id="41065" name="Line 105"/>
            <p:cNvSpPr/>
            <p:nvPr/>
          </p:nvSpPr>
          <p:spPr>
            <a:xfrm>
              <a:off x="2136" y="2936"/>
              <a:ext cx="0" cy="1072"/>
            </a:xfrm>
            <a:prstGeom prst="line">
              <a:avLst/>
            </a:prstGeom>
            <a:ln w="9525" cap="flat" cmpd="sng">
              <a:solidFill>
                <a:srgbClr val="000000"/>
              </a:solidFill>
              <a:prstDash val="solid"/>
              <a:round/>
              <a:headEnd type="none" w="med" len="med"/>
              <a:tailEnd type="none" w="med" len="med"/>
            </a:ln>
          </p:spPr>
        </p:sp>
        <p:sp>
          <p:nvSpPr>
            <p:cNvPr id="41066" name="Line 106"/>
            <p:cNvSpPr/>
            <p:nvPr/>
          </p:nvSpPr>
          <p:spPr>
            <a:xfrm>
              <a:off x="2478" y="2928"/>
              <a:ext cx="0" cy="1072"/>
            </a:xfrm>
            <a:prstGeom prst="line">
              <a:avLst/>
            </a:prstGeom>
            <a:ln w="9525" cap="flat" cmpd="sng">
              <a:solidFill>
                <a:srgbClr val="000000"/>
              </a:solidFill>
              <a:prstDash val="solid"/>
              <a:round/>
              <a:headEnd type="none" w="med" len="med"/>
              <a:tailEnd type="none" w="med" len="med"/>
            </a:ln>
          </p:spPr>
        </p:sp>
        <p:sp>
          <p:nvSpPr>
            <p:cNvPr id="41067" name="Line 107"/>
            <p:cNvSpPr/>
            <p:nvPr/>
          </p:nvSpPr>
          <p:spPr>
            <a:xfrm>
              <a:off x="2816" y="2928"/>
              <a:ext cx="0" cy="1072"/>
            </a:xfrm>
            <a:prstGeom prst="line">
              <a:avLst/>
            </a:prstGeom>
            <a:ln w="9525" cap="flat" cmpd="sng">
              <a:solidFill>
                <a:srgbClr val="000000"/>
              </a:solidFill>
              <a:prstDash val="solid"/>
              <a:round/>
              <a:headEnd type="none" w="med" len="med"/>
              <a:tailEnd type="none" w="med" len="med"/>
            </a:ln>
          </p:spPr>
        </p:sp>
        <p:sp>
          <p:nvSpPr>
            <p:cNvPr id="41068" name="Line 108"/>
            <p:cNvSpPr/>
            <p:nvPr/>
          </p:nvSpPr>
          <p:spPr>
            <a:xfrm>
              <a:off x="3152" y="2920"/>
              <a:ext cx="0" cy="1072"/>
            </a:xfrm>
            <a:prstGeom prst="line">
              <a:avLst/>
            </a:prstGeom>
            <a:ln w="9525" cap="flat" cmpd="sng">
              <a:solidFill>
                <a:srgbClr val="000000"/>
              </a:solidFill>
              <a:prstDash val="solid"/>
              <a:round/>
              <a:headEnd type="none" w="med" len="med"/>
              <a:tailEnd type="none" w="med" len="med"/>
            </a:ln>
          </p:spPr>
        </p:sp>
        <p:sp>
          <p:nvSpPr>
            <p:cNvPr id="41069" name="Line 109"/>
            <p:cNvSpPr/>
            <p:nvPr/>
          </p:nvSpPr>
          <p:spPr>
            <a:xfrm>
              <a:off x="3504" y="2912"/>
              <a:ext cx="0" cy="1072"/>
            </a:xfrm>
            <a:prstGeom prst="line">
              <a:avLst/>
            </a:prstGeom>
            <a:ln w="9525" cap="flat" cmpd="sng">
              <a:solidFill>
                <a:srgbClr val="000000"/>
              </a:solidFill>
              <a:prstDash val="solid"/>
              <a:round/>
              <a:headEnd type="none" w="med" len="med"/>
              <a:tailEnd type="none" w="med" len="med"/>
            </a:ln>
          </p:spPr>
        </p:sp>
        <p:sp>
          <p:nvSpPr>
            <p:cNvPr id="41070" name="Line 110"/>
            <p:cNvSpPr/>
            <p:nvPr/>
          </p:nvSpPr>
          <p:spPr>
            <a:xfrm>
              <a:off x="3840" y="2904"/>
              <a:ext cx="0" cy="1072"/>
            </a:xfrm>
            <a:prstGeom prst="line">
              <a:avLst/>
            </a:prstGeom>
            <a:ln w="9525" cap="flat" cmpd="sng">
              <a:solidFill>
                <a:srgbClr val="000000"/>
              </a:solidFill>
              <a:prstDash val="solid"/>
              <a:round/>
              <a:headEnd type="none" w="med" len="med"/>
              <a:tailEnd type="none" w="med" len="med"/>
            </a:ln>
          </p:spPr>
        </p:sp>
        <p:sp>
          <p:nvSpPr>
            <p:cNvPr id="41071" name="Line 111"/>
            <p:cNvSpPr/>
            <p:nvPr/>
          </p:nvSpPr>
          <p:spPr>
            <a:xfrm>
              <a:off x="4176" y="2928"/>
              <a:ext cx="0" cy="1072"/>
            </a:xfrm>
            <a:prstGeom prst="line">
              <a:avLst/>
            </a:prstGeom>
            <a:ln w="9525" cap="flat" cmpd="sng">
              <a:solidFill>
                <a:srgbClr val="000000"/>
              </a:solidFill>
              <a:prstDash val="solid"/>
              <a:round/>
              <a:headEnd type="none" w="med" len="med"/>
              <a:tailEnd type="none" w="med" len="med"/>
            </a:ln>
          </p:spPr>
        </p:sp>
        <p:grpSp>
          <p:nvGrpSpPr>
            <p:cNvPr id="41072" name="Group 112"/>
            <p:cNvGrpSpPr/>
            <p:nvPr/>
          </p:nvGrpSpPr>
          <p:grpSpPr>
            <a:xfrm>
              <a:off x="766" y="2507"/>
              <a:ext cx="3625" cy="1556"/>
              <a:chOff x="766" y="2507"/>
              <a:chExt cx="3625" cy="1556"/>
            </a:xfrm>
          </p:grpSpPr>
          <p:sp>
            <p:nvSpPr>
              <p:cNvPr id="41073" name="Text Box 113"/>
              <p:cNvSpPr txBox="1"/>
              <p:nvPr/>
            </p:nvSpPr>
            <p:spPr>
              <a:xfrm>
                <a:off x="766" y="2723"/>
                <a:ext cx="330"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CP</a:t>
                </a:r>
              </a:p>
            </p:txBody>
          </p:sp>
          <p:grpSp>
            <p:nvGrpSpPr>
              <p:cNvPr id="41074" name="Group 114"/>
              <p:cNvGrpSpPr/>
              <p:nvPr/>
            </p:nvGrpSpPr>
            <p:grpSpPr>
              <a:xfrm>
                <a:off x="806" y="2507"/>
                <a:ext cx="3585" cy="1556"/>
                <a:chOff x="806" y="2507"/>
                <a:chExt cx="3585" cy="1556"/>
              </a:xfrm>
            </p:grpSpPr>
            <p:sp>
              <p:nvSpPr>
                <p:cNvPr id="41075" name="Line 115"/>
                <p:cNvSpPr/>
                <p:nvPr/>
              </p:nvSpPr>
              <p:spPr>
                <a:xfrm>
                  <a:off x="1056" y="3264"/>
                  <a:ext cx="104" cy="0"/>
                </a:xfrm>
                <a:prstGeom prst="line">
                  <a:avLst/>
                </a:prstGeom>
                <a:ln w="25400" cap="flat" cmpd="sng">
                  <a:solidFill>
                    <a:srgbClr val="000000"/>
                  </a:solidFill>
                  <a:prstDash val="solid"/>
                  <a:round/>
                  <a:headEnd type="none" w="med" len="med"/>
                  <a:tailEnd type="none" w="med" len="med"/>
                </a:ln>
              </p:spPr>
            </p:sp>
            <p:sp>
              <p:nvSpPr>
                <p:cNvPr id="41076" name="Line 116"/>
                <p:cNvSpPr/>
                <p:nvPr/>
              </p:nvSpPr>
              <p:spPr>
                <a:xfrm flipV="1">
                  <a:off x="1149" y="3088"/>
                  <a:ext cx="1329" cy="1"/>
                </a:xfrm>
                <a:prstGeom prst="line">
                  <a:avLst/>
                </a:prstGeom>
                <a:ln w="25400" cap="flat" cmpd="sng">
                  <a:solidFill>
                    <a:srgbClr val="000000"/>
                  </a:solidFill>
                  <a:prstDash val="solid"/>
                  <a:round/>
                  <a:headEnd type="none" w="med" len="med"/>
                  <a:tailEnd type="none" w="med" len="med"/>
                </a:ln>
              </p:spPr>
            </p:sp>
            <p:sp>
              <p:nvSpPr>
                <p:cNvPr id="41077" name="Line 117"/>
                <p:cNvSpPr/>
                <p:nvPr/>
              </p:nvSpPr>
              <p:spPr>
                <a:xfrm>
                  <a:off x="1152" y="3096"/>
                  <a:ext cx="0" cy="168"/>
                </a:xfrm>
                <a:prstGeom prst="line">
                  <a:avLst/>
                </a:prstGeom>
                <a:ln w="25400" cap="flat" cmpd="sng">
                  <a:solidFill>
                    <a:srgbClr val="000000"/>
                  </a:solidFill>
                  <a:prstDash val="solid"/>
                  <a:round/>
                  <a:headEnd type="none" w="med" len="med"/>
                  <a:tailEnd type="none" w="med" len="med"/>
                </a:ln>
              </p:spPr>
            </p:sp>
            <p:sp>
              <p:nvSpPr>
                <p:cNvPr id="41078" name="Line 118"/>
                <p:cNvSpPr/>
                <p:nvPr/>
              </p:nvSpPr>
              <p:spPr>
                <a:xfrm flipH="1">
                  <a:off x="2481" y="3090"/>
                  <a:ext cx="1" cy="177"/>
                </a:xfrm>
                <a:prstGeom prst="line">
                  <a:avLst/>
                </a:prstGeom>
                <a:ln w="25400" cap="flat" cmpd="sng">
                  <a:solidFill>
                    <a:srgbClr val="000000"/>
                  </a:solidFill>
                  <a:prstDash val="solid"/>
                  <a:round/>
                  <a:headEnd type="none" w="med" len="med"/>
                  <a:tailEnd type="none" w="med" len="med"/>
                </a:ln>
              </p:spPr>
            </p:sp>
            <p:sp>
              <p:nvSpPr>
                <p:cNvPr id="41079" name="Line 119"/>
                <p:cNvSpPr/>
                <p:nvPr/>
              </p:nvSpPr>
              <p:spPr>
                <a:xfrm>
                  <a:off x="2480" y="3256"/>
                  <a:ext cx="1888" cy="0"/>
                </a:xfrm>
                <a:prstGeom prst="line">
                  <a:avLst/>
                </a:prstGeom>
                <a:ln w="25400" cap="flat" cmpd="sng">
                  <a:solidFill>
                    <a:srgbClr val="000000"/>
                  </a:solidFill>
                  <a:prstDash val="solid"/>
                  <a:round/>
                  <a:headEnd type="none" w="med" len="med"/>
                  <a:tailEnd type="none" w="med" len="med"/>
                </a:ln>
              </p:spPr>
            </p:sp>
            <p:grpSp>
              <p:nvGrpSpPr>
                <p:cNvPr id="41080" name="Group 120"/>
                <p:cNvGrpSpPr/>
                <p:nvPr/>
              </p:nvGrpSpPr>
              <p:grpSpPr>
                <a:xfrm>
                  <a:off x="1064" y="2748"/>
                  <a:ext cx="3327" cy="195"/>
                  <a:chOff x="1064" y="2748"/>
                  <a:chExt cx="3327" cy="195"/>
                </a:xfrm>
              </p:grpSpPr>
              <p:sp>
                <p:nvSpPr>
                  <p:cNvPr id="41081" name="Line 121"/>
                  <p:cNvSpPr/>
                  <p:nvPr/>
                </p:nvSpPr>
                <p:spPr>
                  <a:xfrm>
                    <a:off x="1064" y="2936"/>
                    <a:ext cx="256" cy="0"/>
                  </a:xfrm>
                  <a:prstGeom prst="line">
                    <a:avLst/>
                  </a:prstGeom>
                  <a:ln w="25400" cap="flat" cmpd="sng">
                    <a:solidFill>
                      <a:srgbClr val="000000"/>
                    </a:solidFill>
                    <a:prstDash val="solid"/>
                    <a:round/>
                    <a:headEnd type="none" w="med" len="med"/>
                    <a:tailEnd type="none" w="med" len="med"/>
                  </a:ln>
                </p:spPr>
              </p:sp>
              <p:sp>
                <p:nvSpPr>
                  <p:cNvPr id="41082" name="Line 122"/>
                  <p:cNvSpPr/>
                  <p:nvPr/>
                </p:nvSpPr>
                <p:spPr>
                  <a:xfrm flipV="1">
                    <a:off x="1320" y="2776"/>
                    <a:ext cx="0" cy="167"/>
                  </a:xfrm>
                  <a:prstGeom prst="line">
                    <a:avLst/>
                  </a:prstGeom>
                  <a:ln w="25400" cap="flat" cmpd="sng">
                    <a:solidFill>
                      <a:srgbClr val="000000"/>
                    </a:solidFill>
                    <a:prstDash val="solid"/>
                    <a:round/>
                    <a:headEnd type="none" w="med" len="med"/>
                    <a:tailEnd type="none" w="med" len="med"/>
                  </a:ln>
                </p:spPr>
              </p:sp>
              <p:sp>
                <p:nvSpPr>
                  <p:cNvPr id="41083" name="Line 123"/>
                  <p:cNvSpPr/>
                  <p:nvPr/>
                </p:nvSpPr>
                <p:spPr>
                  <a:xfrm>
                    <a:off x="1320" y="2784"/>
                    <a:ext cx="140" cy="0"/>
                  </a:xfrm>
                  <a:prstGeom prst="line">
                    <a:avLst/>
                  </a:prstGeom>
                  <a:ln w="25400" cap="flat" cmpd="sng">
                    <a:solidFill>
                      <a:srgbClr val="000000"/>
                    </a:solidFill>
                    <a:prstDash val="solid"/>
                    <a:round/>
                    <a:headEnd type="none" w="med" len="med"/>
                    <a:tailEnd type="none" w="med" len="med"/>
                  </a:ln>
                </p:spPr>
              </p:sp>
              <p:sp>
                <p:nvSpPr>
                  <p:cNvPr id="41084" name="Line 124"/>
                  <p:cNvSpPr/>
                  <p:nvPr/>
                </p:nvSpPr>
                <p:spPr>
                  <a:xfrm>
                    <a:off x="1452" y="2936"/>
                    <a:ext cx="216" cy="0"/>
                  </a:xfrm>
                  <a:prstGeom prst="line">
                    <a:avLst/>
                  </a:prstGeom>
                  <a:ln w="25400" cap="flat" cmpd="sng">
                    <a:solidFill>
                      <a:srgbClr val="000000"/>
                    </a:solidFill>
                    <a:prstDash val="solid"/>
                    <a:round/>
                    <a:headEnd type="none" w="med" len="med"/>
                    <a:tailEnd type="none" w="med" len="med"/>
                  </a:ln>
                </p:spPr>
              </p:sp>
              <p:sp>
                <p:nvSpPr>
                  <p:cNvPr id="41085" name="Line 125"/>
                  <p:cNvSpPr/>
                  <p:nvPr/>
                </p:nvSpPr>
                <p:spPr>
                  <a:xfrm flipV="1">
                    <a:off x="1456" y="2778"/>
                    <a:ext cx="0" cy="164"/>
                  </a:xfrm>
                  <a:prstGeom prst="line">
                    <a:avLst/>
                  </a:prstGeom>
                  <a:ln w="25400" cap="flat" cmpd="sng">
                    <a:solidFill>
                      <a:srgbClr val="000000"/>
                    </a:solidFill>
                    <a:prstDash val="solid"/>
                    <a:round/>
                    <a:headEnd type="none" w="med" len="med"/>
                    <a:tailEnd type="none" w="med" len="med"/>
                  </a:ln>
                </p:spPr>
              </p:sp>
              <p:sp>
                <p:nvSpPr>
                  <p:cNvPr id="41086" name="Line 126"/>
                  <p:cNvSpPr/>
                  <p:nvPr/>
                </p:nvSpPr>
                <p:spPr>
                  <a:xfrm flipV="1">
                    <a:off x="1659" y="2774"/>
                    <a:ext cx="0" cy="167"/>
                  </a:xfrm>
                  <a:prstGeom prst="line">
                    <a:avLst/>
                  </a:prstGeom>
                  <a:ln w="25400" cap="flat" cmpd="sng">
                    <a:solidFill>
                      <a:srgbClr val="000000"/>
                    </a:solidFill>
                    <a:prstDash val="solid"/>
                    <a:round/>
                    <a:headEnd type="none" w="med" len="med"/>
                    <a:tailEnd type="none" w="med" len="med"/>
                  </a:ln>
                </p:spPr>
              </p:sp>
              <p:sp>
                <p:nvSpPr>
                  <p:cNvPr id="41087" name="Line 127"/>
                  <p:cNvSpPr/>
                  <p:nvPr/>
                </p:nvSpPr>
                <p:spPr>
                  <a:xfrm>
                    <a:off x="1659" y="2782"/>
                    <a:ext cx="140" cy="0"/>
                  </a:xfrm>
                  <a:prstGeom prst="line">
                    <a:avLst/>
                  </a:prstGeom>
                  <a:ln w="25400" cap="flat" cmpd="sng">
                    <a:solidFill>
                      <a:srgbClr val="000000"/>
                    </a:solidFill>
                    <a:prstDash val="solid"/>
                    <a:round/>
                    <a:headEnd type="none" w="med" len="med"/>
                    <a:tailEnd type="none" w="med" len="med"/>
                  </a:ln>
                </p:spPr>
              </p:sp>
              <p:sp>
                <p:nvSpPr>
                  <p:cNvPr id="41088" name="Line 128"/>
                  <p:cNvSpPr/>
                  <p:nvPr/>
                </p:nvSpPr>
                <p:spPr>
                  <a:xfrm>
                    <a:off x="1791" y="2934"/>
                    <a:ext cx="216" cy="0"/>
                  </a:xfrm>
                  <a:prstGeom prst="line">
                    <a:avLst/>
                  </a:prstGeom>
                  <a:ln w="25400" cap="flat" cmpd="sng">
                    <a:solidFill>
                      <a:srgbClr val="000000"/>
                    </a:solidFill>
                    <a:prstDash val="solid"/>
                    <a:round/>
                    <a:headEnd type="none" w="med" len="med"/>
                    <a:tailEnd type="none" w="med" len="med"/>
                  </a:ln>
                </p:spPr>
              </p:sp>
              <p:sp>
                <p:nvSpPr>
                  <p:cNvPr id="41089" name="Line 129"/>
                  <p:cNvSpPr/>
                  <p:nvPr/>
                </p:nvSpPr>
                <p:spPr>
                  <a:xfrm flipV="1">
                    <a:off x="1795" y="2776"/>
                    <a:ext cx="0" cy="164"/>
                  </a:xfrm>
                  <a:prstGeom prst="line">
                    <a:avLst/>
                  </a:prstGeom>
                  <a:ln w="25400" cap="flat" cmpd="sng">
                    <a:solidFill>
                      <a:srgbClr val="000000"/>
                    </a:solidFill>
                    <a:prstDash val="solid"/>
                    <a:round/>
                    <a:headEnd type="none" w="med" len="med"/>
                    <a:tailEnd type="none" w="med" len="med"/>
                  </a:ln>
                </p:spPr>
              </p:sp>
              <p:grpSp>
                <p:nvGrpSpPr>
                  <p:cNvPr id="41090" name="Group 130"/>
                  <p:cNvGrpSpPr/>
                  <p:nvPr/>
                </p:nvGrpSpPr>
                <p:grpSpPr>
                  <a:xfrm>
                    <a:off x="2002" y="2773"/>
                    <a:ext cx="348" cy="167"/>
                    <a:chOff x="2002" y="2773"/>
                    <a:chExt cx="348" cy="167"/>
                  </a:xfrm>
                </p:grpSpPr>
                <p:sp>
                  <p:nvSpPr>
                    <p:cNvPr id="41091" name="Line 131"/>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092" name="Line 132"/>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093" name="Line 133"/>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094" name="Line 134"/>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nvGrpSpPr>
                  <p:cNvPr id="41095" name="Group 135"/>
                  <p:cNvGrpSpPr/>
                  <p:nvPr/>
                </p:nvGrpSpPr>
                <p:grpSpPr>
                  <a:xfrm>
                    <a:off x="2344" y="2770"/>
                    <a:ext cx="348" cy="167"/>
                    <a:chOff x="2002" y="2773"/>
                    <a:chExt cx="348" cy="167"/>
                  </a:xfrm>
                </p:grpSpPr>
                <p:sp>
                  <p:nvSpPr>
                    <p:cNvPr id="41096" name="Line 136"/>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097" name="Line 137"/>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098" name="Line 138"/>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099" name="Line 139"/>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nvGrpSpPr>
                  <p:cNvPr id="41100" name="Group 140"/>
                  <p:cNvGrpSpPr/>
                  <p:nvPr/>
                </p:nvGrpSpPr>
                <p:grpSpPr>
                  <a:xfrm>
                    <a:off x="2686" y="2765"/>
                    <a:ext cx="348" cy="167"/>
                    <a:chOff x="2002" y="2773"/>
                    <a:chExt cx="348" cy="167"/>
                  </a:xfrm>
                </p:grpSpPr>
                <p:sp>
                  <p:nvSpPr>
                    <p:cNvPr id="41101" name="Line 141"/>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102" name="Line 142"/>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103" name="Line 143"/>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104" name="Line 144"/>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nvGrpSpPr>
                  <p:cNvPr id="41105" name="Group 145"/>
                  <p:cNvGrpSpPr/>
                  <p:nvPr/>
                </p:nvGrpSpPr>
                <p:grpSpPr>
                  <a:xfrm>
                    <a:off x="3025" y="2761"/>
                    <a:ext cx="348" cy="167"/>
                    <a:chOff x="2002" y="2773"/>
                    <a:chExt cx="348" cy="167"/>
                  </a:xfrm>
                </p:grpSpPr>
                <p:sp>
                  <p:nvSpPr>
                    <p:cNvPr id="41106" name="Line 146"/>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107" name="Line 147"/>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108" name="Line 148"/>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109" name="Line 149"/>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nvGrpSpPr>
                  <p:cNvPr id="41110" name="Group 150"/>
                  <p:cNvGrpSpPr/>
                  <p:nvPr/>
                </p:nvGrpSpPr>
                <p:grpSpPr>
                  <a:xfrm>
                    <a:off x="3365" y="2748"/>
                    <a:ext cx="348" cy="167"/>
                    <a:chOff x="2002" y="2773"/>
                    <a:chExt cx="348" cy="167"/>
                  </a:xfrm>
                </p:grpSpPr>
                <p:sp>
                  <p:nvSpPr>
                    <p:cNvPr id="41111" name="Line 151"/>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112" name="Line 152"/>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113" name="Line 153"/>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114" name="Line 154"/>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nvGrpSpPr>
                  <p:cNvPr id="41115" name="Group 155"/>
                  <p:cNvGrpSpPr/>
                  <p:nvPr/>
                </p:nvGrpSpPr>
                <p:grpSpPr>
                  <a:xfrm>
                    <a:off x="3703" y="2755"/>
                    <a:ext cx="348" cy="167"/>
                    <a:chOff x="2002" y="2773"/>
                    <a:chExt cx="348" cy="167"/>
                  </a:xfrm>
                </p:grpSpPr>
                <p:sp>
                  <p:nvSpPr>
                    <p:cNvPr id="41116" name="Line 156"/>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117" name="Line 157"/>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118" name="Line 158"/>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119" name="Line 159"/>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nvGrpSpPr>
                  <p:cNvPr id="41120" name="Group 160"/>
                  <p:cNvGrpSpPr/>
                  <p:nvPr/>
                </p:nvGrpSpPr>
                <p:grpSpPr>
                  <a:xfrm>
                    <a:off x="4043" y="2752"/>
                    <a:ext cx="348" cy="167"/>
                    <a:chOff x="2002" y="2773"/>
                    <a:chExt cx="348" cy="167"/>
                  </a:xfrm>
                </p:grpSpPr>
                <p:sp>
                  <p:nvSpPr>
                    <p:cNvPr id="41121" name="Line 161"/>
                    <p:cNvSpPr/>
                    <p:nvPr/>
                  </p:nvSpPr>
                  <p:spPr>
                    <a:xfrm flipV="1">
                      <a:off x="2002" y="2773"/>
                      <a:ext cx="0" cy="167"/>
                    </a:xfrm>
                    <a:prstGeom prst="line">
                      <a:avLst/>
                    </a:prstGeom>
                    <a:ln w="25400" cap="flat" cmpd="sng">
                      <a:solidFill>
                        <a:srgbClr val="000000"/>
                      </a:solidFill>
                      <a:prstDash val="solid"/>
                      <a:round/>
                      <a:headEnd type="none" w="med" len="med"/>
                      <a:tailEnd type="none" w="med" len="med"/>
                    </a:ln>
                  </p:spPr>
                </p:sp>
                <p:sp>
                  <p:nvSpPr>
                    <p:cNvPr id="41122" name="Line 162"/>
                    <p:cNvSpPr/>
                    <p:nvPr/>
                  </p:nvSpPr>
                  <p:spPr>
                    <a:xfrm>
                      <a:off x="2002" y="2781"/>
                      <a:ext cx="140" cy="0"/>
                    </a:xfrm>
                    <a:prstGeom prst="line">
                      <a:avLst/>
                    </a:prstGeom>
                    <a:ln w="25400" cap="flat" cmpd="sng">
                      <a:solidFill>
                        <a:srgbClr val="000000"/>
                      </a:solidFill>
                      <a:prstDash val="solid"/>
                      <a:round/>
                      <a:headEnd type="none" w="med" len="med"/>
                      <a:tailEnd type="none" w="med" len="med"/>
                    </a:ln>
                  </p:spPr>
                </p:sp>
                <p:sp>
                  <p:nvSpPr>
                    <p:cNvPr id="41123" name="Line 163"/>
                    <p:cNvSpPr/>
                    <p:nvPr/>
                  </p:nvSpPr>
                  <p:spPr>
                    <a:xfrm>
                      <a:off x="2134" y="2933"/>
                      <a:ext cx="216" cy="0"/>
                    </a:xfrm>
                    <a:prstGeom prst="line">
                      <a:avLst/>
                    </a:prstGeom>
                    <a:ln w="25400" cap="flat" cmpd="sng">
                      <a:solidFill>
                        <a:srgbClr val="000000"/>
                      </a:solidFill>
                      <a:prstDash val="solid"/>
                      <a:round/>
                      <a:headEnd type="none" w="med" len="med"/>
                      <a:tailEnd type="none" w="med" len="med"/>
                    </a:ln>
                  </p:spPr>
                </p:sp>
                <p:sp>
                  <p:nvSpPr>
                    <p:cNvPr id="41124" name="Line 164"/>
                    <p:cNvSpPr/>
                    <p:nvPr/>
                  </p:nvSpPr>
                  <p:spPr>
                    <a:xfrm flipV="1">
                      <a:off x="2138" y="2775"/>
                      <a:ext cx="0" cy="164"/>
                    </a:xfrm>
                    <a:prstGeom prst="line">
                      <a:avLst/>
                    </a:prstGeom>
                    <a:ln w="25400" cap="flat" cmpd="sng">
                      <a:solidFill>
                        <a:srgbClr val="000000"/>
                      </a:solidFill>
                      <a:prstDash val="solid"/>
                      <a:round/>
                      <a:headEnd type="none" w="med" len="med"/>
                      <a:tailEnd type="none" w="med" len="med"/>
                    </a:ln>
                  </p:spPr>
                </p:sp>
              </p:grpSp>
            </p:grpSp>
            <p:sp>
              <p:nvSpPr>
                <p:cNvPr id="41125" name="Text Box 165"/>
                <p:cNvSpPr txBox="1"/>
                <p:nvPr/>
              </p:nvSpPr>
              <p:spPr>
                <a:xfrm>
                  <a:off x="814" y="3003"/>
                  <a:ext cx="232"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X</a:t>
                  </a:r>
                </a:p>
              </p:txBody>
            </p:sp>
            <p:sp>
              <p:nvSpPr>
                <p:cNvPr id="41126" name="Text Box 166"/>
                <p:cNvSpPr txBox="1"/>
                <p:nvPr/>
              </p:nvSpPr>
              <p:spPr>
                <a:xfrm>
                  <a:off x="806" y="3411"/>
                  <a:ext cx="248"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y</a:t>
                  </a:r>
                  <a:r>
                    <a:rPr lang="en-US" altLang="zh-CN" sz="2000" baseline="-25000">
                      <a:solidFill>
                        <a:srgbClr val="000000"/>
                      </a:solidFill>
                      <a:latin typeface="Times New Roman" panose="02020603050405020304" pitchFamily="18" charset="0"/>
                      <a:ea typeface="宋体" panose="02010600030101010101" pitchFamily="2" charset="-122"/>
                    </a:rPr>
                    <a:t>2</a:t>
                  </a:r>
                </a:p>
              </p:txBody>
            </p:sp>
            <p:sp>
              <p:nvSpPr>
                <p:cNvPr id="41127" name="Text Box 167"/>
                <p:cNvSpPr txBox="1"/>
                <p:nvPr/>
              </p:nvSpPr>
              <p:spPr>
                <a:xfrm>
                  <a:off x="814" y="3755"/>
                  <a:ext cx="248"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y</a:t>
                  </a:r>
                  <a:r>
                    <a:rPr lang="en-US" altLang="zh-CN" sz="2000" baseline="-25000">
                      <a:solidFill>
                        <a:srgbClr val="000000"/>
                      </a:solidFill>
                      <a:latin typeface="Times New Roman" panose="02020603050405020304" pitchFamily="18" charset="0"/>
                      <a:ea typeface="宋体" panose="02010600030101010101" pitchFamily="2" charset="-122"/>
                    </a:rPr>
                    <a:t>1</a:t>
                  </a:r>
                </a:p>
              </p:txBody>
            </p:sp>
            <p:sp>
              <p:nvSpPr>
                <p:cNvPr id="41128" name="Text Box 168"/>
                <p:cNvSpPr txBox="1"/>
                <p:nvPr/>
              </p:nvSpPr>
              <p:spPr>
                <a:xfrm>
                  <a:off x="1286" y="2507"/>
                  <a:ext cx="29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1       2      3       4       5      6       7      8       9</a:t>
                  </a:r>
                </a:p>
              </p:txBody>
            </p:sp>
          </p:grpSp>
        </p:grpSp>
      </p:grpSp>
      <p:grpSp>
        <p:nvGrpSpPr>
          <p:cNvPr id="4" name="Group 59"/>
          <p:cNvGrpSpPr/>
          <p:nvPr/>
        </p:nvGrpSpPr>
        <p:grpSpPr>
          <a:xfrm>
            <a:off x="6283325" y="4966335"/>
            <a:ext cx="660400" cy="596900"/>
            <a:chOff x="1048" y="3632"/>
            <a:chExt cx="416" cy="376"/>
          </a:xfrm>
        </p:grpSpPr>
        <p:sp>
          <p:nvSpPr>
            <p:cNvPr id="41020" name="Line 60"/>
            <p:cNvSpPr/>
            <p:nvPr/>
          </p:nvSpPr>
          <p:spPr>
            <a:xfrm>
              <a:off x="1048" y="3632"/>
              <a:ext cx="416" cy="0"/>
            </a:xfrm>
            <a:prstGeom prst="line">
              <a:avLst/>
            </a:prstGeom>
            <a:ln w="25400" cap="flat" cmpd="sng">
              <a:solidFill>
                <a:srgbClr val="FF0000"/>
              </a:solidFill>
              <a:prstDash val="solid"/>
              <a:round/>
              <a:headEnd type="none" w="med" len="med"/>
              <a:tailEnd type="none" w="med" len="med"/>
            </a:ln>
          </p:spPr>
        </p:sp>
        <p:sp>
          <p:nvSpPr>
            <p:cNvPr id="41021" name="Line 61"/>
            <p:cNvSpPr/>
            <p:nvPr/>
          </p:nvSpPr>
          <p:spPr>
            <a:xfrm>
              <a:off x="1064" y="4008"/>
              <a:ext cx="400" cy="0"/>
            </a:xfrm>
            <a:prstGeom prst="line">
              <a:avLst/>
            </a:prstGeom>
            <a:ln w="25400" cap="flat" cmpd="sng">
              <a:solidFill>
                <a:srgbClr val="FF0000"/>
              </a:solidFill>
              <a:prstDash val="solid"/>
              <a:round/>
              <a:headEnd type="none" w="med" len="med"/>
              <a:tailEnd type="none" w="med" len="med"/>
            </a:ln>
          </p:spPr>
        </p:sp>
      </p:grpSp>
      <p:grpSp>
        <p:nvGrpSpPr>
          <p:cNvPr id="5" name="Group 62"/>
          <p:cNvGrpSpPr/>
          <p:nvPr/>
        </p:nvGrpSpPr>
        <p:grpSpPr>
          <a:xfrm>
            <a:off x="6926263" y="4672648"/>
            <a:ext cx="538162" cy="903287"/>
            <a:chOff x="1453" y="3447"/>
            <a:chExt cx="339" cy="569"/>
          </a:xfrm>
        </p:grpSpPr>
        <p:sp>
          <p:nvSpPr>
            <p:cNvPr id="41023" name="Line 63"/>
            <p:cNvSpPr/>
            <p:nvPr/>
          </p:nvSpPr>
          <p:spPr>
            <a:xfrm flipV="1">
              <a:off x="1456" y="3448"/>
              <a:ext cx="0" cy="192"/>
            </a:xfrm>
            <a:prstGeom prst="line">
              <a:avLst/>
            </a:prstGeom>
            <a:ln w="25400" cap="flat" cmpd="sng">
              <a:solidFill>
                <a:srgbClr val="FF6600"/>
              </a:solidFill>
              <a:prstDash val="solid"/>
              <a:round/>
              <a:headEnd type="none" w="med" len="med"/>
              <a:tailEnd type="none" w="med" len="med"/>
            </a:ln>
          </p:spPr>
        </p:sp>
        <p:sp>
          <p:nvSpPr>
            <p:cNvPr id="41024" name="Line 64"/>
            <p:cNvSpPr/>
            <p:nvPr/>
          </p:nvSpPr>
          <p:spPr>
            <a:xfrm flipV="1">
              <a:off x="1464" y="3840"/>
              <a:ext cx="0" cy="176"/>
            </a:xfrm>
            <a:prstGeom prst="line">
              <a:avLst/>
            </a:prstGeom>
            <a:ln w="25400" cap="flat" cmpd="sng">
              <a:solidFill>
                <a:srgbClr val="FF6600"/>
              </a:solidFill>
              <a:prstDash val="solid"/>
              <a:round/>
              <a:headEnd type="none" w="med" len="med"/>
              <a:tailEnd type="none" w="med" len="med"/>
            </a:ln>
          </p:spPr>
        </p:sp>
        <p:sp>
          <p:nvSpPr>
            <p:cNvPr id="41025" name="Line 65"/>
            <p:cNvSpPr/>
            <p:nvPr/>
          </p:nvSpPr>
          <p:spPr>
            <a:xfrm>
              <a:off x="1456" y="3840"/>
              <a:ext cx="336" cy="0"/>
            </a:xfrm>
            <a:prstGeom prst="line">
              <a:avLst/>
            </a:prstGeom>
            <a:ln w="25400" cap="flat" cmpd="sng">
              <a:solidFill>
                <a:srgbClr val="FF6600"/>
              </a:solidFill>
              <a:prstDash val="solid"/>
              <a:round/>
              <a:headEnd type="none" w="med" len="med"/>
              <a:tailEnd type="none" w="med" len="med"/>
            </a:ln>
          </p:spPr>
        </p:sp>
        <p:sp>
          <p:nvSpPr>
            <p:cNvPr id="41026" name="Line 66"/>
            <p:cNvSpPr/>
            <p:nvPr/>
          </p:nvSpPr>
          <p:spPr>
            <a:xfrm>
              <a:off x="1453" y="3447"/>
              <a:ext cx="336" cy="0"/>
            </a:xfrm>
            <a:prstGeom prst="line">
              <a:avLst/>
            </a:prstGeom>
            <a:ln w="25400" cap="flat" cmpd="sng">
              <a:solidFill>
                <a:srgbClr val="FF6600"/>
              </a:solidFill>
              <a:prstDash val="solid"/>
              <a:round/>
              <a:headEnd type="none" w="med" len="med"/>
              <a:tailEnd type="none" w="med" len="med"/>
            </a:ln>
          </p:spPr>
        </p:sp>
      </p:grpSp>
      <p:grpSp>
        <p:nvGrpSpPr>
          <p:cNvPr id="6" name="Group 67"/>
          <p:cNvGrpSpPr/>
          <p:nvPr/>
        </p:nvGrpSpPr>
        <p:grpSpPr>
          <a:xfrm>
            <a:off x="7470775" y="4671060"/>
            <a:ext cx="549275" cy="917575"/>
            <a:chOff x="1796" y="3446"/>
            <a:chExt cx="346" cy="578"/>
          </a:xfrm>
        </p:grpSpPr>
        <p:sp>
          <p:nvSpPr>
            <p:cNvPr id="41028" name="Line 68"/>
            <p:cNvSpPr/>
            <p:nvPr/>
          </p:nvSpPr>
          <p:spPr>
            <a:xfrm flipV="1">
              <a:off x="1796" y="3832"/>
              <a:ext cx="0" cy="192"/>
            </a:xfrm>
            <a:prstGeom prst="line">
              <a:avLst/>
            </a:prstGeom>
            <a:ln w="25400" cap="flat" cmpd="sng">
              <a:solidFill>
                <a:srgbClr val="FF0000"/>
              </a:solidFill>
              <a:prstDash val="solid"/>
              <a:round/>
              <a:headEnd type="none" w="med" len="med"/>
              <a:tailEnd type="none" w="med" len="med"/>
            </a:ln>
          </p:spPr>
        </p:sp>
        <p:sp>
          <p:nvSpPr>
            <p:cNvPr id="41029" name="Line 69"/>
            <p:cNvSpPr/>
            <p:nvPr/>
          </p:nvSpPr>
          <p:spPr>
            <a:xfrm flipV="1">
              <a:off x="1798" y="4016"/>
              <a:ext cx="341" cy="2"/>
            </a:xfrm>
            <a:prstGeom prst="line">
              <a:avLst/>
            </a:prstGeom>
            <a:ln w="25400" cap="flat" cmpd="sng">
              <a:solidFill>
                <a:srgbClr val="FF0000"/>
              </a:solidFill>
              <a:prstDash val="solid"/>
              <a:round/>
              <a:headEnd type="none" w="med" len="med"/>
              <a:tailEnd type="none" w="med" len="med"/>
            </a:ln>
          </p:spPr>
        </p:sp>
        <p:sp>
          <p:nvSpPr>
            <p:cNvPr id="41030" name="Line 70"/>
            <p:cNvSpPr/>
            <p:nvPr/>
          </p:nvSpPr>
          <p:spPr>
            <a:xfrm flipV="1">
              <a:off x="1801" y="3446"/>
              <a:ext cx="341" cy="2"/>
            </a:xfrm>
            <a:prstGeom prst="line">
              <a:avLst/>
            </a:prstGeom>
            <a:ln w="25400" cap="flat" cmpd="sng">
              <a:solidFill>
                <a:srgbClr val="FF0000"/>
              </a:solidFill>
              <a:prstDash val="solid"/>
              <a:round/>
              <a:headEnd type="none" w="med" len="med"/>
              <a:tailEnd type="none" w="med" len="med"/>
            </a:ln>
          </p:spPr>
        </p:sp>
      </p:grpSp>
      <p:grpSp>
        <p:nvGrpSpPr>
          <p:cNvPr id="7" name="Group 71"/>
          <p:cNvGrpSpPr/>
          <p:nvPr/>
        </p:nvGrpSpPr>
        <p:grpSpPr>
          <a:xfrm>
            <a:off x="8004175" y="4661535"/>
            <a:ext cx="558800" cy="917575"/>
            <a:chOff x="2132" y="3440"/>
            <a:chExt cx="352" cy="578"/>
          </a:xfrm>
        </p:grpSpPr>
        <p:sp>
          <p:nvSpPr>
            <p:cNvPr id="41032" name="Line 72"/>
            <p:cNvSpPr/>
            <p:nvPr/>
          </p:nvSpPr>
          <p:spPr>
            <a:xfrm flipV="1">
              <a:off x="2136" y="3440"/>
              <a:ext cx="0" cy="192"/>
            </a:xfrm>
            <a:prstGeom prst="line">
              <a:avLst/>
            </a:prstGeom>
            <a:ln w="25400" cap="flat" cmpd="sng">
              <a:solidFill>
                <a:srgbClr val="FF0000"/>
              </a:solidFill>
              <a:prstDash val="solid"/>
              <a:round/>
              <a:headEnd type="none" w="med" len="med"/>
              <a:tailEnd type="none" w="med" len="med"/>
            </a:ln>
          </p:spPr>
        </p:sp>
        <p:sp>
          <p:nvSpPr>
            <p:cNvPr id="41033" name="Line 73"/>
            <p:cNvSpPr/>
            <p:nvPr/>
          </p:nvSpPr>
          <p:spPr>
            <a:xfrm flipV="1">
              <a:off x="2134" y="3840"/>
              <a:ext cx="0" cy="178"/>
            </a:xfrm>
            <a:prstGeom prst="line">
              <a:avLst/>
            </a:prstGeom>
            <a:ln w="25400" cap="flat" cmpd="sng">
              <a:solidFill>
                <a:srgbClr val="FF0000"/>
              </a:solidFill>
              <a:prstDash val="solid"/>
              <a:round/>
              <a:headEnd type="none" w="med" len="med"/>
              <a:tailEnd type="none" w="med" len="med"/>
            </a:ln>
          </p:spPr>
        </p:sp>
        <p:sp>
          <p:nvSpPr>
            <p:cNvPr id="41034" name="Line 74"/>
            <p:cNvSpPr/>
            <p:nvPr/>
          </p:nvSpPr>
          <p:spPr>
            <a:xfrm>
              <a:off x="2132" y="3848"/>
              <a:ext cx="352" cy="0"/>
            </a:xfrm>
            <a:prstGeom prst="line">
              <a:avLst/>
            </a:prstGeom>
            <a:ln w="25400" cap="flat" cmpd="sng">
              <a:solidFill>
                <a:srgbClr val="FF0000"/>
              </a:solidFill>
              <a:prstDash val="solid"/>
              <a:round/>
              <a:headEnd type="none" w="med" len="med"/>
              <a:tailEnd type="none" w="med" len="med"/>
            </a:ln>
          </p:spPr>
        </p:sp>
        <p:sp>
          <p:nvSpPr>
            <p:cNvPr id="41035" name="Line 75"/>
            <p:cNvSpPr/>
            <p:nvPr/>
          </p:nvSpPr>
          <p:spPr>
            <a:xfrm>
              <a:off x="2132" y="3632"/>
              <a:ext cx="352" cy="0"/>
            </a:xfrm>
            <a:prstGeom prst="line">
              <a:avLst/>
            </a:prstGeom>
            <a:ln w="25400" cap="flat" cmpd="sng">
              <a:solidFill>
                <a:srgbClr val="FF0000"/>
              </a:solidFill>
              <a:prstDash val="solid"/>
              <a:round/>
              <a:headEnd type="none" w="med" len="med"/>
              <a:tailEnd type="none" w="med" len="med"/>
            </a:ln>
          </p:spPr>
        </p:sp>
      </p:grpSp>
      <p:grpSp>
        <p:nvGrpSpPr>
          <p:cNvPr id="8" name="Group 76"/>
          <p:cNvGrpSpPr/>
          <p:nvPr/>
        </p:nvGrpSpPr>
        <p:grpSpPr>
          <a:xfrm>
            <a:off x="8553450" y="4966335"/>
            <a:ext cx="541338" cy="612775"/>
            <a:chOff x="2478" y="3632"/>
            <a:chExt cx="341" cy="386"/>
          </a:xfrm>
        </p:grpSpPr>
        <p:sp>
          <p:nvSpPr>
            <p:cNvPr id="41037" name="Line 77"/>
            <p:cNvSpPr/>
            <p:nvPr/>
          </p:nvSpPr>
          <p:spPr>
            <a:xfrm flipV="1">
              <a:off x="2478" y="3842"/>
              <a:ext cx="0" cy="176"/>
            </a:xfrm>
            <a:prstGeom prst="line">
              <a:avLst/>
            </a:prstGeom>
            <a:ln w="25400" cap="flat" cmpd="sng">
              <a:solidFill>
                <a:srgbClr val="FF0000"/>
              </a:solidFill>
              <a:prstDash val="solid"/>
              <a:round/>
              <a:headEnd type="none" w="med" len="med"/>
              <a:tailEnd type="none" w="med" len="med"/>
            </a:ln>
          </p:spPr>
        </p:sp>
        <p:sp>
          <p:nvSpPr>
            <p:cNvPr id="41038" name="Line 78"/>
            <p:cNvSpPr/>
            <p:nvPr/>
          </p:nvSpPr>
          <p:spPr>
            <a:xfrm>
              <a:off x="2486" y="4010"/>
              <a:ext cx="333" cy="0"/>
            </a:xfrm>
            <a:prstGeom prst="line">
              <a:avLst/>
            </a:prstGeom>
            <a:ln w="25400" cap="flat" cmpd="sng">
              <a:solidFill>
                <a:srgbClr val="FF0000"/>
              </a:solidFill>
              <a:prstDash val="solid"/>
              <a:round/>
              <a:headEnd type="none" w="med" len="med"/>
              <a:tailEnd type="none" w="med" len="med"/>
            </a:ln>
          </p:spPr>
        </p:sp>
        <p:sp>
          <p:nvSpPr>
            <p:cNvPr id="41039" name="Line 79"/>
            <p:cNvSpPr/>
            <p:nvPr/>
          </p:nvSpPr>
          <p:spPr>
            <a:xfrm>
              <a:off x="2483" y="3632"/>
              <a:ext cx="333" cy="0"/>
            </a:xfrm>
            <a:prstGeom prst="line">
              <a:avLst/>
            </a:prstGeom>
            <a:ln w="25400" cap="flat" cmpd="sng">
              <a:solidFill>
                <a:srgbClr val="FF0000"/>
              </a:solidFill>
              <a:prstDash val="solid"/>
              <a:round/>
              <a:headEnd type="none" w="med" len="med"/>
              <a:tailEnd type="none" w="med" len="med"/>
            </a:ln>
          </p:spPr>
        </p:sp>
      </p:grpSp>
      <p:grpSp>
        <p:nvGrpSpPr>
          <p:cNvPr id="9" name="Group 80"/>
          <p:cNvGrpSpPr/>
          <p:nvPr/>
        </p:nvGrpSpPr>
        <p:grpSpPr>
          <a:xfrm>
            <a:off x="9078913" y="4967923"/>
            <a:ext cx="558800" cy="601662"/>
            <a:chOff x="2809" y="3633"/>
            <a:chExt cx="352" cy="379"/>
          </a:xfrm>
        </p:grpSpPr>
        <p:sp>
          <p:nvSpPr>
            <p:cNvPr id="41041" name="Line 81"/>
            <p:cNvSpPr/>
            <p:nvPr/>
          </p:nvSpPr>
          <p:spPr>
            <a:xfrm flipV="1">
              <a:off x="2814" y="3836"/>
              <a:ext cx="0" cy="176"/>
            </a:xfrm>
            <a:prstGeom prst="line">
              <a:avLst/>
            </a:prstGeom>
            <a:ln w="25400" cap="flat" cmpd="sng">
              <a:solidFill>
                <a:srgbClr val="FF0000"/>
              </a:solidFill>
              <a:prstDash val="solid"/>
              <a:round/>
              <a:headEnd type="none" w="med" len="med"/>
              <a:tailEnd type="none" w="med" len="med"/>
            </a:ln>
          </p:spPr>
        </p:sp>
        <p:sp>
          <p:nvSpPr>
            <p:cNvPr id="41042" name="Line 82"/>
            <p:cNvSpPr/>
            <p:nvPr/>
          </p:nvSpPr>
          <p:spPr>
            <a:xfrm>
              <a:off x="2809" y="3837"/>
              <a:ext cx="352" cy="0"/>
            </a:xfrm>
            <a:prstGeom prst="line">
              <a:avLst/>
            </a:prstGeom>
            <a:ln w="25400" cap="flat" cmpd="sng">
              <a:solidFill>
                <a:srgbClr val="FF0000"/>
              </a:solidFill>
              <a:prstDash val="solid"/>
              <a:round/>
              <a:headEnd type="none" w="med" len="med"/>
              <a:tailEnd type="none" w="med" len="med"/>
            </a:ln>
          </p:spPr>
        </p:sp>
        <p:sp>
          <p:nvSpPr>
            <p:cNvPr id="41043" name="Line 83"/>
            <p:cNvSpPr/>
            <p:nvPr/>
          </p:nvSpPr>
          <p:spPr>
            <a:xfrm>
              <a:off x="2809" y="3633"/>
              <a:ext cx="352" cy="0"/>
            </a:xfrm>
            <a:prstGeom prst="line">
              <a:avLst/>
            </a:prstGeom>
            <a:ln w="25400" cap="flat" cmpd="sng">
              <a:solidFill>
                <a:srgbClr val="FF0000"/>
              </a:solidFill>
              <a:prstDash val="solid"/>
              <a:round/>
              <a:headEnd type="none" w="med" len="med"/>
              <a:tailEnd type="none" w="med" len="med"/>
            </a:ln>
          </p:spPr>
        </p:sp>
      </p:grpSp>
      <p:grpSp>
        <p:nvGrpSpPr>
          <p:cNvPr id="10" name="Group 84"/>
          <p:cNvGrpSpPr/>
          <p:nvPr/>
        </p:nvGrpSpPr>
        <p:grpSpPr>
          <a:xfrm>
            <a:off x="9623425" y="4678998"/>
            <a:ext cx="563563" cy="885825"/>
            <a:chOff x="3152" y="3451"/>
            <a:chExt cx="355" cy="558"/>
          </a:xfrm>
        </p:grpSpPr>
        <p:sp>
          <p:nvSpPr>
            <p:cNvPr id="41045" name="Line 85"/>
            <p:cNvSpPr/>
            <p:nvPr/>
          </p:nvSpPr>
          <p:spPr>
            <a:xfrm flipV="1">
              <a:off x="3154" y="3451"/>
              <a:ext cx="0" cy="192"/>
            </a:xfrm>
            <a:prstGeom prst="line">
              <a:avLst/>
            </a:prstGeom>
            <a:ln w="25400" cap="flat" cmpd="sng">
              <a:solidFill>
                <a:srgbClr val="FF0000"/>
              </a:solidFill>
              <a:prstDash val="solid"/>
              <a:round/>
              <a:headEnd type="none" w="med" len="med"/>
              <a:tailEnd type="none" w="med" len="med"/>
            </a:ln>
          </p:spPr>
        </p:sp>
        <p:sp>
          <p:nvSpPr>
            <p:cNvPr id="41046" name="Line 86"/>
            <p:cNvSpPr/>
            <p:nvPr/>
          </p:nvSpPr>
          <p:spPr>
            <a:xfrm flipV="1">
              <a:off x="3155" y="3832"/>
              <a:ext cx="0" cy="176"/>
            </a:xfrm>
            <a:prstGeom prst="line">
              <a:avLst/>
            </a:prstGeom>
            <a:ln w="25400" cap="flat" cmpd="sng">
              <a:solidFill>
                <a:srgbClr val="FF0000"/>
              </a:solidFill>
              <a:prstDash val="solid"/>
              <a:round/>
              <a:headEnd type="none" w="med" len="med"/>
              <a:tailEnd type="none" w="med" len="med"/>
            </a:ln>
          </p:spPr>
        </p:sp>
        <p:sp>
          <p:nvSpPr>
            <p:cNvPr id="41047" name="Line 87"/>
            <p:cNvSpPr/>
            <p:nvPr/>
          </p:nvSpPr>
          <p:spPr>
            <a:xfrm>
              <a:off x="3152" y="4009"/>
              <a:ext cx="352" cy="0"/>
            </a:xfrm>
            <a:prstGeom prst="line">
              <a:avLst/>
            </a:prstGeom>
            <a:ln w="25400" cap="flat" cmpd="sng">
              <a:solidFill>
                <a:srgbClr val="FF0000"/>
              </a:solidFill>
              <a:prstDash val="solid"/>
              <a:round/>
              <a:headEnd type="none" w="med" len="med"/>
              <a:tailEnd type="none" w="med" len="med"/>
            </a:ln>
          </p:spPr>
        </p:sp>
        <p:sp>
          <p:nvSpPr>
            <p:cNvPr id="41048" name="Line 88"/>
            <p:cNvSpPr/>
            <p:nvPr/>
          </p:nvSpPr>
          <p:spPr>
            <a:xfrm>
              <a:off x="3155" y="3454"/>
              <a:ext cx="352" cy="0"/>
            </a:xfrm>
            <a:prstGeom prst="line">
              <a:avLst/>
            </a:prstGeom>
            <a:ln w="25400" cap="flat" cmpd="sng">
              <a:solidFill>
                <a:srgbClr val="FF0000"/>
              </a:solidFill>
              <a:prstDash val="solid"/>
              <a:round/>
              <a:headEnd type="none" w="med" len="med"/>
              <a:tailEnd type="none" w="med" len="med"/>
            </a:ln>
          </p:spPr>
        </p:sp>
      </p:grpSp>
      <p:grpSp>
        <p:nvGrpSpPr>
          <p:cNvPr id="11" name="Group 89"/>
          <p:cNvGrpSpPr/>
          <p:nvPr/>
        </p:nvGrpSpPr>
        <p:grpSpPr>
          <a:xfrm>
            <a:off x="10180638" y="4682173"/>
            <a:ext cx="544512" cy="889000"/>
            <a:chOff x="3503" y="3453"/>
            <a:chExt cx="343" cy="560"/>
          </a:xfrm>
        </p:grpSpPr>
        <p:sp>
          <p:nvSpPr>
            <p:cNvPr id="41050" name="Line 90"/>
            <p:cNvSpPr/>
            <p:nvPr/>
          </p:nvSpPr>
          <p:spPr>
            <a:xfrm>
              <a:off x="3506" y="3834"/>
              <a:ext cx="340" cy="0"/>
            </a:xfrm>
            <a:prstGeom prst="line">
              <a:avLst/>
            </a:prstGeom>
            <a:ln w="25400" cap="flat" cmpd="sng">
              <a:solidFill>
                <a:srgbClr val="FF0000"/>
              </a:solidFill>
              <a:prstDash val="solid"/>
              <a:round/>
              <a:headEnd type="none" w="med" len="med"/>
              <a:tailEnd type="none" w="med" len="med"/>
            </a:ln>
          </p:spPr>
        </p:sp>
        <p:sp>
          <p:nvSpPr>
            <p:cNvPr id="41051" name="Line 91"/>
            <p:cNvSpPr/>
            <p:nvPr/>
          </p:nvSpPr>
          <p:spPr>
            <a:xfrm flipV="1">
              <a:off x="3507" y="3837"/>
              <a:ext cx="0" cy="176"/>
            </a:xfrm>
            <a:prstGeom prst="line">
              <a:avLst/>
            </a:prstGeom>
            <a:ln w="25400" cap="flat" cmpd="sng">
              <a:solidFill>
                <a:srgbClr val="FF0000"/>
              </a:solidFill>
              <a:prstDash val="solid"/>
              <a:round/>
              <a:headEnd type="none" w="med" len="med"/>
              <a:tailEnd type="none" w="med" len="med"/>
            </a:ln>
          </p:spPr>
        </p:sp>
        <p:sp>
          <p:nvSpPr>
            <p:cNvPr id="41052" name="Line 92"/>
            <p:cNvSpPr/>
            <p:nvPr/>
          </p:nvSpPr>
          <p:spPr>
            <a:xfrm>
              <a:off x="3503" y="3453"/>
              <a:ext cx="340" cy="0"/>
            </a:xfrm>
            <a:prstGeom prst="line">
              <a:avLst/>
            </a:prstGeom>
            <a:ln w="25400" cap="flat" cmpd="sng">
              <a:solidFill>
                <a:srgbClr val="FF0000"/>
              </a:solidFill>
              <a:prstDash val="solid"/>
              <a:round/>
              <a:headEnd type="none" w="med" len="med"/>
              <a:tailEnd type="none" w="med" len="med"/>
            </a:ln>
          </p:spPr>
        </p:sp>
      </p:grpSp>
      <p:grpSp>
        <p:nvGrpSpPr>
          <p:cNvPr id="13" name="Group 93"/>
          <p:cNvGrpSpPr/>
          <p:nvPr/>
        </p:nvGrpSpPr>
        <p:grpSpPr>
          <a:xfrm>
            <a:off x="10710863" y="4686935"/>
            <a:ext cx="547687" cy="887413"/>
            <a:chOff x="3837" y="3456"/>
            <a:chExt cx="345" cy="559"/>
          </a:xfrm>
        </p:grpSpPr>
        <p:sp>
          <p:nvSpPr>
            <p:cNvPr id="41054" name="Line 94"/>
            <p:cNvSpPr/>
            <p:nvPr/>
          </p:nvSpPr>
          <p:spPr>
            <a:xfrm flipV="1">
              <a:off x="3841" y="3456"/>
              <a:ext cx="0" cy="192"/>
            </a:xfrm>
            <a:prstGeom prst="line">
              <a:avLst/>
            </a:prstGeom>
            <a:ln w="25400" cap="flat" cmpd="sng">
              <a:solidFill>
                <a:srgbClr val="FF0000"/>
              </a:solidFill>
              <a:prstDash val="solid"/>
              <a:round/>
              <a:headEnd type="none" w="med" len="med"/>
              <a:tailEnd type="none" w="med" len="med"/>
            </a:ln>
          </p:spPr>
        </p:sp>
        <p:sp>
          <p:nvSpPr>
            <p:cNvPr id="41055" name="Line 95"/>
            <p:cNvSpPr/>
            <p:nvPr/>
          </p:nvSpPr>
          <p:spPr>
            <a:xfrm>
              <a:off x="3837" y="4013"/>
              <a:ext cx="342" cy="2"/>
            </a:xfrm>
            <a:prstGeom prst="line">
              <a:avLst/>
            </a:prstGeom>
            <a:ln w="25400" cap="flat" cmpd="sng">
              <a:solidFill>
                <a:srgbClr val="FF0000"/>
              </a:solidFill>
              <a:prstDash val="solid"/>
              <a:round/>
              <a:headEnd type="none" w="med" len="med"/>
              <a:tailEnd type="none" w="med" len="med"/>
            </a:ln>
          </p:spPr>
        </p:sp>
        <p:sp>
          <p:nvSpPr>
            <p:cNvPr id="41056" name="Line 96"/>
            <p:cNvSpPr/>
            <p:nvPr/>
          </p:nvSpPr>
          <p:spPr>
            <a:xfrm flipV="1">
              <a:off x="3843" y="3836"/>
              <a:ext cx="0" cy="176"/>
            </a:xfrm>
            <a:prstGeom prst="line">
              <a:avLst/>
            </a:prstGeom>
            <a:ln w="25400" cap="flat" cmpd="sng">
              <a:solidFill>
                <a:srgbClr val="FF0000"/>
              </a:solidFill>
              <a:prstDash val="solid"/>
              <a:round/>
              <a:headEnd type="none" w="med" len="med"/>
              <a:tailEnd type="none" w="med" len="med"/>
            </a:ln>
          </p:spPr>
        </p:sp>
        <p:sp>
          <p:nvSpPr>
            <p:cNvPr id="41057" name="Line 97"/>
            <p:cNvSpPr/>
            <p:nvPr/>
          </p:nvSpPr>
          <p:spPr>
            <a:xfrm>
              <a:off x="3840" y="3641"/>
              <a:ext cx="342" cy="2"/>
            </a:xfrm>
            <a:prstGeom prst="line">
              <a:avLst/>
            </a:prstGeom>
            <a:ln w="25400" cap="flat" cmpd="sng">
              <a:solidFill>
                <a:srgbClr val="FF0000"/>
              </a:solidFill>
              <a:prstDash val="solid"/>
              <a:round/>
              <a:headEnd type="none" w="med" len="med"/>
              <a:tailEnd type="none" w="med" len="med"/>
            </a:ln>
          </p:spPr>
        </p:sp>
      </p:grpSp>
      <p:grpSp>
        <p:nvGrpSpPr>
          <p:cNvPr id="14" name="Group 98"/>
          <p:cNvGrpSpPr/>
          <p:nvPr/>
        </p:nvGrpSpPr>
        <p:grpSpPr>
          <a:xfrm>
            <a:off x="11247438" y="4983798"/>
            <a:ext cx="206375" cy="587375"/>
            <a:chOff x="4175" y="3643"/>
            <a:chExt cx="130" cy="370"/>
          </a:xfrm>
        </p:grpSpPr>
        <p:sp>
          <p:nvSpPr>
            <p:cNvPr id="41059" name="Line 99"/>
            <p:cNvSpPr/>
            <p:nvPr/>
          </p:nvSpPr>
          <p:spPr>
            <a:xfrm flipV="1">
              <a:off x="4178" y="3837"/>
              <a:ext cx="0" cy="176"/>
            </a:xfrm>
            <a:prstGeom prst="line">
              <a:avLst/>
            </a:prstGeom>
            <a:ln w="25400" cap="flat" cmpd="sng">
              <a:solidFill>
                <a:srgbClr val="FF0000"/>
              </a:solidFill>
              <a:prstDash val="solid"/>
              <a:round/>
              <a:headEnd type="none" w="med" len="med"/>
              <a:tailEnd type="none" w="med" len="med"/>
            </a:ln>
          </p:spPr>
        </p:sp>
        <p:sp>
          <p:nvSpPr>
            <p:cNvPr id="41060" name="Line 100"/>
            <p:cNvSpPr/>
            <p:nvPr/>
          </p:nvSpPr>
          <p:spPr>
            <a:xfrm>
              <a:off x="4175" y="3835"/>
              <a:ext cx="127" cy="0"/>
            </a:xfrm>
            <a:prstGeom prst="line">
              <a:avLst/>
            </a:prstGeom>
            <a:ln w="25400" cap="flat" cmpd="sng">
              <a:solidFill>
                <a:srgbClr val="FF0000"/>
              </a:solidFill>
              <a:prstDash val="solid"/>
              <a:round/>
              <a:headEnd type="none" w="med" len="med"/>
              <a:tailEnd type="none" w="med" len="med"/>
            </a:ln>
          </p:spPr>
        </p:sp>
        <p:sp>
          <p:nvSpPr>
            <p:cNvPr id="41061" name="Line 101"/>
            <p:cNvSpPr/>
            <p:nvPr/>
          </p:nvSpPr>
          <p:spPr>
            <a:xfrm>
              <a:off x="4178" y="3643"/>
              <a:ext cx="127" cy="0"/>
            </a:xfrm>
            <a:prstGeom prst="line">
              <a:avLst/>
            </a:prstGeom>
            <a:ln w="25400" cap="flat" cmpd="sng">
              <a:solidFill>
                <a:srgbClr val="FF0000"/>
              </a:solidFill>
              <a:prstDash val="solid"/>
              <a:round/>
              <a:headEnd type="none" w="med" len="med"/>
              <a:tailEnd type="none" w="med" len="med"/>
            </a:ln>
          </p:spPr>
        </p:sp>
      </p:grpSp>
      <p:graphicFrame>
        <p:nvGraphicFramePr>
          <p:cNvPr id="98306" name="Group 2"/>
          <p:cNvGraphicFramePr>
            <a:graphicFrameLocks noGrp="1"/>
          </p:cNvGraphicFramePr>
          <p:nvPr>
            <p:custDataLst>
              <p:tags r:id="rId1"/>
            </p:custDataLst>
          </p:nvPr>
        </p:nvGraphicFramePr>
        <p:xfrm>
          <a:off x="589280" y="3338830"/>
          <a:ext cx="5034280" cy="2421890"/>
        </p:xfrm>
        <a:graphic>
          <a:graphicData uri="http://schemas.openxmlformats.org/drawingml/2006/table">
            <a:tbl>
              <a:tblPr>
                <a:effectLst/>
                <a:tableStyleId>{5940675A-B579-460E-94D1-54222C63F5DA}</a:tableStyleId>
              </a:tblPr>
              <a:tblGrid>
                <a:gridCol w="875665">
                  <a:extLst>
                    <a:ext uri="{9D8B030D-6E8A-4147-A177-3AD203B41FA5}">
                      <a16:colId xmlns:a16="http://schemas.microsoft.com/office/drawing/2014/main" val="20000"/>
                    </a:ext>
                  </a:extLst>
                </a:gridCol>
                <a:gridCol w="440055">
                  <a:extLst>
                    <a:ext uri="{9D8B030D-6E8A-4147-A177-3AD203B41FA5}">
                      <a16:colId xmlns:a16="http://schemas.microsoft.com/office/drawing/2014/main" val="20001"/>
                    </a:ext>
                  </a:extLst>
                </a:gridCol>
                <a:gridCol w="484505">
                  <a:extLst>
                    <a:ext uri="{9D8B030D-6E8A-4147-A177-3AD203B41FA5}">
                      <a16:colId xmlns:a16="http://schemas.microsoft.com/office/drawing/2014/main" val="20002"/>
                    </a:ext>
                  </a:extLst>
                </a:gridCol>
                <a:gridCol w="464185">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469265">
                  <a:extLst>
                    <a:ext uri="{9D8B030D-6E8A-4147-A177-3AD203B41FA5}">
                      <a16:colId xmlns:a16="http://schemas.microsoft.com/office/drawing/2014/main" val="20005"/>
                    </a:ext>
                  </a:extLst>
                </a:gridCol>
                <a:gridCol w="451485">
                  <a:extLst>
                    <a:ext uri="{9D8B030D-6E8A-4147-A177-3AD203B41FA5}">
                      <a16:colId xmlns:a16="http://schemas.microsoft.com/office/drawing/2014/main" val="20006"/>
                    </a:ext>
                  </a:extLst>
                </a:gridCol>
                <a:gridCol w="455930">
                  <a:extLst>
                    <a:ext uri="{9D8B030D-6E8A-4147-A177-3AD203B41FA5}">
                      <a16:colId xmlns:a16="http://schemas.microsoft.com/office/drawing/2014/main" val="20007"/>
                    </a:ext>
                  </a:extLst>
                </a:gridCol>
                <a:gridCol w="509905">
                  <a:extLst>
                    <a:ext uri="{9D8B030D-6E8A-4147-A177-3AD203B41FA5}">
                      <a16:colId xmlns:a16="http://schemas.microsoft.com/office/drawing/2014/main" val="20008"/>
                    </a:ext>
                  </a:extLst>
                </a:gridCol>
                <a:gridCol w="441325">
                  <a:extLst>
                    <a:ext uri="{9D8B030D-6E8A-4147-A177-3AD203B41FA5}">
                      <a16:colId xmlns:a16="http://schemas.microsoft.com/office/drawing/2014/main" val="20009"/>
                    </a:ext>
                  </a:extLst>
                </a:gridCol>
              </a:tblGrid>
              <a:tr h="365760">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CP</a:t>
                      </a:r>
                    </a:p>
                  </a:txBody>
                  <a:tcPr marL="118881" marR="118881"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2</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3</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4</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5</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6</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7</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8</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9</a:t>
                      </a:r>
                    </a:p>
                  </a:txBody>
                  <a:tcPr marL="118881" marR="118881"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X</a:t>
                      </a:r>
                    </a:p>
                  </a:txBody>
                  <a:tcPr marL="118881" marR="118881"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2480">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Y</a:t>
                      </a:r>
                      <a:r>
                        <a:rPr kumimoji="0" lang="en-US" altLang="zh-CN" sz="2000" b="1" i="0" u="none" strike="noStrike" kern="1200" cap="none" normalizeH="0" baseline="-25000" dirty="0" smtClean="0">
                          <a:ln>
                            <a:noFill/>
                          </a:ln>
                          <a:solidFill>
                            <a:srgbClr val="000000"/>
                          </a:solidFill>
                          <a:effectLst/>
                          <a:latin typeface="等线" panose="02010600030101010101" charset="-122"/>
                          <a:ea typeface="等线" panose="02010600030101010101" charset="-122"/>
                          <a:cs typeface="宋体" panose="02010600030101010101" pitchFamily="2" charset="-122"/>
                        </a:rPr>
                        <a:t>2</a:t>
                      </a: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 </a:t>
                      </a:r>
                    </a:p>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Y</a:t>
                      </a:r>
                      <a:r>
                        <a:rPr kumimoji="0" lang="en-US" altLang="zh-CN" sz="2000" b="1" i="0" u="none" strike="noStrike" kern="1200" cap="none" normalizeH="0" baseline="-25000" dirty="0" smtClean="0">
                          <a:ln>
                            <a:noFill/>
                          </a:ln>
                          <a:solidFill>
                            <a:srgbClr val="000000"/>
                          </a:solidFill>
                          <a:effectLst/>
                          <a:latin typeface="等线" panose="02010600030101010101" charset="-122"/>
                          <a:ea typeface="等线" panose="02010600030101010101" charset="-122"/>
                          <a:cs typeface="宋体" panose="02010600030101010101" pitchFamily="2" charset="-122"/>
                        </a:rPr>
                        <a:t>1</a:t>
                      </a:r>
                    </a:p>
                  </a:txBody>
                  <a:tcPr marL="118881" marR="118881"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 </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 </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7890">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Y</a:t>
                      </a:r>
                      <a:r>
                        <a:rPr kumimoji="0" lang="en-US" altLang="zh-CN" sz="2000" b="1" i="0" u="none" strike="noStrike" cap="none" normalizeH="0" baseline="-25000" dirty="0" smtClean="0">
                          <a:ln>
                            <a:noFill/>
                          </a:ln>
                          <a:solidFill>
                            <a:srgbClr val="000000"/>
                          </a:solidFill>
                          <a:effectLst/>
                          <a:latin typeface="等线" panose="02010600030101010101" charset="-122"/>
                          <a:ea typeface="等线" panose="02010600030101010101" charset="-122"/>
                        </a:rPr>
                        <a:t>2</a:t>
                      </a:r>
                      <a:r>
                        <a:rPr kumimoji="0" lang="en-US" altLang="zh-CN" sz="2000" b="1" i="0" u="none" strike="noStrike" cap="none" normalizeH="0" baseline="30000" dirty="0" smtClean="0">
                          <a:ln>
                            <a:noFill/>
                          </a:ln>
                          <a:solidFill>
                            <a:srgbClr val="000000"/>
                          </a:solidFill>
                          <a:effectLst/>
                          <a:latin typeface="等线" panose="02010600030101010101" charset="-122"/>
                          <a:ea typeface="等线" panose="02010600030101010101" charset="-122"/>
                        </a:rPr>
                        <a:t>n+1 </a:t>
                      </a: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Y</a:t>
                      </a:r>
                      <a:r>
                        <a:rPr kumimoji="0" lang="en-US" altLang="zh-CN" sz="2000" b="1" i="0" u="none" strike="noStrike" kern="1200" cap="none" normalizeH="0" baseline="-25000" dirty="0" smtClean="0">
                          <a:ln>
                            <a:noFill/>
                          </a:ln>
                          <a:solidFill>
                            <a:srgbClr val="000000"/>
                          </a:solidFill>
                          <a:effectLst/>
                          <a:latin typeface="等线" panose="02010600030101010101" charset="-122"/>
                          <a:ea typeface="等线" panose="02010600030101010101" charset="-122"/>
                          <a:cs typeface="宋体" panose="02010600030101010101" pitchFamily="2" charset="-122"/>
                        </a:rPr>
                        <a:t>1</a:t>
                      </a:r>
                      <a:r>
                        <a:rPr kumimoji="0" lang="en-US" altLang="zh-CN" sz="2000" b="1" i="0" u="none" strike="noStrike" cap="none" normalizeH="0" baseline="30000" dirty="0" smtClean="0">
                          <a:ln>
                            <a:noFill/>
                          </a:ln>
                          <a:solidFill>
                            <a:srgbClr val="000000"/>
                          </a:solidFill>
                          <a:effectLst/>
                          <a:latin typeface="等线" panose="02010600030101010101" charset="-122"/>
                          <a:ea typeface="等线" panose="02010600030101010101" charset="-122"/>
                        </a:rPr>
                        <a:t>n+1</a:t>
                      </a:r>
                    </a:p>
                  </a:txBody>
                  <a:tcPr marL="118881" marR="118881"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1</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 1</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118881" marR="118881"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2000" b="1"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118881" marR="118881"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89479"/>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2" name="文本框 1"/>
          <p:cNvSpPr txBox="1"/>
          <p:nvPr/>
        </p:nvSpPr>
        <p:spPr>
          <a:xfrm>
            <a:off x="789940" y="982980"/>
            <a:ext cx="2559050" cy="460375"/>
          </a:xfrm>
          <a:prstGeom prst="rect">
            <a:avLst/>
          </a:prstGeom>
          <a:noFill/>
        </p:spPr>
        <p:txBody>
          <a:bodyPr wrap="none" rtlCol="0" anchor="t">
            <a:spAutoFit/>
          </a:bodyPr>
          <a:lstStyle/>
          <a:p>
            <a:r>
              <a:rPr lang="en-US" altLang="zh-CN" sz="2400" b="1" dirty="0">
                <a:ea typeface="+mn-lt"/>
                <a:cs typeface="+mn-lt"/>
                <a:sym typeface="+mn-ea"/>
              </a:rPr>
              <a:t>3</a:t>
            </a:r>
            <a:r>
              <a:rPr lang="zh-CN" altLang="en-US" sz="2400" b="1" dirty="0">
                <a:ea typeface="+mn-lt"/>
                <a:cs typeface="+mn-lt"/>
                <a:sym typeface="+mn-ea"/>
              </a:rPr>
              <a:t>.代数分析法举例</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2</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grpSp>
        <p:nvGrpSpPr>
          <p:cNvPr id="4" name="组合 3"/>
          <p:cNvGrpSpPr/>
          <p:nvPr/>
        </p:nvGrpSpPr>
        <p:grpSpPr>
          <a:xfrm>
            <a:off x="1051560" y="2205990"/>
            <a:ext cx="3989070" cy="3411855"/>
            <a:chOff x="2100" y="3838"/>
            <a:chExt cx="6282" cy="5373"/>
          </a:xfrm>
        </p:grpSpPr>
        <p:pic>
          <p:nvPicPr>
            <p:cNvPr id="33795" name="Picture 22" descr="5-4分析1"/>
            <p:cNvPicPr>
              <a:picLocks noChangeAspect="1"/>
            </p:cNvPicPr>
            <p:nvPr/>
          </p:nvPicPr>
          <p:blipFill>
            <a:blip r:embed="rId4"/>
            <a:stretch>
              <a:fillRect/>
            </a:stretch>
          </p:blipFill>
          <p:spPr>
            <a:xfrm>
              <a:off x="2100" y="3838"/>
              <a:ext cx="6271" cy="5339"/>
            </a:xfrm>
            <a:prstGeom prst="rect">
              <a:avLst/>
            </a:prstGeom>
            <a:noFill/>
            <a:ln w="9525">
              <a:noFill/>
            </a:ln>
          </p:spPr>
        </p:pic>
        <p:sp>
          <p:nvSpPr>
            <p:cNvPr id="3" name="矩形 2"/>
            <p:cNvSpPr/>
            <p:nvPr/>
          </p:nvSpPr>
          <p:spPr>
            <a:xfrm>
              <a:off x="2116" y="3841"/>
              <a:ext cx="6267" cy="5370"/>
            </a:xfrm>
            <a:prstGeom prst="rect">
              <a:avLst/>
            </a:prstGeom>
            <a:solidFill>
              <a:schemeClr val="bg1">
                <a:lumMod val="9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6184" name="Text Box 8"/>
          <p:cNvSpPr txBox="1"/>
          <p:nvPr/>
        </p:nvSpPr>
        <p:spPr>
          <a:xfrm>
            <a:off x="6330950" y="1397000"/>
            <a:ext cx="4474845"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1)</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写出输出函数和激励函数表达式</a:t>
            </a:r>
          </a:p>
        </p:txBody>
      </p:sp>
      <p:graphicFrame>
        <p:nvGraphicFramePr>
          <p:cNvPr id="5122" name="Object 2"/>
          <p:cNvGraphicFramePr/>
          <p:nvPr/>
        </p:nvGraphicFramePr>
        <p:xfrm>
          <a:off x="6541770" y="1961515"/>
          <a:ext cx="4100830" cy="380365"/>
        </p:xfrm>
        <a:graphic>
          <a:graphicData uri="http://schemas.openxmlformats.org/presentationml/2006/ole">
            <mc:AlternateContent xmlns:mc="http://schemas.openxmlformats.org/markup-compatibility/2006">
              <mc:Choice xmlns:v="urn:schemas-microsoft-com:vml" Requires="v">
                <p:oleObj spid="_x0000_s10325" r:id="rId5" imgW="2131060" imgH="215900" progId="Equation.3">
                  <p:embed/>
                </p:oleObj>
              </mc:Choice>
              <mc:Fallback>
                <p:oleObj r:id="rId5" imgW="2131060" imgH="215900" progId="Equation.3">
                  <p:embed/>
                  <p:pic>
                    <p:nvPicPr>
                      <p:cNvPr id="0" name="图片 3075"/>
                      <p:cNvPicPr/>
                      <p:nvPr/>
                    </p:nvPicPr>
                    <p:blipFill>
                      <a:blip r:embed="rId6"/>
                      <a:stretch>
                        <a:fillRect/>
                      </a:stretch>
                    </p:blipFill>
                    <p:spPr>
                      <a:xfrm>
                        <a:off x="6541770" y="1961515"/>
                        <a:ext cx="4100830" cy="380365"/>
                      </a:xfrm>
                      <a:prstGeom prst="rect">
                        <a:avLst/>
                      </a:prstGeom>
                      <a:noFill/>
                      <a:ln w="38100">
                        <a:noFill/>
                        <a:miter/>
                      </a:ln>
                    </p:spPr>
                  </p:pic>
                </p:oleObj>
              </mc:Fallback>
            </mc:AlternateContent>
          </a:graphicData>
        </a:graphic>
      </p:graphicFrame>
      <p:grpSp>
        <p:nvGrpSpPr>
          <p:cNvPr id="5" name="组合 4"/>
          <p:cNvGrpSpPr/>
          <p:nvPr/>
        </p:nvGrpSpPr>
        <p:grpSpPr>
          <a:xfrm>
            <a:off x="6330950" y="2414524"/>
            <a:ext cx="5327650" cy="1003935"/>
            <a:chOff x="6330950" y="2313940"/>
            <a:chExt cx="5327650" cy="1003935"/>
          </a:xfrm>
        </p:grpSpPr>
        <p:sp>
          <p:nvSpPr>
            <p:cNvPr id="60418" name="矩形 4"/>
            <p:cNvSpPr/>
            <p:nvPr/>
          </p:nvSpPr>
          <p:spPr>
            <a:xfrm>
              <a:off x="6330950" y="2313940"/>
              <a:ext cx="5327650" cy="1003935"/>
            </a:xfrm>
            <a:prstGeom prst="rect">
              <a:avLst/>
            </a:prstGeom>
            <a:noFill/>
            <a:ln w="9525">
              <a:noFill/>
            </a:ln>
          </p:spPr>
          <p:txBody>
            <a:bodyPr wrap="square" anchor="t">
              <a:spAutoFit/>
            </a:bodyPr>
            <a:lstStyle/>
            <a:p>
              <a:pPr lvl="0" algn="just" fontAlgn="base">
                <a:lnSpc>
                  <a:spcPct val="135000"/>
                </a:lnSpc>
                <a:buClrTx/>
                <a:buSzTx/>
                <a:buFontTx/>
                <a:buNone/>
              </a:pPr>
              <a:r>
                <a:rPr lang="en-US" altLang="zh-CN" b="0" strike="noStrike" noProof="1">
                  <a:solidFill>
                    <a:srgbClr val="993300"/>
                  </a:solidFill>
                  <a:latin typeface="Times New Roman" panose="02020603050405020304" pitchFamily="18" charset="0"/>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2)把激励函数代入触发器次态方程</a:t>
              </a:r>
            </a:p>
            <a:p>
              <a:pPr lvl="0" algn="just" fontAlgn="base">
                <a:lnSpc>
                  <a:spcPct val="135000"/>
                </a:lnSpc>
                <a:buClrTx/>
                <a:buSzTx/>
                <a:buFontTx/>
                <a:buNone/>
              </a:pP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得到电路次态方程组</a:t>
              </a:r>
            </a:p>
          </p:txBody>
        </p:sp>
        <p:graphicFrame>
          <p:nvGraphicFramePr>
            <p:cNvPr id="8194" name="Object 2"/>
            <p:cNvGraphicFramePr/>
            <p:nvPr>
              <p:extLst>
                <p:ext uri="{D42A27DB-BD31-4B8C-83A1-F6EECF244321}">
                  <p14:modId xmlns:p14="http://schemas.microsoft.com/office/powerpoint/2010/main" val="1852192628"/>
                </p:ext>
              </p:extLst>
            </p:nvPr>
          </p:nvGraphicFramePr>
          <p:xfrm>
            <a:off x="6570345" y="2834640"/>
            <a:ext cx="1678305" cy="483235"/>
          </p:xfrm>
          <a:graphic>
            <a:graphicData uri="http://schemas.openxmlformats.org/presentationml/2006/ole">
              <mc:AlternateContent xmlns:mc="http://schemas.openxmlformats.org/markup-compatibility/2006">
                <mc:Choice xmlns:v="urn:schemas-microsoft-com:vml" Requires="v">
                  <p:oleObj spid="_x0000_s10326" r:id="rId7" imgW="913765" imgH="241300" progId="Equation.3">
                    <p:embed/>
                  </p:oleObj>
                </mc:Choice>
                <mc:Fallback>
                  <p:oleObj r:id="rId7" imgW="913765" imgH="241300" progId="Equation.3">
                    <p:embed/>
                    <p:pic>
                      <p:nvPicPr>
                        <p:cNvPr id="0" name="图片 3096"/>
                        <p:cNvPicPr/>
                        <p:nvPr/>
                      </p:nvPicPr>
                      <p:blipFill>
                        <a:blip r:embed="rId8"/>
                        <a:stretch>
                          <a:fillRect/>
                        </a:stretch>
                      </p:blipFill>
                      <p:spPr>
                        <a:xfrm>
                          <a:off x="6570345" y="2834640"/>
                          <a:ext cx="1678305" cy="483235"/>
                        </a:xfrm>
                        <a:prstGeom prst="rect">
                          <a:avLst/>
                        </a:prstGeom>
                        <a:noFill/>
                        <a:ln w="38100">
                          <a:noFill/>
                          <a:miter/>
                        </a:ln>
                      </p:spPr>
                    </p:pic>
                  </p:oleObj>
                </mc:Fallback>
              </mc:AlternateContent>
            </a:graphicData>
          </a:graphic>
        </p:graphicFrame>
      </p:grpSp>
      <p:graphicFrame>
        <p:nvGraphicFramePr>
          <p:cNvPr id="8196" name="Object 4"/>
          <p:cNvGraphicFramePr/>
          <p:nvPr>
            <p:extLst>
              <p:ext uri="{D42A27DB-BD31-4B8C-83A1-F6EECF244321}">
                <p14:modId xmlns:p14="http://schemas.microsoft.com/office/powerpoint/2010/main" val="1184516730"/>
              </p:ext>
            </p:extLst>
          </p:nvPr>
        </p:nvGraphicFramePr>
        <p:xfrm>
          <a:off x="6570345" y="3620135"/>
          <a:ext cx="4347845" cy="2578735"/>
        </p:xfrm>
        <a:graphic>
          <a:graphicData uri="http://schemas.openxmlformats.org/presentationml/2006/ole">
            <mc:AlternateContent xmlns:mc="http://schemas.openxmlformats.org/markup-compatibility/2006">
              <mc:Choice xmlns:v="urn:schemas-microsoft-com:vml" Requires="v">
                <p:oleObj spid="_x0000_s10327" r:id="rId9" imgW="2247900" imgH="1282700" progId="Equation.3">
                  <p:embed/>
                </p:oleObj>
              </mc:Choice>
              <mc:Fallback>
                <p:oleObj r:id="rId9" imgW="2247900" imgH="1282700" progId="Equation.3">
                  <p:embed/>
                  <p:pic>
                    <p:nvPicPr>
                      <p:cNvPr id="0" name="图片 3097"/>
                      <p:cNvPicPr/>
                      <p:nvPr/>
                    </p:nvPicPr>
                    <p:blipFill>
                      <a:blip r:embed="rId10"/>
                      <a:stretch>
                        <a:fillRect/>
                      </a:stretch>
                    </p:blipFill>
                    <p:spPr>
                      <a:xfrm>
                        <a:off x="6570345" y="3620135"/>
                        <a:ext cx="4347845" cy="257873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06184"/>
                                        </p:tgtEl>
                                        <p:attrNameLst>
                                          <p:attrName>style.visibility</p:attrName>
                                        </p:attrNameLst>
                                      </p:cBhvr>
                                      <p:to>
                                        <p:strVal val="visible"/>
                                      </p:to>
                                    </p:set>
                                    <p:animEffect transition="in" filter="blinds(vertical)">
                                      <p:cBhvr>
                                        <p:cTn id="7" dur="500"/>
                                        <p:tgtEl>
                                          <p:spTgt spid="3061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linds(vertic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Effect transition="in" filter="blinds(horizontal)">
                                      <p:cBhvr>
                                        <p:cTn id="2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61442" name="Text Box 4"/>
          <p:cNvSpPr txBox="1"/>
          <p:nvPr/>
        </p:nvSpPr>
        <p:spPr>
          <a:xfrm>
            <a:off x="6335713" y="1312228"/>
            <a:ext cx="3203575" cy="530860"/>
          </a:xfrm>
          <a:prstGeom prst="rect">
            <a:avLst/>
          </a:prstGeom>
          <a:noFill/>
          <a:ln w="9525">
            <a:noFill/>
          </a:ln>
        </p:spPr>
        <p:txBody>
          <a:bodyPr wrap="square" anchor="t">
            <a:spAutoFit/>
          </a:bodyPr>
          <a:lstStyle/>
          <a:p>
            <a:pPr lvl="0" indent="0" algn="just" fontAlgn="base">
              <a:lnSpc>
                <a:spcPct val="130000"/>
              </a:lnSpc>
              <a:spcBef>
                <a:spcPct val="0"/>
              </a:spcBef>
              <a:buNone/>
            </a:pP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3)作出状态表和状态图</a:t>
            </a:r>
            <a:endParaRPr lang="zh-CN" altLang="en-US" strike="noStrike" noProof="1">
              <a:solidFill>
                <a:srgbClr val="993300"/>
              </a:solidFill>
              <a:latin typeface="宋体" panose="02010600030101010101" pitchFamily="2" charset="-122"/>
              <a:ea typeface="宋体" panose="02010600030101010101" pitchFamily="2" charset="-122"/>
            </a:endParaRPr>
          </a:p>
        </p:txBody>
      </p:sp>
      <p:sp>
        <p:nvSpPr>
          <p:cNvPr id="45059" name="Rectangle 5"/>
          <p:cNvSpPr/>
          <p:nvPr/>
        </p:nvSpPr>
        <p:spPr>
          <a:xfrm>
            <a:off x="3130550" y="1876425"/>
            <a:ext cx="685800" cy="0"/>
          </a:xfrm>
          <a:prstGeom prst="rect">
            <a:avLst/>
          </a:prstGeom>
          <a:solidFill>
            <a:srgbClr val="FFFF99"/>
          </a:solidFill>
          <a:ln w="9525">
            <a:noFill/>
          </a:ln>
        </p:spPr>
        <p:txBody>
          <a:bodyPr wrap="none" anchor="ctr">
            <a:spAutoFit/>
          </a:bodyP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5060" name="Rectangle 6"/>
          <p:cNvSpPr/>
          <p:nvPr/>
        </p:nvSpPr>
        <p:spPr>
          <a:xfrm>
            <a:off x="3257550" y="2003425"/>
            <a:ext cx="685800" cy="0"/>
          </a:xfrm>
          <a:prstGeom prst="rect">
            <a:avLst/>
          </a:prstGeom>
          <a:solidFill>
            <a:srgbClr val="FFFF99"/>
          </a:solidFill>
          <a:ln w="9525">
            <a:noFill/>
          </a:ln>
        </p:spPr>
        <p:txBody>
          <a:bodyPr wrap="none" anchor="ctr">
            <a:spAutoFit/>
          </a:bodyP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45061" name="Line 7"/>
          <p:cNvSpPr/>
          <p:nvPr/>
        </p:nvSpPr>
        <p:spPr>
          <a:xfrm flipH="1">
            <a:off x="3924300" y="1238250"/>
            <a:ext cx="647700" cy="431800"/>
          </a:xfrm>
          <a:prstGeom prst="line">
            <a:avLst/>
          </a:prstGeom>
          <a:ln w="9525">
            <a:noFill/>
          </a:ln>
        </p:spPr>
      </p:sp>
      <p:pic>
        <p:nvPicPr>
          <p:cNvPr id="3" name="图片 2"/>
          <p:cNvPicPr>
            <a:picLocks noChangeAspect="1"/>
          </p:cNvPicPr>
          <p:nvPr/>
        </p:nvPicPr>
        <p:blipFill>
          <a:blip r:embed="rId3"/>
          <a:stretch>
            <a:fillRect/>
          </a:stretch>
        </p:blipFill>
        <p:spPr>
          <a:xfrm>
            <a:off x="7667625" y="1961515"/>
            <a:ext cx="3540125" cy="2101215"/>
          </a:xfrm>
          <a:prstGeom prst="rect">
            <a:avLst/>
          </a:prstGeom>
          <a:ln>
            <a:solidFill>
              <a:schemeClr val="tx1"/>
            </a:solidFill>
          </a:ln>
        </p:spPr>
      </p:pic>
      <p:grpSp>
        <p:nvGrpSpPr>
          <p:cNvPr id="5" name="Group 126"/>
          <p:cNvGrpSpPr/>
          <p:nvPr/>
        </p:nvGrpSpPr>
        <p:grpSpPr>
          <a:xfrm>
            <a:off x="5712460" y="4299903"/>
            <a:ext cx="2676525" cy="1919287"/>
            <a:chOff x="2971" y="1888"/>
            <a:chExt cx="1686" cy="1209"/>
          </a:xfrm>
        </p:grpSpPr>
        <p:sp>
          <p:nvSpPr>
            <p:cNvPr id="36871" name="Rectangle 74"/>
            <p:cNvSpPr/>
            <p:nvPr/>
          </p:nvSpPr>
          <p:spPr>
            <a:xfrm>
              <a:off x="4156" y="2348"/>
              <a:ext cx="501" cy="749"/>
            </a:xfrm>
            <a:prstGeom prst="rect">
              <a:avLst/>
            </a:prstGeom>
            <a:noFill/>
            <a:ln w="9525">
              <a:noFill/>
            </a:ln>
            <a:extLst>
              <a:ext uri="{909E8E84-426E-40DD-AFC4-6F175D3DCCD1}">
                <a14:hiddenFill xmlns:a14="http://schemas.microsoft.com/office/drawing/2010/main">
                  <a:solidFill>
                    <a:srgbClr val="FF6600"/>
                  </a:solidFill>
                </a14:hiddenFill>
              </a:ext>
            </a:extLst>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b="0">
                <a:latin typeface="宋体" panose="02010600030101010101" pitchFamily="2" charset="-122"/>
                <a:ea typeface="宋体" panose="02010600030101010101" pitchFamily="2" charset="-122"/>
              </a:endParaRPr>
            </a:p>
          </p:txBody>
        </p:sp>
        <p:sp>
          <p:nvSpPr>
            <p:cNvPr id="36872" name="Rectangle 73"/>
            <p:cNvSpPr/>
            <p:nvPr/>
          </p:nvSpPr>
          <p:spPr>
            <a:xfrm>
              <a:off x="3584" y="2348"/>
              <a:ext cx="572" cy="749"/>
            </a:xfrm>
            <a:prstGeom prst="rect">
              <a:avLst/>
            </a:prstGeom>
            <a:noFill/>
            <a:ln w="9525">
              <a:noFill/>
            </a:ln>
            <a:extLst>
              <a:ext uri="{909E8E84-426E-40DD-AFC4-6F175D3DCCD1}">
                <a14:hiddenFill xmlns:a14="http://schemas.microsoft.com/office/drawing/2010/main">
                  <a:solidFill>
                    <a:srgbClr val="99CCFF"/>
                  </a:solidFill>
                </a14:hiddenFill>
              </a:ext>
            </a:extLst>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b="0">
                <a:latin typeface="宋体" panose="02010600030101010101" pitchFamily="2" charset="-122"/>
                <a:ea typeface="宋体" panose="02010600030101010101" pitchFamily="2" charset="-122"/>
              </a:endParaRPr>
            </a:p>
          </p:txBody>
        </p:sp>
        <p:sp>
          <p:nvSpPr>
            <p:cNvPr id="36873" name="Rectangle 72"/>
            <p:cNvSpPr/>
            <p:nvPr/>
          </p:nvSpPr>
          <p:spPr>
            <a:xfrm>
              <a:off x="2971" y="2348"/>
              <a:ext cx="613" cy="749"/>
            </a:xfrm>
            <a:prstGeom prst="rect">
              <a:avLst/>
            </a:prstGeom>
            <a:noFill/>
            <a:ln w="9525">
              <a:noFill/>
            </a:ln>
            <a:extLst>
              <a:ext uri="{909E8E84-426E-40DD-AFC4-6F175D3DCCD1}">
                <a14:hiddenFill xmlns:a14="http://schemas.microsoft.com/office/drawing/2010/main">
                  <a:solidFill>
                    <a:srgbClr val="00FF00"/>
                  </a:solidFill>
                </a14:hiddenFill>
              </a:ext>
            </a:extLst>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b="0">
                <a:latin typeface="宋体" panose="02010600030101010101" pitchFamily="2" charset="-122"/>
                <a:ea typeface="宋体" panose="02010600030101010101" pitchFamily="2" charset="-122"/>
              </a:endParaRPr>
            </a:p>
          </p:txBody>
        </p:sp>
        <p:sp>
          <p:nvSpPr>
            <p:cNvPr id="36874" name="Rectangle 71"/>
            <p:cNvSpPr/>
            <p:nvPr/>
          </p:nvSpPr>
          <p:spPr>
            <a:xfrm>
              <a:off x="4156" y="2118"/>
              <a:ext cx="501" cy="23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en-US" altLang="zh-CN" sz="1800" b="0">
                  <a:latin typeface="宋体" panose="02010600030101010101" pitchFamily="2" charset="-122"/>
                  <a:ea typeface="宋体" panose="02010600030101010101" pitchFamily="2" charset="-122"/>
                </a:rPr>
                <a:t>x=1</a:t>
              </a:r>
            </a:p>
          </p:txBody>
        </p:sp>
        <p:sp>
          <p:nvSpPr>
            <p:cNvPr id="36875" name="Rectangle 70"/>
            <p:cNvSpPr/>
            <p:nvPr/>
          </p:nvSpPr>
          <p:spPr>
            <a:xfrm>
              <a:off x="3584" y="2118"/>
              <a:ext cx="572" cy="23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en-US" altLang="zh-CN" sz="1800" b="0">
                  <a:latin typeface="宋体" panose="02010600030101010101" pitchFamily="2" charset="-122"/>
                  <a:ea typeface="宋体" panose="02010600030101010101" pitchFamily="2" charset="-122"/>
                </a:rPr>
                <a:t>x=0</a:t>
              </a:r>
            </a:p>
          </p:txBody>
        </p:sp>
        <p:sp>
          <p:nvSpPr>
            <p:cNvPr id="36876" name="Rectangle 67"/>
            <p:cNvSpPr/>
            <p:nvPr/>
          </p:nvSpPr>
          <p:spPr>
            <a:xfrm>
              <a:off x="3584" y="1888"/>
              <a:ext cx="1073" cy="23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nSpc>
                  <a:spcPct val="100000"/>
                </a:lnSpc>
                <a:spcBef>
                  <a:spcPct val="0"/>
                </a:spcBef>
                <a:buNone/>
              </a:pPr>
              <a:r>
                <a:rPr lang="zh-CN" altLang="en-US" sz="1800" b="0" dirty="0">
                  <a:latin typeface="宋体" panose="02010600030101010101" pitchFamily="2" charset="-122"/>
                  <a:ea typeface="宋体" panose="02010600030101010101" pitchFamily="2" charset="-122"/>
                </a:rPr>
                <a:t>次态</a:t>
              </a:r>
            </a:p>
          </p:txBody>
        </p:sp>
        <p:sp>
          <p:nvSpPr>
            <p:cNvPr id="36877" name="Rectangle 66"/>
            <p:cNvSpPr/>
            <p:nvPr/>
          </p:nvSpPr>
          <p:spPr>
            <a:xfrm>
              <a:off x="2971" y="1888"/>
              <a:ext cx="613" cy="460"/>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800" b="0" dirty="0">
                  <a:latin typeface="宋体" panose="02010600030101010101" pitchFamily="2" charset="-122"/>
                  <a:ea typeface="宋体" panose="02010600030101010101" pitchFamily="2" charset="-122"/>
                </a:rPr>
                <a:t>现态</a:t>
              </a:r>
            </a:p>
            <a:p>
              <a:pPr lvl="0" indent="0" algn="ctr" eaLnBrk="0" hangingPunct="0">
                <a:lnSpc>
                  <a:spcPct val="100000"/>
                </a:lnSpc>
                <a:spcBef>
                  <a:spcPct val="0"/>
                </a:spcBef>
                <a:buNone/>
              </a:pPr>
              <a:r>
                <a:rPr lang="en-US" altLang="zh-CN" sz="1800" b="0">
                  <a:latin typeface="宋体" panose="02010600030101010101" pitchFamily="2" charset="-122"/>
                  <a:ea typeface="宋体" panose="02010600030101010101" pitchFamily="2" charset="-122"/>
                </a:rPr>
                <a:t>y</a:t>
              </a:r>
              <a:r>
                <a:rPr lang="en-US" altLang="zh-CN" sz="1800" b="0" baseline="-30000">
                  <a:latin typeface="宋体" panose="02010600030101010101" pitchFamily="2" charset="-122"/>
                  <a:ea typeface="宋体" panose="02010600030101010101" pitchFamily="2" charset="-122"/>
                </a:rPr>
                <a:t>2</a:t>
              </a:r>
              <a:r>
                <a:rPr lang="en-US" altLang="zh-CN" sz="1800" b="0">
                  <a:latin typeface="宋体" panose="02010600030101010101" pitchFamily="2" charset="-122"/>
                  <a:ea typeface="宋体" panose="02010600030101010101" pitchFamily="2" charset="-122"/>
                </a:rPr>
                <a:t>  y</a:t>
              </a:r>
              <a:r>
                <a:rPr lang="en-US" altLang="zh-CN" sz="1800" b="0" baseline="-30000">
                  <a:latin typeface="宋体" panose="02010600030101010101" pitchFamily="2" charset="-122"/>
                  <a:ea typeface="宋体" panose="02010600030101010101" pitchFamily="2" charset="-122"/>
                </a:rPr>
                <a:t>1</a:t>
              </a:r>
              <a:endParaRPr lang="en-US" altLang="zh-CN" sz="1800" b="0">
                <a:latin typeface="宋体" panose="02010600030101010101" pitchFamily="2" charset="-122"/>
                <a:ea typeface="宋体" panose="02010600030101010101" pitchFamily="2" charset="-122"/>
              </a:endParaRPr>
            </a:p>
          </p:txBody>
        </p:sp>
        <p:sp>
          <p:nvSpPr>
            <p:cNvPr id="36878" name="Line 75"/>
            <p:cNvSpPr/>
            <p:nvPr/>
          </p:nvSpPr>
          <p:spPr>
            <a:xfrm>
              <a:off x="2971" y="1888"/>
              <a:ext cx="1686" cy="0"/>
            </a:xfrm>
            <a:prstGeom prst="line">
              <a:avLst/>
            </a:prstGeom>
            <a:ln w="12700" cap="rnd" cmpd="sng">
              <a:solidFill>
                <a:srgbClr val="000000"/>
              </a:solidFill>
              <a:prstDash val="solid"/>
              <a:round/>
              <a:headEnd type="none" w="med" len="med"/>
              <a:tailEnd type="none" w="med" len="med"/>
            </a:ln>
          </p:spPr>
        </p:sp>
        <p:sp>
          <p:nvSpPr>
            <p:cNvPr id="36879" name="Line 76"/>
            <p:cNvSpPr/>
            <p:nvPr/>
          </p:nvSpPr>
          <p:spPr>
            <a:xfrm>
              <a:off x="2971" y="3097"/>
              <a:ext cx="1686" cy="0"/>
            </a:xfrm>
            <a:prstGeom prst="line">
              <a:avLst/>
            </a:prstGeom>
            <a:ln w="12700" cap="rnd" cmpd="sng">
              <a:solidFill>
                <a:srgbClr val="000000"/>
              </a:solidFill>
              <a:prstDash val="solid"/>
              <a:round/>
              <a:headEnd type="none" w="med" len="med"/>
              <a:tailEnd type="none" w="med" len="med"/>
            </a:ln>
          </p:spPr>
        </p:sp>
        <p:sp>
          <p:nvSpPr>
            <p:cNvPr id="36880" name="Line 77"/>
            <p:cNvSpPr/>
            <p:nvPr/>
          </p:nvSpPr>
          <p:spPr>
            <a:xfrm>
              <a:off x="2971" y="1888"/>
              <a:ext cx="0" cy="1209"/>
            </a:xfrm>
            <a:prstGeom prst="line">
              <a:avLst/>
            </a:prstGeom>
            <a:ln w="12700" cap="rnd" cmpd="sng">
              <a:solidFill>
                <a:srgbClr val="000000"/>
              </a:solidFill>
              <a:prstDash val="solid"/>
              <a:round/>
              <a:headEnd type="none" w="med" len="med"/>
              <a:tailEnd type="none" w="med" len="med"/>
            </a:ln>
          </p:spPr>
        </p:sp>
        <p:sp>
          <p:nvSpPr>
            <p:cNvPr id="36881" name="Line 78"/>
            <p:cNvSpPr/>
            <p:nvPr/>
          </p:nvSpPr>
          <p:spPr>
            <a:xfrm>
              <a:off x="4657" y="1888"/>
              <a:ext cx="0" cy="1209"/>
            </a:xfrm>
            <a:prstGeom prst="line">
              <a:avLst/>
            </a:prstGeom>
            <a:ln w="12700" cap="rnd" cmpd="sng">
              <a:solidFill>
                <a:srgbClr val="000000"/>
              </a:solidFill>
              <a:prstDash val="solid"/>
              <a:round/>
              <a:headEnd type="none" w="med" len="med"/>
              <a:tailEnd type="none" w="med" len="med"/>
            </a:ln>
          </p:spPr>
        </p:sp>
        <p:sp>
          <p:nvSpPr>
            <p:cNvPr id="36882" name="Line 81"/>
            <p:cNvSpPr/>
            <p:nvPr/>
          </p:nvSpPr>
          <p:spPr>
            <a:xfrm>
              <a:off x="2971" y="2348"/>
              <a:ext cx="1686" cy="0"/>
            </a:xfrm>
            <a:prstGeom prst="line">
              <a:avLst/>
            </a:prstGeom>
            <a:ln w="12700" cap="rnd" cmpd="sng">
              <a:solidFill>
                <a:srgbClr val="000000"/>
              </a:solidFill>
              <a:prstDash val="solid"/>
              <a:round/>
              <a:headEnd type="none" w="med" len="med"/>
              <a:tailEnd type="none" w="med" len="med"/>
            </a:ln>
          </p:spPr>
        </p:sp>
        <p:sp>
          <p:nvSpPr>
            <p:cNvPr id="36883" name="Line 83"/>
            <p:cNvSpPr/>
            <p:nvPr/>
          </p:nvSpPr>
          <p:spPr>
            <a:xfrm>
              <a:off x="3584" y="1888"/>
              <a:ext cx="0" cy="1209"/>
            </a:xfrm>
            <a:prstGeom prst="line">
              <a:avLst/>
            </a:prstGeom>
            <a:ln w="12700" cap="rnd" cmpd="sng">
              <a:solidFill>
                <a:srgbClr val="000000"/>
              </a:solidFill>
              <a:prstDash val="solid"/>
              <a:round/>
              <a:headEnd type="none" w="med" len="med"/>
              <a:tailEnd type="none" w="med" len="med"/>
            </a:ln>
          </p:spPr>
        </p:sp>
        <p:sp>
          <p:nvSpPr>
            <p:cNvPr id="36884" name="Line 85"/>
            <p:cNvSpPr/>
            <p:nvPr/>
          </p:nvSpPr>
          <p:spPr>
            <a:xfrm>
              <a:off x="4156" y="2118"/>
              <a:ext cx="0" cy="979"/>
            </a:xfrm>
            <a:prstGeom prst="line">
              <a:avLst/>
            </a:prstGeom>
            <a:ln w="12700" cap="rnd" cmpd="sng">
              <a:solidFill>
                <a:srgbClr val="000000"/>
              </a:solidFill>
              <a:prstDash val="solid"/>
              <a:round/>
              <a:headEnd type="none" w="med" len="med"/>
              <a:tailEnd type="none" w="med" len="med"/>
            </a:ln>
          </p:spPr>
        </p:sp>
        <p:sp>
          <p:nvSpPr>
            <p:cNvPr id="36885" name="Line 86"/>
            <p:cNvSpPr/>
            <p:nvPr/>
          </p:nvSpPr>
          <p:spPr>
            <a:xfrm>
              <a:off x="3584" y="2118"/>
              <a:ext cx="1073" cy="0"/>
            </a:xfrm>
            <a:prstGeom prst="line">
              <a:avLst/>
            </a:prstGeom>
            <a:ln w="12700" cap="rnd" cmpd="sng">
              <a:solidFill>
                <a:srgbClr val="000000"/>
              </a:solidFill>
              <a:prstDash val="solid"/>
              <a:round/>
              <a:headEnd type="none" w="med" len="med"/>
              <a:tailEnd type="none" w="med" len="med"/>
            </a:ln>
          </p:spPr>
        </p:sp>
        <p:sp>
          <p:nvSpPr>
            <p:cNvPr id="36886" name="AutoShape 114"/>
            <p:cNvSpPr>
              <a:spLocks noChangeAspect="1" noTextEdit="1"/>
            </p:cNvSpPr>
            <p:nvPr/>
          </p:nvSpPr>
          <p:spPr>
            <a:xfrm>
              <a:off x="4014" y="1888"/>
              <a:ext cx="552" cy="241"/>
            </a:xfrm>
            <a:prstGeom prst="rect">
              <a:avLst/>
            </a:prstGeom>
            <a:noFill/>
            <a:ln w="9525">
              <a:noFill/>
            </a:ln>
          </p:spPr>
          <p:txBody>
            <a:bodyPr anchor="t"/>
            <a:lstStyle/>
            <a:p>
              <a:pPr lvl="0" indent="0"/>
              <a:endParaRPr lang="zh-CN" altLang="en-US">
                <a:latin typeface="仿宋_GB2312" pitchFamily="49" charset="-122"/>
                <a:ea typeface="仿宋_GB2312" pitchFamily="49" charset="-122"/>
              </a:endParaRPr>
            </a:p>
          </p:txBody>
        </p:sp>
        <p:sp>
          <p:nvSpPr>
            <p:cNvPr id="36887" name="Rectangle 116"/>
            <p:cNvSpPr/>
            <p:nvPr/>
          </p:nvSpPr>
          <p:spPr>
            <a:xfrm>
              <a:off x="4519"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36888" name="Rectangle 117"/>
            <p:cNvSpPr/>
            <p:nvPr/>
          </p:nvSpPr>
          <p:spPr>
            <a:xfrm>
              <a:off x="4414"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36889" name="Rectangle 118"/>
            <p:cNvSpPr/>
            <p:nvPr/>
          </p:nvSpPr>
          <p:spPr>
            <a:xfrm>
              <a:off x="4404" y="2018"/>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36890" name="Rectangle 119"/>
            <p:cNvSpPr/>
            <p:nvPr/>
          </p:nvSpPr>
          <p:spPr>
            <a:xfrm>
              <a:off x="4261"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36891" name="Rectangle 120"/>
            <p:cNvSpPr/>
            <p:nvPr/>
          </p:nvSpPr>
          <p:spPr>
            <a:xfrm>
              <a:off x="4157" y="1906"/>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36892" name="Rectangle 121"/>
            <p:cNvSpPr/>
            <p:nvPr/>
          </p:nvSpPr>
          <p:spPr>
            <a:xfrm>
              <a:off x="4157" y="2018"/>
              <a:ext cx="48"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2</a:t>
              </a:r>
              <a:endParaRPr lang="en-US" altLang="zh-CN" sz="1800">
                <a:latin typeface="宋体" panose="02010600030101010101" pitchFamily="2" charset="-122"/>
                <a:ea typeface="宋体" panose="02010600030101010101" pitchFamily="2" charset="-122"/>
              </a:endParaRPr>
            </a:p>
          </p:txBody>
        </p:sp>
        <p:sp>
          <p:nvSpPr>
            <p:cNvPr id="36893" name="Rectangle 122"/>
            <p:cNvSpPr/>
            <p:nvPr/>
          </p:nvSpPr>
          <p:spPr>
            <a:xfrm>
              <a:off x="4337" y="1919"/>
              <a:ext cx="80" cy="173"/>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20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36894" name="Rectangle 123"/>
            <p:cNvSpPr/>
            <p:nvPr/>
          </p:nvSpPr>
          <p:spPr>
            <a:xfrm>
              <a:off x="4079" y="1919"/>
              <a:ext cx="80" cy="173"/>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20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36895" name="Rectangle 124"/>
            <p:cNvSpPr/>
            <p:nvPr/>
          </p:nvSpPr>
          <p:spPr>
            <a:xfrm>
              <a:off x="4480" y="1896"/>
              <a:ext cx="53"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sp>
          <p:nvSpPr>
            <p:cNvPr id="36896" name="Rectangle 125"/>
            <p:cNvSpPr/>
            <p:nvPr/>
          </p:nvSpPr>
          <p:spPr>
            <a:xfrm>
              <a:off x="4223" y="1896"/>
              <a:ext cx="53" cy="104"/>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grpSp>
      <p:pic>
        <p:nvPicPr>
          <p:cNvPr id="4" name="Picture 127" descr="5-5分析1"/>
          <p:cNvPicPr>
            <a:picLocks noChangeAspect="1"/>
          </p:cNvPicPr>
          <p:nvPr/>
        </p:nvPicPr>
        <p:blipFill>
          <a:blip r:embed="rId4">
            <a:clrChange>
              <a:clrFrom>
                <a:srgbClr val="FFFFFF"/>
              </a:clrFrom>
              <a:clrTo>
                <a:srgbClr val="FFFFFF">
                  <a:alpha val="0"/>
                </a:srgbClr>
              </a:clrTo>
            </a:clrChange>
          </a:blip>
          <a:stretch>
            <a:fillRect/>
          </a:stretch>
        </p:blipFill>
        <p:spPr>
          <a:xfrm>
            <a:off x="9611995" y="4225290"/>
            <a:ext cx="1956435" cy="2139950"/>
          </a:xfrm>
          <a:prstGeom prst="rect">
            <a:avLst/>
          </a:prstGeom>
          <a:noFill/>
          <a:ln w="9525">
            <a:noFill/>
          </a:ln>
        </p:spPr>
      </p:pic>
      <p:sp>
        <p:nvSpPr>
          <p:cNvPr id="8" name="右箭头 7"/>
          <p:cNvSpPr/>
          <p:nvPr/>
        </p:nvSpPr>
        <p:spPr>
          <a:xfrm>
            <a:off x="8698865" y="5455285"/>
            <a:ext cx="897890" cy="14097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89940" y="982980"/>
            <a:ext cx="2559050" cy="460375"/>
          </a:xfrm>
          <a:prstGeom prst="rect">
            <a:avLst/>
          </a:prstGeom>
          <a:noFill/>
        </p:spPr>
        <p:txBody>
          <a:bodyPr wrap="none" rtlCol="0" anchor="t">
            <a:spAutoFit/>
          </a:bodyPr>
          <a:lstStyle/>
          <a:p>
            <a:r>
              <a:rPr lang="en-US" altLang="zh-CN" sz="2400" b="1" dirty="0">
                <a:ea typeface="+mn-lt"/>
                <a:cs typeface="+mn-lt"/>
                <a:sym typeface="+mn-ea"/>
              </a:rPr>
              <a:t>3</a:t>
            </a:r>
            <a:r>
              <a:rPr lang="zh-CN" altLang="en-US" sz="2400" b="1" dirty="0">
                <a:ea typeface="+mn-lt"/>
                <a:cs typeface="+mn-lt"/>
                <a:sym typeface="+mn-ea"/>
              </a:rPr>
              <a:t>.代数分析法举例</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2</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grpSp>
        <p:nvGrpSpPr>
          <p:cNvPr id="11" name="组合 10"/>
          <p:cNvGrpSpPr/>
          <p:nvPr/>
        </p:nvGrpSpPr>
        <p:grpSpPr>
          <a:xfrm>
            <a:off x="1051560" y="2205990"/>
            <a:ext cx="3989070" cy="3411855"/>
            <a:chOff x="1656" y="3474"/>
            <a:chExt cx="6282" cy="5373"/>
          </a:xfrm>
        </p:grpSpPr>
        <p:pic>
          <p:nvPicPr>
            <p:cNvPr id="33795" name="Picture 22" descr="5-4分析1"/>
            <p:cNvPicPr>
              <a:picLocks noChangeAspect="1"/>
            </p:cNvPicPr>
            <p:nvPr/>
          </p:nvPicPr>
          <p:blipFill>
            <a:blip r:embed="rId5"/>
            <a:stretch>
              <a:fillRect/>
            </a:stretch>
          </p:blipFill>
          <p:spPr>
            <a:xfrm>
              <a:off x="1656" y="3474"/>
              <a:ext cx="6271" cy="5339"/>
            </a:xfrm>
            <a:prstGeom prst="rect">
              <a:avLst/>
            </a:prstGeom>
            <a:noFill/>
            <a:ln w="9525">
              <a:noFill/>
            </a:ln>
          </p:spPr>
        </p:pic>
        <p:sp>
          <p:nvSpPr>
            <p:cNvPr id="9" name="矩形 8"/>
            <p:cNvSpPr/>
            <p:nvPr/>
          </p:nvSpPr>
          <p:spPr>
            <a:xfrm>
              <a:off x="1672" y="3477"/>
              <a:ext cx="6267" cy="5370"/>
            </a:xfrm>
            <a:prstGeom prst="rect">
              <a:avLst/>
            </a:prstGeom>
            <a:solidFill>
              <a:schemeClr val="bg1">
                <a:lumMod val="9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上箭头 9"/>
          <p:cNvSpPr/>
          <p:nvPr/>
        </p:nvSpPr>
        <p:spPr>
          <a:xfrm rot="10800000">
            <a:off x="7129780" y="3926840"/>
            <a:ext cx="464185" cy="301625"/>
          </a:xfrm>
          <a:prstGeom prst="bentUp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vertical)">
                                      <p:cBhvr>
                                        <p:cTn id="15" dur="500"/>
                                        <p:tgtEl>
                                          <p:spTgt spid="8"/>
                                        </p:tgtEl>
                                      </p:cBhvr>
                                    </p:animEffect>
                                  </p:childTnLst>
                                </p:cTn>
                              </p:par>
                              <p:par>
                                <p:cTn id="16" presetID="3" presetClass="entr" presetSubtype="5"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本节主要内容</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908074" y="4557935"/>
            <a:ext cx="2831981" cy="1894440"/>
          </a:xfrm>
          <a:prstGeom prst="rect">
            <a:avLst/>
          </a:prstGeom>
        </p:spPr>
      </p:pic>
      <p:sp>
        <p:nvSpPr>
          <p:cNvPr id="3" name="文本框 2"/>
          <p:cNvSpPr txBox="1"/>
          <p:nvPr/>
        </p:nvSpPr>
        <p:spPr>
          <a:xfrm>
            <a:off x="3032760" y="1382395"/>
            <a:ext cx="3397250" cy="460375"/>
          </a:xfrm>
          <a:prstGeom prst="rect">
            <a:avLst/>
          </a:prstGeom>
          <a:noFill/>
        </p:spPr>
        <p:txBody>
          <a:bodyPr wrap="none" rtlCol="0" anchor="t">
            <a:spAutoFit/>
          </a:bodyPr>
          <a:lstStyle/>
          <a:p>
            <a:r>
              <a:rPr lang="en-US" altLang="zh-CN" sz="2400" dirty="0" smtClean="0">
                <a:effectLst>
                  <a:outerShdw blurRad="38100" dist="38100" dir="2700000" algn="tl">
                    <a:srgbClr val="000000">
                      <a:alpha val="43137"/>
                    </a:srgbClr>
                  </a:outerShdw>
                </a:effectLst>
                <a:latin typeface="+mn-ea"/>
                <a:cs typeface="+mn-ea"/>
                <a:sym typeface="+mn-ea"/>
              </a:rPr>
              <a:t>6.5 </a:t>
            </a:r>
            <a:r>
              <a:rPr lang="zh-CN" altLang="en-US" sz="2400" dirty="0" smtClean="0">
                <a:effectLst>
                  <a:outerShdw blurRad="38100" dist="38100" dir="2700000" algn="tl">
                    <a:srgbClr val="000000">
                      <a:alpha val="43137"/>
                    </a:srgbClr>
                  </a:outerShdw>
                </a:effectLst>
                <a:latin typeface="+mn-ea"/>
                <a:cs typeface="+mn-ea"/>
                <a:sym typeface="+mn-ea"/>
              </a:rPr>
              <a:t>时序电路的描述工具</a:t>
            </a:r>
          </a:p>
        </p:txBody>
      </p:sp>
      <p:sp>
        <p:nvSpPr>
          <p:cNvPr id="5" name="文本框 4"/>
          <p:cNvSpPr txBox="1"/>
          <p:nvPr/>
        </p:nvSpPr>
        <p:spPr>
          <a:xfrm>
            <a:off x="3023870" y="1957070"/>
            <a:ext cx="3092450" cy="460375"/>
          </a:xfrm>
          <a:prstGeom prst="rect">
            <a:avLst/>
          </a:prstGeom>
          <a:noFill/>
        </p:spPr>
        <p:txBody>
          <a:bodyPr wrap="none" rtlCol="0" anchor="t">
            <a:spAutoFit/>
          </a:bodyPr>
          <a:lstStyle/>
          <a:p>
            <a:r>
              <a:rPr lang="en-US" altLang="zh-CN" sz="2400" dirty="0" smtClean="0">
                <a:effectLst>
                  <a:outerShdw blurRad="38100" dist="38100" dir="2700000" algn="tl">
                    <a:srgbClr val="000000">
                      <a:alpha val="43137"/>
                    </a:srgbClr>
                  </a:outerShdw>
                </a:effectLst>
                <a:latin typeface="+mn-ea"/>
                <a:cs typeface="+mn-ea"/>
                <a:sym typeface="+mn-ea"/>
              </a:rPr>
              <a:t>6.6 </a:t>
            </a:r>
            <a:r>
              <a:rPr lang="zh-CN" altLang="en-US" sz="2400" dirty="0" smtClean="0">
                <a:effectLst>
                  <a:outerShdw blurRad="38100" dist="38100" dir="2700000" algn="tl">
                    <a:srgbClr val="000000">
                      <a:alpha val="43137"/>
                    </a:srgbClr>
                  </a:outerShdw>
                </a:effectLst>
                <a:latin typeface="+mn-ea"/>
                <a:cs typeface="+mn-ea"/>
                <a:sym typeface="+mn-ea"/>
              </a:rPr>
              <a:t>同步时序电路分析</a:t>
            </a:r>
          </a:p>
        </p:txBody>
      </p:sp>
      <p:sp>
        <p:nvSpPr>
          <p:cNvPr id="6" name="文本框 5"/>
          <p:cNvSpPr txBox="1"/>
          <p:nvPr/>
        </p:nvSpPr>
        <p:spPr>
          <a:xfrm>
            <a:off x="3051810" y="2531745"/>
            <a:ext cx="4040505" cy="460375"/>
          </a:xfrm>
          <a:prstGeom prst="rect">
            <a:avLst/>
          </a:prstGeom>
          <a:noFill/>
        </p:spPr>
        <p:txBody>
          <a:bodyPr wrap="square" rtlCol="0" anchor="t">
            <a:spAutoFit/>
          </a:bodyPr>
          <a:lstStyle/>
          <a:p>
            <a:r>
              <a:rPr lang="en-US" altLang="zh-CN" sz="2400" dirty="0" smtClean="0">
                <a:effectLst>
                  <a:outerShdw blurRad="38100" dist="38100" dir="2700000" algn="tl">
                    <a:srgbClr val="000000">
                      <a:alpha val="43137"/>
                    </a:srgbClr>
                  </a:outerShdw>
                </a:effectLst>
                <a:latin typeface="+mn-ea"/>
                <a:cs typeface="+mn-ea"/>
              </a:rPr>
              <a:t>6.7</a:t>
            </a:r>
            <a:r>
              <a:rPr lang="zh-CN" altLang="en-US"/>
              <a:t> </a:t>
            </a:r>
            <a:r>
              <a:rPr lang="zh-CN" altLang="en-US" sz="2400" dirty="0" smtClean="0">
                <a:effectLst>
                  <a:outerShdw blurRad="38100" dist="38100" dir="2700000" algn="tl">
                    <a:srgbClr val="000000">
                      <a:alpha val="43137"/>
                    </a:srgbClr>
                  </a:outerShdw>
                </a:effectLst>
                <a:latin typeface="+mn-ea"/>
                <a:cs typeface="+mn-ea"/>
              </a:rPr>
              <a:t>同步时序电路设计基础</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6" name="文本框 5"/>
          <p:cNvSpPr txBox="1"/>
          <p:nvPr/>
        </p:nvSpPr>
        <p:spPr>
          <a:xfrm>
            <a:off x="789940" y="982980"/>
            <a:ext cx="2559050" cy="460375"/>
          </a:xfrm>
          <a:prstGeom prst="rect">
            <a:avLst/>
          </a:prstGeom>
          <a:noFill/>
        </p:spPr>
        <p:txBody>
          <a:bodyPr wrap="none" rtlCol="0" anchor="t">
            <a:spAutoFit/>
          </a:bodyPr>
          <a:lstStyle/>
          <a:p>
            <a:r>
              <a:rPr lang="en-US" altLang="zh-CN" sz="2400" b="1" dirty="0">
                <a:ea typeface="+mn-lt"/>
                <a:cs typeface="+mn-lt"/>
                <a:sym typeface="+mn-ea"/>
              </a:rPr>
              <a:t>3</a:t>
            </a:r>
            <a:r>
              <a:rPr lang="zh-CN" altLang="en-US" sz="2400" b="1" dirty="0">
                <a:ea typeface="+mn-lt"/>
                <a:cs typeface="+mn-lt"/>
                <a:sym typeface="+mn-ea"/>
              </a:rPr>
              <a:t>.代数分析法举例</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3</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grpSp>
        <p:nvGrpSpPr>
          <p:cNvPr id="4" name="组合 3"/>
          <p:cNvGrpSpPr/>
          <p:nvPr/>
        </p:nvGrpSpPr>
        <p:grpSpPr>
          <a:xfrm>
            <a:off x="976630" y="2533015"/>
            <a:ext cx="4450080" cy="2592070"/>
            <a:chOff x="1538" y="3989"/>
            <a:chExt cx="7008" cy="4082"/>
          </a:xfrm>
        </p:grpSpPr>
        <p:pic>
          <p:nvPicPr>
            <p:cNvPr id="2" name="Picture 19" descr="SZ511"/>
            <p:cNvPicPr>
              <a:picLocks noChangeAspect="1"/>
            </p:cNvPicPr>
            <p:nvPr/>
          </p:nvPicPr>
          <p:blipFill>
            <a:blip r:embed="rId4"/>
            <a:stretch>
              <a:fillRect/>
            </a:stretch>
          </p:blipFill>
          <p:spPr>
            <a:xfrm>
              <a:off x="1712" y="4110"/>
              <a:ext cx="6728" cy="3776"/>
            </a:xfrm>
            <a:prstGeom prst="rect">
              <a:avLst/>
            </a:prstGeom>
            <a:noFill/>
            <a:ln w="9525">
              <a:noFill/>
            </a:ln>
          </p:spPr>
        </p:pic>
        <p:sp>
          <p:nvSpPr>
            <p:cNvPr id="3" name="矩形 2"/>
            <p:cNvSpPr/>
            <p:nvPr/>
          </p:nvSpPr>
          <p:spPr>
            <a:xfrm>
              <a:off x="1538" y="3989"/>
              <a:ext cx="7008" cy="4082"/>
            </a:xfrm>
            <a:prstGeom prst="rect">
              <a:avLst/>
            </a:prstGeom>
            <a:solidFill>
              <a:schemeClr val="bg1">
                <a:lumMod val="8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827" name="Text Box 11"/>
          <p:cNvSpPr txBox="1"/>
          <p:nvPr/>
        </p:nvSpPr>
        <p:spPr>
          <a:xfrm>
            <a:off x="6109335" y="1638935"/>
            <a:ext cx="5442585" cy="970915"/>
          </a:xfrm>
          <a:prstGeom prst="rect">
            <a:avLst/>
          </a:prstGeom>
          <a:noFill/>
          <a:ln w="28575">
            <a:noFill/>
          </a:ln>
        </p:spPr>
        <p:txBody>
          <a:bodyPr wrap="square" anchor="t">
            <a:spAutoFit/>
          </a:bodyPr>
          <a:lstStyle/>
          <a:p>
            <a:pPr lvl="0" algn="just" fontAlgn="base">
              <a:lnSpc>
                <a:spcPct val="130000"/>
              </a:lnSpc>
              <a:buClrTx/>
              <a:buSzTx/>
              <a:buFontTx/>
              <a:buNone/>
            </a:pPr>
            <a:r>
              <a:rPr lang="zh-CN" altLang="en-US" sz="2200" b="1">
                <a:solidFill>
                  <a:srgbClr val="3333CC"/>
                </a:solidFill>
                <a:latin typeface="等线 Light" panose="02010600030101010101" charset="-122"/>
                <a:ea typeface="等线 Light" panose="02010600030101010101" charset="-122"/>
                <a:cs typeface="等线 Light" panose="02010600030101010101" charset="-122"/>
              </a:rPr>
              <a:t>解</a:t>
            </a:r>
            <a:r>
              <a:rPr lang="zh-CN" altLang="en-US" sz="2200" b="1">
                <a:solidFill>
                  <a:srgbClr val="000000"/>
                </a:solidFill>
                <a:latin typeface="等线 Light" panose="02010600030101010101" charset="-122"/>
                <a:ea typeface="等线 Light" panose="02010600030101010101" charset="-122"/>
                <a:cs typeface="等线 Light" panose="02010600030101010101" charset="-122"/>
              </a:rPr>
              <a:t>  有外输出Z与外输入x</a:t>
            </a:r>
          </a:p>
          <a:p>
            <a:pPr lvl="0" algn="just" fontAlgn="base">
              <a:lnSpc>
                <a:spcPct val="130000"/>
              </a:lnSpc>
              <a:buClrTx/>
              <a:buSzTx/>
              <a:buFontTx/>
              <a:buNone/>
            </a:pPr>
            <a:r>
              <a:rPr lang="en-US" altLang="zh-CN" sz="2200" b="1">
                <a:solidFill>
                  <a:srgbClr val="000000"/>
                </a:solidFill>
                <a:latin typeface="等线 Light" panose="02010600030101010101" charset="-122"/>
                <a:ea typeface="等线 Light" panose="02010600030101010101" charset="-122"/>
                <a:cs typeface="等线 Light" panose="02010600030101010101" charset="-122"/>
              </a:rPr>
              <a:t> Z</a:t>
            </a:r>
            <a:r>
              <a:rPr lang="zh-CN" altLang="en-US" sz="2200" b="1">
                <a:solidFill>
                  <a:srgbClr val="000000"/>
                </a:solidFill>
                <a:latin typeface="等线 Light" panose="02010600030101010101" charset="-122"/>
                <a:ea typeface="等线 Light" panose="02010600030101010101" charset="-122"/>
                <a:cs typeface="等线 Light" panose="02010600030101010101" charset="-122"/>
              </a:rPr>
              <a:t>与状态和</a:t>
            </a:r>
            <a:r>
              <a:rPr lang="en-US" altLang="zh-CN" sz="2200" b="1">
                <a:solidFill>
                  <a:srgbClr val="000000"/>
                </a:solidFill>
                <a:latin typeface="等线 Light" panose="02010600030101010101" charset="-122"/>
                <a:ea typeface="等线 Light" panose="02010600030101010101" charset="-122"/>
                <a:cs typeface="等线 Light" panose="02010600030101010101" charset="-122"/>
              </a:rPr>
              <a:t>X</a:t>
            </a:r>
            <a:r>
              <a:rPr lang="zh-CN" altLang="en-US" sz="2200" b="1">
                <a:solidFill>
                  <a:srgbClr val="000000"/>
                </a:solidFill>
                <a:latin typeface="等线 Light" panose="02010600030101010101" charset="-122"/>
                <a:ea typeface="等线 Light" panose="02010600030101010101" charset="-122"/>
                <a:cs typeface="等线 Light" panose="02010600030101010101" charset="-122"/>
              </a:rPr>
              <a:t>直接相关，属于Mealy型电路。</a:t>
            </a:r>
          </a:p>
        </p:txBody>
      </p:sp>
      <p:graphicFrame>
        <p:nvGraphicFramePr>
          <p:cNvPr id="10242" name="Object 2"/>
          <p:cNvGraphicFramePr/>
          <p:nvPr/>
        </p:nvGraphicFramePr>
        <p:xfrm>
          <a:off x="6710998" y="3534410"/>
          <a:ext cx="3376612" cy="1473200"/>
        </p:xfrm>
        <a:graphic>
          <a:graphicData uri="http://schemas.openxmlformats.org/presentationml/2006/ole">
            <mc:AlternateContent xmlns:mc="http://schemas.openxmlformats.org/markup-compatibility/2006">
              <mc:Choice xmlns:v="urn:schemas-microsoft-com:vml" Requires="v">
                <p:oleObj spid="_x0000_s12317" r:id="rId5" imgW="1421765" imgH="723900" progId="Equation.3">
                  <p:embed/>
                </p:oleObj>
              </mc:Choice>
              <mc:Fallback>
                <p:oleObj r:id="rId5" imgW="1421765" imgH="723900" progId="Equation.3">
                  <p:embed/>
                  <p:pic>
                    <p:nvPicPr>
                      <p:cNvPr id="0" name="图片 3100"/>
                      <p:cNvPicPr/>
                      <p:nvPr/>
                    </p:nvPicPr>
                    <p:blipFill>
                      <a:blip r:embed="rId6">
                        <a:lum bright="-100000"/>
                      </a:blip>
                      <a:stretch>
                        <a:fillRect/>
                      </a:stretch>
                    </p:blipFill>
                    <p:spPr>
                      <a:xfrm>
                        <a:off x="6710998" y="3534410"/>
                        <a:ext cx="3376612" cy="1473200"/>
                      </a:xfrm>
                      <a:prstGeom prst="rect">
                        <a:avLst/>
                      </a:prstGeom>
                      <a:noFill/>
                      <a:ln w="38100">
                        <a:noFill/>
                        <a:miter/>
                      </a:ln>
                    </p:spPr>
                  </p:pic>
                </p:oleObj>
              </mc:Fallback>
            </mc:AlternateContent>
          </a:graphicData>
        </a:graphic>
      </p:graphicFrame>
      <p:sp>
        <p:nvSpPr>
          <p:cNvPr id="7" name="Text Box 8"/>
          <p:cNvSpPr txBox="1"/>
          <p:nvPr/>
        </p:nvSpPr>
        <p:spPr>
          <a:xfrm>
            <a:off x="6238240" y="2944813"/>
            <a:ext cx="5184775" cy="429895"/>
          </a:xfrm>
          <a:prstGeom prst="rect">
            <a:avLst/>
          </a:prstGeom>
          <a:noFill/>
          <a:ln w="9525">
            <a:noFill/>
          </a:ln>
        </p:spPr>
        <p:txBody>
          <a:bodyPr anchor="t">
            <a:spAutoFit/>
          </a:bodyPr>
          <a:lstStyle/>
          <a:p>
            <a:pPr lvl="0" indent="0" algn="just">
              <a:lnSpc>
                <a:spcPct val="100000"/>
              </a:lnSpc>
              <a:spcBef>
                <a:spcPct val="0"/>
              </a:spcBef>
              <a:buNone/>
            </a:pPr>
            <a:r>
              <a:rPr lang="en-US" altLang="zh-CN" dirty="0">
                <a:solidFill>
                  <a:srgbClr val="000099"/>
                </a:solidFill>
                <a:latin typeface="Times New Roman" panose="02020603050405020304" pitchFamily="18" charset="0"/>
                <a:ea typeface="宋体" panose="02010600030101010101" pitchFamily="2" charset="-122"/>
              </a:rPr>
              <a:t> </a:t>
            </a:r>
            <a:r>
              <a:rPr lang="en-US" altLang="zh-CN" sz="2200" b="1">
                <a:solidFill>
                  <a:srgbClr val="000000"/>
                </a:solidFill>
                <a:latin typeface="等线 Light" panose="02010600030101010101" charset="-122"/>
                <a:ea typeface="等线 Light" panose="02010600030101010101" charset="-122"/>
                <a:cs typeface="等线 Light" panose="02010600030101010101" charset="-122"/>
              </a:rPr>
              <a:t>1)写出输出函数和激励函数表达式</a:t>
            </a:r>
            <a:endParaRPr lang="zh-CN" altLang="en-US" b="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4827"/>
                                        </p:tgtEl>
                                        <p:attrNameLst>
                                          <p:attrName>style.visibility</p:attrName>
                                        </p:attrNameLst>
                                      </p:cBhvr>
                                      <p:to>
                                        <p:strVal val="visible"/>
                                      </p:to>
                                    </p:set>
                                    <p:animEffect transition="in" filter="strips(downRight)">
                                      <p:cBhvr>
                                        <p:cTn id="7" dur="500"/>
                                        <p:tgtEl>
                                          <p:spTgt spid="348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242"/>
                                        </p:tgtEl>
                                        <p:attrNameLst>
                                          <p:attrName>style.visibility</p:attrName>
                                        </p:attrNameLst>
                                      </p:cBhvr>
                                      <p:to>
                                        <p:strVal val="visible"/>
                                      </p:to>
                                    </p:set>
                                    <p:animEffect transition="in" filter="wipe(up)">
                                      <p:cBhvr>
                                        <p:cTn id="16"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7"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6" name="文本框 5"/>
          <p:cNvSpPr txBox="1"/>
          <p:nvPr/>
        </p:nvSpPr>
        <p:spPr>
          <a:xfrm>
            <a:off x="789940" y="982980"/>
            <a:ext cx="2559050" cy="460375"/>
          </a:xfrm>
          <a:prstGeom prst="rect">
            <a:avLst/>
          </a:prstGeom>
          <a:noFill/>
        </p:spPr>
        <p:txBody>
          <a:bodyPr wrap="none" rtlCol="0" anchor="t">
            <a:spAutoFit/>
          </a:bodyPr>
          <a:lstStyle/>
          <a:p>
            <a:r>
              <a:rPr lang="en-US" altLang="zh-CN" sz="2400" b="1" dirty="0">
                <a:ea typeface="+mn-lt"/>
                <a:cs typeface="+mn-lt"/>
                <a:sym typeface="+mn-ea"/>
              </a:rPr>
              <a:t>3</a:t>
            </a:r>
            <a:r>
              <a:rPr lang="zh-CN" altLang="en-US" sz="2400" b="1" dirty="0">
                <a:ea typeface="+mn-lt"/>
                <a:cs typeface="+mn-lt"/>
                <a:sym typeface="+mn-ea"/>
              </a:rPr>
              <a:t>.代数分析法举例</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3</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grpSp>
        <p:nvGrpSpPr>
          <p:cNvPr id="4" name="组合 3"/>
          <p:cNvGrpSpPr/>
          <p:nvPr/>
        </p:nvGrpSpPr>
        <p:grpSpPr>
          <a:xfrm>
            <a:off x="789940" y="2183130"/>
            <a:ext cx="3208020" cy="2244725"/>
            <a:chOff x="1538" y="3989"/>
            <a:chExt cx="7008" cy="4082"/>
          </a:xfrm>
        </p:grpSpPr>
        <p:pic>
          <p:nvPicPr>
            <p:cNvPr id="2" name="Picture 19" descr="SZ511"/>
            <p:cNvPicPr>
              <a:picLocks noChangeAspect="1"/>
            </p:cNvPicPr>
            <p:nvPr/>
          </p:nvPicPr>
          <p:blipFill>
            <a:blip r:embed="rId4"/>
            <a:stretch>
              <a:fillRect/>
            </a:stretch>
          </p:blipFill>
          <p:spPr>
            <a:xfrm>
              <a:off x="1712" y="4110"/>
              <a:ext cx="6728" cy="3776"/>
            </a:xfrm>
            <a:prstGeom prst="rect">
              <a:avLst/>
            </a:prstGeom>
            <a:noFill/>
            <a:ln w="9525">
              <a:noFill/>
            </a:ln>
          </p:spPr>
        </p:pic>
        <p:sp>
          <p:nvSpPr>
            <p:cNvPr id="3" name="矩形 2"/>
            <p:cNvSpPr/>
            <p:nvPr/>
          </p:nvSpPr>
          <p:spPr>
            <a:xfrm>
              <a:off x="1538" y="3989"/>
              <a:ext cx="7008" cy="4082"/>
            </a:xfrm>
            <a:prstGeom prst="rect">
              <a:avLst/>
            </a:prstGeom>
            <a:solidFill>
              <a:schemeClr val="bg1">
                <a:lumMod val="8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242" name="Object 2"/>
          <p:cNvGraphicFramePr/>
          <p:nvPr/>
        </p:nvGraphicFramePr>
        <p:xfrm>
          <a:off x="7229158" y="1009650"/>
          <a:ext cx="3376612" cy="1473200"/>
        </p:xfrm>
        <a:graphic>
          <a:graphicData uri="http://schemas.openxmlformats.org/presentationml/2006/ole">
            <mc:AlternateContent xmlns:mc="http://schemas.openxmlformats.org/markup-compatibility/2006">
              <mc:Choice xmlns:v="urn:schemas-microsoft-com:vml" Requires="v">
                <p:oleObj spid="_x0000_s35856" r:id="rId5" imgW="1421765" imgH="723900" progId="Equation.3">
                  <p:embed/>
                </p:oleObj>
              </mc:Choice>
              <mc:Fallback>
                <p:oleObj r:id="rId5" imgW="1421765" imgH="723900" progId="Equation.3">
                  <p:embed/>
                  <p:pic>
                    <p:nvPicPr>
                      <p:cNvPr id="0" name="图片 3100"/>
                      <p:cNvPicPr/>
                      <p:nvPr/>
                    </p:nvPicPr>
                    <p:blipFill>
                      <a:blip r:embed="rId6">
                        <a:lum bright="-100000"/>
                      </a:blip>
                      <a:stretch>
                        <a:fillRect/>
                      </a:stretch>
                    </p:blipFill>
                    <p:spPr>
                      <a:xfrm>
                        <a:off x="7229158" y="1009650"/>
                        <a:ext cx="3376612" cy="1473200"/>
                      </a:xfrm>
                      <a:prstGeom prst="rect">
                        <a:avLst/>
                      </a:prstGeom>
                      <a:noFill/>
                      <a:ln w="3175">
                        <a:solidFill>
                          <a:srgbClr val="3438F6"/>
                        </a:solidFill>
                        <a:miter/>
                      </a:ln>
                    </p:spPr>
                  </p:pic>
                </p:oleObj>
              </mc:Fallback>
            </mc:AlternateContent>
          </a:graphicData>
        </a:graphic>
      </p:graphicFrame>
      <p:sp>
        <p:nvSpPr>
          <p:cNvPr id="50198" name="Text Box 22"/>
          <p:cNvSpPr txBox="1"/>
          <p:nvPr/>
        </p:nvSpPr>
        <p:spPr>
          <a:xfrm>
            <a:off x="789940" y="4829175"/>
            <a:ext cx="3325495" cy="429895"/>
          </a:xfrm>
          <a:prstGeom prst="rect">
            <a:avLst/>
          </a:prstGeom>
          <a:noFill/>
          <a:ln w="28575">
            <a:noFill/>
          </a:ln>
        </p:spPr>
        <p:txBody>
          <a:bodyPr wrap="square" anchor="t">
            <a:spAutoFit/>
          </a:bodyPr>
          <a:lstStyle/>
          <a:p>
            <a:pPr lvl="0" indent="0" algn="just">
              <a:lnSpc>
                <a:spcPct val="100000"/>
              </a:lnSpc>
              <a:spcBef>
                <a:spcPct val="0"/>
              </a:spcBef>
              <a:buFont typeface="Wingdings" panose="05000000000000000000" pitchFamily="2" charset="2"/>
              <a:buNone/>
            </a:pPr>
            <a:r>
              <a:rPr lang="en-US" altLang="zh-CN" sz="2200" b="1" dirty="0">
                <a:solidFill>
                  <a:srgbClr val="3438F6"/>
                </a:solidFill>
                <a:latin typeface="等线 Light" panose="02010600030101010101" charset="-122"/>
                <a:ea typeface="等线 Light" panose="02010600030101010101" charset="-122"/>
                <a:cs typeface="等线 Light" panose="02010600030101010101" charset="-122"/>
              </a:rPr>
              <a:t>2)</a:t>
            </a:r>
            <a:r>
              <a:rPr lang="en-US" altLang="zh-CN" sz="2200" b="1" dirty="0" err="1">
                <a:solidFill>
                  <a:srgbClr val="3438F6"/>
                </a:solidFill>
                <a:latin typeface="等线 Light" panose="02010600030101010101" charset="-122"/>
                <a:ea typeface="等线 Light" panose="02010600030101010101" charset="-122"/>
                <a:cs typeface="等线 Light" panose="02010600030101010101" charset="-122"/>
              </a:rPr>
              <a:t>列出电路次态真值表</a:t>
            </a:r>
            <a:endParaRPr lang="zh-CN" altLang="en-US" b="0" dirty="0">
              <a:solidFill>
                <a:srgbClr val="3438F6"/>
              </a:solidFill>
              <a:latin typeface="微软雅黑" panose="020B0503020204020204" pitchFamily="34" charset="-122"/>
              <a:ea typeface="微软雅黑" panose="020B0503020204020204" pitchFamily="34" charset="-122"/>
            </a:endParaRPr>
          </a:p>
        </p:txBody>
      </p:sp>
      <p:grpSp>
        <p:nvGrpSpPr>
          <p:cNvPr id="8" name="Group 2"/>
          <p:cNvGrpSpPr/>
          <p:nvPr/>
        </p:nvGrpSpPr>
        <p:grpSpPr>
          <a:xfrm>
            <a:off x="5852795" y="2783205"/>
            <a:ext cx="5873750" cy="3546475"/>
            <a:chOff x="1160" y="1814"/>
            <a:chExt cx="3700" cy="2234"/>
          </a:xfrm>
        </p:grpSpPr>
        <p:sp>
          <p:nvSpPr>
            <p:cNvPr id="9" name="Rectangle 3"/>
            <p:cNvSpPr>
              <a:spLocks noChangeArrowheads="1"/>
            </p:cNvSpPr>
            <p:nvPr/>
          </p:nvSpPr>
          <p:spPr bwMode="auto">
            <a:xfrm>
              <a:off x="1160" y="1831"/>
              <a:ext cx="3645" cy="2217"/>
            </a:xfrm>
            <a:prstGeom prst="rect">
              <a:avLst/>
            </a:prstGeom>
            <a:noFill/>
            <a:ln w="9525">
              <a:noFill/>
              <a:miter lim="800000"/>
            </a:ln>
            <a:extLst>
              <a:ext uri="{909E8E84-426E-40DD-AFC4-6F175D3DCCD1}">
                <a14:hiddenFill xmlns:a14="http://schemas.microsoft.com/office/drawing/2010/main">
                  <a:gradFill>
                    <a:gsLst>
                      <a:gs pos="64999">
                        <a:srgbClr val="F2ECD4"/>
                      </a:gs>
                      <a:gs pos="100000">
                        <a:srgbClr val="D1C39F">
                          <a:alpha val="99000"/>
                        </a:srgbClr>
                      </a:gs>
                    </a:gsLst>
                    <a:path path="rect">
                      <a:fillToRect l="100000" t="100000"/>
                    </a:path>
                  </a:gra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宋体" panose="02010600030101010101" pitchFamily="2" charset="-122"/>
              </a:endParaRPr>
            </a:p>
          </p:txBody>
        </p:sp>
        <p:grpSp>
          <p:nvGrpSpPr>
            <p:cNvPr id="10" name="Group 4"/>
            <p:cNvGrpSpPr/>
            <p:nvPr/>
          </p:nvGrpSpPr>
          <p:grpSpPr>
            <a:xfrm>
              <a:off x="1302" y="1988"/>
              <a:ext cx="3558" cy="1998"/>
              <a:chOff x="456" y="1666"/>
              <a:chExt cx="3558" cy="1998"/>
            </a:xfrm>
          </p:grpSpPr>
          <p:sp>
            <p:nvSpPr>
              <p:cNvPr id="11" name="Line 5"/>
              <p:cNvSpPr/>
              <p:nvPr/>
            </p:nvSpPr>
            <p:spPr>
              <a:xfrm>
                <a:off x="456" y="1824"/>
                <a:ext cx="3360" cy="0"/>
              </a:xfrm>
              <a:prstGeom prst="line">
                <a:avLst/>
              </a:prstGeom>
              <a:ln w="9525" cap="flat" cmpd="sng">
                <a:solidFill>
                  <a:srgbClr val="000000"/>
                </a:solidFill>
                <a:prstDash val="solid"/>
                <a:round/>
                <a:headEnd type="none" w="med" len="med"/>
                <a:tailEnd type="none" w="med" len="med"/>
              </a:ln>
            </p:spPr>
          </p:sp>
          <p:sp>
            <p:nvSpPr>
              <p:cNvPr id="12" name="Line 6"/>
              <p:cNvSpPr/>
              <p:nvPr/>
            </p:nvSpPr>
            <p:spPr>
              <a:xfrm>
                <a:off x="472" y="2208"/>
                <a:ext cx="3360" cy="0"/>
              </a:xfrm>
              <a:prstGeom prst="line">
                <a:avLst/>
              </a:prstGeom>
              <a:ln w="9525" cap="flat" cmpd="sng">
                <a:solidFill>
                  <a:srgbClr val="000000"/>
                </a:solidFill>
                <a:prstDash val="solid"/>
                <a:round/>
                <a:headEnd type="none" w="med" len="med"/>
                <a:tailEnd type="none" w="med" len="med"/>
              </a:ln>
            </p:spPr>
          </p:sp>
          <p:sp>
            <p:nvSpPr>
              <p:cNvPr id="13" name="Line 7"/>
              <p:cNvSpPr/>
              <p:nvPr/>
            </p:nvSpPr>
            <p:spPr>
              <a:xfrm>
                <a:off x="488" y="3648"/>
                <a:ext cx="3360" cy="0"/>
              </a:xfrm>
              <a:prstGeom prst="line">
                <a:avLst/>
              </a:prstGeom>
              <a:ln w="9525" cap="flat" cmpd="sng">
                <a:solidFill>
                  <a:srgbClr val="000000"/>
                </a:solidFill>
                <a:prstDash val="solid"/>
                <a:round/>
                <a:headEnd type="none" w="med" len="med"/>
                <a:tailEnd type="none" w="med" len="med"/>
              </a:ln>
            </p:spPr>
          </p:sp>
          <p:sp>
            <p:nvSpPr>
              <p:cNvPr id="14" name="Line 8"/>
              <p:cNvSpPr/>
              <p:nvPr/>
            </p:nvSpPr>
            <p:spPr>
              <a:xfrm>
                <a:off x="1080" y="1816"/>
                <a:ext cx="0" cy="1832"/>
              </a:xfrm>
              <a:prstGeom prst="line">
                <a:avLst/>
              </a:prstGeom>
              <a:ln w="9525" cap="flat" cmpd="sng">
                <a:solidFill>
                  <a:srgbClr val="000000"/>
                </a:solidFill>
                <a:prstDash val="solid"/>
                <a:round/>
                <a:headEnd type="none" w="med" len="med"/>
                <a:tailEnd type="none" w="med" len="med"/>
              </a:ln>
            </p:spPr>
          </p:sp>
          <p:sp>
            <p:nvSpPr>
              <p:cNvPr id="15" name="Line 9"/>
              <p:cNvSpPr/>
              <p:nvPr/>
            </p:nvSpPr>
            <p:spPr>
              <a:xfrm>
                <a:off x="1696" y="1832"/>
                <a:ext cx="0" cy="1832"/>
              </a:xfrm>
              <a:prstGeom prst="line">
                <a:avLst/>
              </a:prstGeom>
              <a:ln w="9525" cap="flat" cmpd="sng">
                <a:solidFill>
                  <a:srgbClr val="000000"/>
                </a:solidFill>
                <a:prstDash val="solid"/>
                <a:round/>
                <a:headEnd type="none" w="med" len="med"/>
                <a:tailEnd type="none" w="med" len="med"/>
              </a:ln>
            </p:spPr>
          </p:sp>
          <p:sp>
            <p:nvSpPr>
              <p:cNvPr id="16" name="Line 10"/>
              <p:cNvSpPr/>
              <p:nvPr/>
            </p:nvSpPr>
            <p:spPr>
              <a:xfrm>
                <a:off x="2672" y="1824"/>
                <a:ext cx="0" cy="1832"/>
              </a:xfrm>
              <a:prstGeom prst="line">
                <a:avLst/>
              </a:prstGeom>
              <a:ln w="9525" cap="flat" cmpd="sng">
                <a:solidFill>
                  <a:srgbClr val="000000"/>
                </a:solidFill>
                <a:prstDash val="solid"/>
                <a:round/>
                <a:headEnd type="none" w="med" len="med"/>
                <a:tailEnd type="none" w="med" len="med"/>
              </a:ln>
            </p:spPr>
          </p:sp>
          <p:sp>
            <p:nvSpPr>
              <p:cNvPr id="17" name="Line 11"/>
              <p:cNvSpPr/>
              <p:nvPr/>
            </p:nvSpPr>
            <p:spPr>
              <a:xfrm>
                <a:off x="1696" y="2016"/>
                <a:ext cx="984" cy="0"/>
              </a:xfrm>
              <a:prstGeom prst="line">
                <a:avLst/>
              </a:prstGeom>
              <a:ln w="9525" cap="flat" cmpd="sng">
                <a:solidFill>
                  <a:srgbClr val="000000"/>
                </a:solidFill>
                <a:prstDash val="solid"/>
                <a:round/>
                <a:headEnd type="none" w="med" len="med"/>
                <a:tailEnd type="none" w="med" len="med"/>
              </a:ln>
            </p:spPr>
          </p:sp>
          <p:sp>
            <p:nvSpPr>
              <p:cNvPr id="18" name="Text Box 12"/>
              <p:cNvSpPr txBox="1"/>
              <p:nvPr/>
            </p:nvSpPr>
            <p:spPr>
              <a:xfrm>
                <a:off x="502" y="1666"/>
                <a:ext cx="116" cy="357"/>
              </a:xfrm>
              <a:prstGeom prst="rect">
                <a:avLst/>
              </a:prstGeom>
              <a:noFill/>
              <a:ln w="9525">
                <a:noFill/>
              </a:ln>
            </p:spPr>
            <p:txBody>
              <a:bodyPr wrap="none" anchor="t">
                <a:spAutoFit/>
              </a:bodyPr>
              <a:lstStyle/>
              <a:p>
                <a:pPr lvl="0" indent="0">
                  <a:lnSpc>
                    <a:spcPct val="130000"/>
                  </a:lnSpc>
                  <a:spcBef>
                    <a:spcPct val="0"/>
                  </a:spcBef>
                  <a:buNone/>
                </a:pPr>
                <a:endParaRPr lang="en-US" altLang="zh-CN">
                  <a:solidFill>
                    <a:srgbClr val="000000"/>
                  </a:solidFill>
                  <a:latin typeface="Times New Roman" panose="02020603050405020304" pitchFamily="18" charset="0"/>
                  <a:ea typeface="宋体" panose="02010600030101010101" pitchFamily="2" charset="-122"/>
                </a:endParaRPr>
              </a:p>
            </p:txBody>
          </p:sp>
          <p:sp>
            <p:nvSpPr>
              <p:cNvPr id="19" name="Text Box 13"/>
              <p:cNvSpPr txBox="1"/>
              <p:nvPr/>
            </p:nvSpPr>
            <p:spPr>
              <a:xfrm>
                <a:off x="534" y="1739"/>
                <a:ext cx="518" cy="308"/>
              </a:xfrm>
              <a:prstGeom prst="rect">
                <a:avLst/>
              </a:prstGeom>
              <a:noFill/>
              <a:ln w="9525">
                <a:noFill/>
              </a:ln>
            </p:spPr>
            <p:txBody>
              <a:bodyPr wrap="none" anchor="t">
                <a:spAutoFit/>
              </a:bodyPr>
              <a:lstStyle/>
              <a:p>
                <a:pPr lvl="0" indent="0" algn="ctr">
                  <a:lnSpc>
                    <a:spcPct val="130000"/>
                  </a:lnSpc>
                  <a:spcBef>
                    <a:spcPct val="0"/>
                  </a:spcBef>
                  <a:buNone/>
                </a:pPr>
                <a:r>
                  <a:rPr lang="zh-CN" altLang="en-US" sz="2000" dirty="0">
                    <a:solidFill>
                      <a:srgbClr val="000000"/>
                    </a:solidFill>
                    <a:latin typeface="Times New Roman" panose="02020603050405020304" pitchFamily="18" charset="0"/>
                    <a:ea typeface="宋体" panose="02010600030101010101" pitchFamily="2" charset="-122"/>
                  </a:rPr>
                  <a:t>输  入</a:t>
                </a:r>
              </a:p>
            </p:txBody>
          </p:sp>
          <p:sp>
            <p:nvSpPr>
              <p:cNvPr id="20" name="Text Box 14"/>
              <p:cNvSpPr txBox="1"/>
              <p:nvPr/>
            </p:nvSpPr>
            <p:spPr>
              <a:xfrm>
                <a:off x="1126" y="1739"/>
                <a:ext cx="518" cy="308"/>
              </a:xfrm>
              <a:prstGeom prst="rect">
                <a:avLst/>
              </a:prstGeom>
              <a:noFill/>
              <a:ln w="9525">
                <a:noFill/>
              </a:ln>
            </p:spPr>
            <p:txBody>
              <a:bodyPr wrap="none" anchor="t">
                <a:spAutoFit/>
              </a:bodyPr>
              <a:lstStyle/>
              <a:p>
                <a:pPr lvl="0" indent="0" algn="ctr">
                  <a:lnSpc>
                    <a:spcPct val="130000"/>
                  </a:lnSpc>
                  <a:spcBef>
                    <a:spcPct val="0"/>
                  </a:spcBef>
                  <a:buNone/>
                </a:pPr>
                <a:r>
                  <a:rPr lang="zh-CN" altLang="en-US" sz="2000" dirty="0">
                    <a:solidFill>
                      <a:srgbClr val="000000"/>
                    </a:solidFill>
                    <a:latin typeface="Times New Roman" panose="02020603050405020304" pitchFamily="18" charset="0"/>
                    <a:ea typeface="宋体" panose="02010600030101010101" pitchFamily="2" charset="-122"/>
                  </a:rPr>
                  <a:t>现  态</a:t>
                </a:r>
              </a:p>
            </p:txBody>
          </p:sp>
          <p:sp>
            <p:nvSpPr>
              <p:cNvPr id="21" name="Text Box 15"/>
              <p:cNvSpPr txBox="1"/>
              <p:nvPr/>
            </p:nvSpPr>
            <p:spPr>
              <a:xfrm>
                <a:off x="1765" y="1740"/>
                <a:ext cx="760" cy="308"/>
              </a:xfrm>
              <a:prstGeom prst="rect">
                <a:avLst/>
              </a:prstGeom>
              <a:noFill/>
              <a:ln w="9525">
                <a:noFill/>
              </a:ln>
            </p:spPr>
            <p:txBody>
              <a:bodyPr wrap="none" anchor="t">
                <a:spAutoFit/>
              </a:bodyPr>
              <a:lstStyle/>
              <a:p>
                <a:pPr lvl="0" indent="0" algn="ctr">
                  <a:lnSpc>
                    <a:spcPct val="130000"/>
                  </a:lnSpc>
                  <a:spcBef>
                    <a:spcPct val="0"/>
                  </a:spcBef>
                  <a:buNone/>
                </a:pPr>
                <a:r>
                  <a:rPr lang="zh-CN" altLang="en-US" sz="2000" dirty="0">
                    <a:solidFill>
                      <a:srgbClr val="000000"/>
                    </a:solidFill>
                    <a:latin typeface="Times New Roman" panose="02020603050405020304" pitchFamily="18" charset="0"/>
                    <a:ea typeface="宋体" panose="02010600030101010101" pitchFamily="2" charset="-122"/>
                  </a:rPr>
                  <a:t>激励函数</a:t>
                </a:r>
              </a:p>
            </p:txBody>
          </p:sp>
          <p:sp>
            <p:nvSpPr>
              <p:cNvPr id="22" name="Text Box 16"/>
              <p:cNvSpPr txBox="1"/>
              <p:nvPr/>
            </p:nvSpPr>
            <p:spPr>
              <a:xfrm>
                <a:off x="1858" y="1923"/>
                <a:ext cx="558" cy="308"/>
              </a:xfrm>
              <a:prstGeom prst="rect">
                <a:avLst/>
              </a:prstGeom>
              <a:noFill/>
              <a:ln w="9525">
                <a:noFill/>
              </a:ln>
            </p:spPr>
            <p:txBody>
              <a:bodyPr wrap="none" anchor="t">
                <a:spAutoFit/>
              </a:bodyPr>
              <a:lstStyle/>
              <a:p>
                <a:pPr lvl="0" indent="0" algn="ctr">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D</a:t>
                </a:r>
                <a:r>
                  <a:rPr lang="en-US" altLang="zh-CN" sz="2000" baseline="-25000">
                    <a:solidFill>
                      <a:srgbClr val="000000"/>
                    </a:solidFill>
                    <a:latin typeface="Times New Roman" panose="02020603050405020304" pitchFamily="18" charset="0"/>
                    <a:ea typeface="宋体" panose="02010600030101010101" pitchFamily="2" charset="-122"/>
                  </a:rPr>
                  <a:t>2 </a:t>
                </a:r>
                <a:r>
                  <a:rPr lang="en-US" altLang="zh-CN" sz="2000">
                    <a:solidFill>
                      <a:srgbClr val="000000"/>
                    </a:solidFill>
                    <a:latin typeface="Times New Roman" panose="02020603050405020304" pitchFamily="18" charset="0"/>
                    <a:ea typeface="宋体" panose="02010600030101010101" pitchFamily="2" charset="-122"/>
                  </a:rPr>
                  <a:t>  D</a:t>
                </a:r>
                <a:r>
                  <a:rPr lang="en-US" altLang="zh-CN" sz="2000" baseline="-25000">
                    <a:solidFill>
                      <a:srgbClr val="000000"/>
                    </a:solidFill>
                    <a:latin typeface="Times New Roman" panose="02020603050405020304" pitchFamily="18" charset="0"/>
                    <a:ea typeface="宋体" panose="02010600030101010101" pitchFamily="2" charset="-122"/>
                  </a:rPr>
                  <a:t>1</a:t>
                </a:r>
              </a:p>
            </p:txBody>
          </p:sp>
          <p:sp>
            <p:nvSpPr>
              <p:cNvPr id="23" name="Text Box 17"/>
              <p:cNvSpPr txBox="1"/>
              <p:nvPr/>
            </p:nvSpPr>
            <p:spPr>
              <a:xfrm>
                <a:off x="2966" y="1747"/>
                <a:ext cx="518" cy="308"/>
              </a:xfrm>
              <a:prstGeom prst="rect">
                <a:avLst/>
              </a:prstGeom>
              <a:noFill/>
              <a:ln w="9525">
                <a:noFill/>
              </a:ln>
            </p:spPr>
            <p:txBody>
              <a:bodyPr wrap="none" anchor="t">
                <a:spAutoFit/>
              </a:bodyPr>
              <a:lstStyle/>
              <a:p>
                <a:pPr lvl="0" indent="0" algn="ctr">
                  <a:lnSpc>
                    <a:spcPct val="130000"/>
                  </a:lnSpc>
                  <a:spcBef>
                    <a:spcPct val="0"/>
                  </a:spcBef>
                  <a:buNone/>
                </a:pPr>
                <a:r>
                  <a:rPr lang="zh-CN" altLang="en-US" sz="2000" dirty="0">
                    <a:solidFill>
                      <a:srgbClr val="000000"/>
                    </a:solidFill>
                    <a:latin typeface="Times New Roman" panose="02020603050405020304" pitchFamily="18" charset="0"/>
                    <a:ea typeface="宋体" panose="02010600030101010101" pitchFamily="2" charset="-122"/>
                  </a:rPr>
                  <a:t>次  态</a:t>
                </a:r>
                <a:endParaRPr lang="zh-CN" altLang="en-US" sz="2000" baseline="-25000" dirty="0">
                  <a:solidFill>
                    <a:srgbClr val="000000"/>
                  </a:solidFill>
                  <a:latin typeface="Times New Roman" panose="02020603050405020304" pitchFamily="18" charset="0"/>
                  <a:ea typeface="宋体" panose="02010600030101010101" pitchFamily="2" charset="-122"/>
                </a:endParaRPr>
              </a:p>
            </p:txBody>
          </p:sp>
          <p:sp>
            <p:nvSpPr>
              <p:cNvPr id="24" name="Text Box 18"/>
              <p:cNvSpPr txBox="1"/>
              <p:nvPr/>
            </p:nvSpPr>
            <p:spPr>
              <a:xfrm>
                <a:off x="2724" y="1915"/>
                <a:ext cx="1290" cy="308"/>
              </a:xfrm>
              <a:prstGeom prst="rect">
                <a:avLst/>
              </a:prstGeom>
              <a:noFill/>
              <a:ln w="9525">
                <a:noFill/>
              </a:ln>
            </p:spPr>
            <p:txBody>
              <a:bodyPr wrap="none" anchor="t">
                <a:spAutoFit/>
              </a:bodyPr>
              <a:lstStyle/>
              <a:p>
                <a:pPr lvl="0" indent="0" algn="ctr">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y</a:t>
                </a:r>
                <a:r>
                  <a:rPr lang="en-US" altLang="zh-CN" sz="2000" baseline="-25000">
                    <a:solidFill>
                      <a:srgbClr val="000000"/>
                    </a:solidFill>
                    <a:latin typeface="Times New Roman" panose="02020603050405020304" pitchFamily="18" charset="0"/>
                    <a:ea typeface="宋体" panose="02010600030101010101" pitchFamily="2" charset="-122"/>
                  </a:rPr>
                  <a:t>2</a:t>
                </a:r>
                <a:r>
                  <a:rPr lang="zh-CN" altLang="en-US" sz="2000" baseline="30000" dirty="0">
                    <a:solidFill>
                      <a:srgbClr val="000000"/>
                    </a:solidFill>
                    <a:latin typeface="Times New Roman" panose="02020603050405020304" pitchFamily="18" charset="0"/>
                    <a:ea typeface="宋体" panose="02010600030101010101" pitchFamily="2" charset="-122"/>
                  </a:rPr>
                  <a:t>（</a:t>
                </a:r>
                <a:r>
                  <a:rPr lang="en-US" altLang="zh-CN" sz="2000" baseline="30000">
                    <a:solidFill>
                      <a:srgbClr val="000000"/>
                    </a:solidFill>
                    <a:latin typeface="Times New Roman" panose="02020603050405020304" pitchFamily="18" charset="0"/>
                    <a:ea typeface="宋体" panose="02010600030101010101" pitchFamily="2" charset="-122"/>
                  </a:rPr>
                  <a:t>n</a:t>
                </a:r>
                <a:r>
                  <a:rPr lang="zh-CN" altLang="en-US" sz="2000" baseline="30000" dirty="0">
                    <a:solidFill>
                      <a:srgbClr val="000000"/>
                    </a:solidFill>
                    <a:latin typeface="Times New Roman" panose="02020603050405020304" pitchFamily="18" charset="0"/>
                    <a:ea typeface="宋体" panose="02010600030101010101" pitchFamily="2" charset="-122"/>
                  </a:rPr>
                  <a:t>＋</a:t>
                </a:r>
                <a:r>
                  <a:rPr lang="en-US" altLang="zh-CN" sz="2000" baseline="30000">
                    <a:solidFill>
                      <a:srgbClr val="000000"/>
                    </a:solidFill>
                    <a:latin typeface="Times New Roman" panose="02020603050405020304" pitchFamily="18" charset="0"/>
                    <a:ea typeface="宋体" panose="02010600030101010101" pitchFamily="2" charset="-122"/>
                  </a:rPr>
                  <a:t>1</a:t>
                </a:r>
                <a:r>
                  <a:rPr lang="zh-CN" altLang="en-US" sz="2000" baseline="30000" dirty="0">
                    <a:solidFill>
                      <a:srgbClr val="000000"/>
                    </a:solidFill>
                    <a:latin typeface="Times New Roman" panose="02020603050405020304" pitchFamily="18" charset="0"/>
                    <a:ea typeface="宋体" panose="02010600030101010101" pitchFamily="2" charset="-122"/>
                  </a:rPr>
                  <a:t>）</a:t>
                </a:r>
                <a:r>
                  <a:rPr lang="en-US" altLang="zh-CN" sz="2000">
                    <a:solidFill>
                      <a:srgbClr val="000000"/>
                    </a:solidFill>
                    <a:latin typeface="Times New Roman" panose="02020603050405020304" pitchFamily="18" charset="0"/>
                    <a:ea typeface="宋体" panose="02010600030101010101" pitchFamily="2" charset="-122"/>
                  </a:rPr>
                  <a:t>y</a:t>
                </a:r>
                <a:r>
                  <a:rPr lang="en-US" altLang="zh-CN" sz="2000" baseline="-25000">
                    <a:solidFill>
                      <a:srgbClr val="000000"/>
                    </a:solidFill>
                    <a:latin typeface="Times New Roman" panose="02020603050405020304" pitchFamily="18" charset="0"/>
                    <a:ea typeface="宋体" panose="02010600030101010101" pitchFamily="2" charset="-122"/>
                  </a:rPr>
                  <a:t>1 </a:t>
                </a:r>
                <a:r>
                  <a:rPr lang="zh-CN" altLang="en-US" sz="2000" baseline="30000" dirty="0">
                    <a:solidFill>
                      <a:srgbClr val="000000"/>
                    </a:solidFill>
                    <a:latin typeface="Times New Roman" panose="02020603050405020304" pitchFamily="18" charset="0"/>
                    <a:ea typeface="宋体" panose="02010600030101010101" pitchFamily="2" charset="-122"/>
                  </a:rPr>
                  <a:t>（</a:t>
                </a:r>
                <a:r>
                  <a:rPr lang="en-US" altLang="zh-CN" sz="2000" baseline="30000">
                    <a:solidFill>
                      <a:srgbClr val="000000"/>
                    </a:solidFill>
                    <a:latin typeface="Times New Roman" panose="02020603050405020304" pitchFamily="18" charset="0"/>
                    <a:ea typeface="宋体" panose="02010600030101010101" pitchFamily="2" charset="-122"/>
                  </a:rPr>
                  <a:t>n</a:t>
                </a:r>
                <a:r>
                  <a:rPr lang="zh-CN" altLang="en-US" sz="2000" baseline="30000" dirty="0">
                    <a:solidFill>
                      <a:srgbClr val="000000"/>
                    </a:solidFill>
                    <a:latin typeface="Times New Roman" panose="02020603050405020304" pitchFamily="18" charset="0"/>
                    <a:ea typeface="宋体" panose="02010600030101010101" pitchFamily="2" charset="-122"/>
                  </a:rPr>
                  <a:t>＋</a:t>
                </a:r>
                <a:r>
                  <a:rPr lang="en-US" altLang="zh-CN" sz="2000" baseline="30000">
                    <a:solidFill>
                      <a:srgbClr val="000000"/>
                    </a:solidFill>
                    <a:latin typeface="Times New Roman" panose="02020603050405020304" pitchFamily="18" charset="0"/>
                    <a:ea typeface="宋体" panose="02010600030101010101" pitchFamily="2" charset="-122"/>
                  </a:rPr>
                  <a:t>1</a:t>
                </a:r>
                <a:r>
                  <a:rPr lang="zh-CN" altLang="en-US" sz="2000" baseline="30000" dirty="0">
                    <a:solidFill>
                      <a:srgbClr val="000000"/>
                    </a:solidFill>
                    <a:latin typeface="Times New Roman" panose="02020603050405020304" pitchFamily="18" charset="0"/>
                    <a:ea typeface="宋体" panose="02010600030101010101" pitchFamily="2" charset="-122"/>
                  </a:rPr>
                  <a:t>）</a:t>
                </a:r>
                <a:r>
                  <a:rPr lang="zh-CN" altLang="en-US" sz="2000" dirty="0">
                    <a:solidFill>
                      <a:srgbClr val="000000"/>
                    </a:solidFill>
                    <a:latin typeface="Times New Roman" panose="02020603050405020304" pitchFamily="18" charset="0"/>
                    <a:ea typeface="宋体" panose="02010600030101010101" pitchFamily="2" charset="-122"/>
                  </a:rPr>
                  <a:t> </a:t>
                </a:r>
              </a:p>
            </p:txBody>
          </p:sp>
          <p:sp>
            <p:nvSpPr>
              <p:cNvPr id="25" name="Text Box 19"/>
              <p:cNvSpPr txBox="1"/>
              <p:nvPr/>
            </p:nvSpPr>
            <p:spPr>
              <a:xfrm>
                <a:off x="669" y="1947"/>
                <a:ext cx="232" cy="308"/>
              </a:xfrm>
              <a:prstGeom prst="rect">
                <a:avLst/>
              </a:prstGeom>
              <a:noFill/>
              <a:ln w="9525">
                <a:noFill/>
              </a:ln>
            </p:spPr>
            <p:txBody>
              <a:bodyPr wrap="none" anchor="t">
                <a:spAutoFit/>
              </a:bodyPr>
              <a:lstStyle/>
              <a:p>
                <a:pPr lvl="0" indent="0" algn="ctr">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X</a:t>
                </a:r>
              </a:p>
            </p:txBody>
          </p:sp>
          <p:sp>
            <p:nvSpPr>
              <p:cNvPr id="26" name="Text Box 20"/>
              <p:cNvSpPr txBox="1"/>
              <p:nvPr/>
            </p:nvSpPr>
            <p:spPr>
              <a:xfrm>
                <a:off x="1135" y="1907"/>
                <a:ext cx="500" cy="308"/>
              </a:xfrm>
              <a:prstGeom prst="rect">
                <a:avLst/>
              </a:prstGeom>
              <a:noFill/>
              <a:ln w="9525">
                <a:noFill/>
              </a:ln>
            </p:spPr>
            <p:txBody>
              <a:bodyPr wrap="none" anchor="t">
                <a:spAutoFit/>
              </a:bodyPr>
              <a:lstStyle/>
              <a:p>
                <a:pPr lvl="0" indent="0" algn="ctr">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y</a:t>
                </a:r>
                <a:r>
                  <a:rPr lang="en-US" altLang="zh-CN" sz="2000" baseline="-25000">
                    <a:solidFill>
                      <a:srgbClr val="000000"/>
                    </a:solidFill>
                    <a:latin typeface="Times New Roman" panose="02020603050405020304" pitchFamily="18" charset="0"/>
                    <a:ea typeface="宋体" panose="02010600030101010101" pitchFamily="2" charset="-122"/>
                  </a:rPr>
                  <a:t>2</a:t>
                </a:r>
                <a:r>
                  <a:rPr lang="en-US" altLang="zh-CN" sz="2000">
                    <a:solidFill>
                      <a:srgbClr val="000000"/>
                    </a:solidFill>
                    <a:latin typeface="Times New Roman" panose="02020603050405020304" pitchFamily="18" charset="0"/>
                    <a:ea typeface="宋体" panose="02010600030101010101" pitchFamily="2" charset="-122"/>
                  </a:rPr>
                  <a:t>   y</a:t>
                </a:r>
                <a:r>
                  <a:rPr lang="en-US" altLang="zh-CN" sz="2000" baseline="-25000">
                    <a:solidFill>
                      <a:srgbClr val="000000"/>
                    </a:solidFill>
                    <a:latin typeface="Times New Roman" panose="02020603050405020304" pitchFamily="18" charset="0"/>
                    <a:ea typeface="宋体" panose="02010600030101010101" pitchFamily="2" charset="-122"/>
                  </a:rPr>
                  <a:t>1</a:t>
                </a:r>
              </a:p>
            </p:txBody>
          </p:sp>
        </p:grpSp>
        <p:sp>
          <p:nvSpPr>
            <p:cNvPr id="27" name="Rectangle 21"/>
            <p:cNvSpPr/>
            <p:nvPr/>
          </p:nvSpPr>
          <p:spPr>
            <a:xfrm>
              <a:off x="2554" y="1814"/>
              <a:ext cx="924" cy="286"/>
            </a:xfrm>
            <a:prstGeom prst="rect">
              <a:avLst/>
            </a:prstGeom>
            <a:noFill/>
            <a:ln w="9525">
              <a:noFill/>
            </a:ln>
          </p:spPr>
          <p:txBody>
            <a:bodyPr wrap="none" anchor="t">
              <a:spAutoFit/>
            </a:bodyPr>
            <a:lstStyle/>
            <a:p>
              <a:pPr lvl="0" indent="0">
                <a:lnSpc>
                  <a:spcPct val="130000"/>
                </a:lnSpc>
                <a:spcBef>
                  <a:spcPct val="0"/>
                </a:spcBef>
                <a:buNone/>
              </a:pPr>
              <a:r>
                <a:rPr lang="zh-CN" altLang="en-US" sz="2000" b="0" dirty="0">
                  <a:latin typeface="微软雅黑" panose="020B0503020204020204" pitchFamily="34" charset="-122"/>
                  <a:ea typeface="微软雅黑" panose="020B0503020204020204" pitchFamily="34" charset="-122"/>
                </a:rPr>
                <a:t>次态真值表</a:t>
              </a:r>
              <a:endParaRPr lang="en-US" altLang="x-none" sz="2000" b="0" dirty="0">
                <a:latin typeface="微软雅黑" panose="020B0503020204020204" pitchFamily="34" charset="-122"/>
                <a:ea typeface="微软雅黑" panose="020B0503020204020204" pitchFamily="34" charset="-122"/>
              </a:endParaRPr>
            </a:p>
          </p:txBody>
        </p:sp>
      </p:grpSp>
      <p:grpSp>
        <p:nvGrpSpPr>
          <p:cNvPr id="28" name="Group 24"/>
          <p:cNvGrpSpPr/>
          <p:nvPr/>
        </p:nvGrpSpPr>
        <p:grpSpPr>
          <a:xfrm>
            <a:off x="6307455" y="3781108"/>
            <a:ext cx="1606550" cy="2508250"/>
            <a:chOff x="646" y="2115"/>
            <a:chExt cx="1012" cy="1580"/>
          </a:xfrm>
        </p:grpSpPr>
        <p:sp>
          <p:nvSpPr>
            <p:cNvPr id="50201" name="Text Box 25"/>
            <p:cNvSpPr txBox="1"/>
            <p:nvPr/>
          </p:nvSpPr>
          <p:spPr>
            <a:xfrm>
              <a:off x="646" y="2115"/>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0           0    0</a:t>
              </a:r>
            </a:p>
          </p:txBody>
        </p:sp>
        <p:grpSp>
          <p:nvGrpSpPr>
            <p:cNvPr id="50202" name="Group 26"/>
            <p:cNvGrpSpPr/>
            <p:nvPr/>
          </p:nvGrpSpPr>
          <p:grpSpPr>
            <a:xfrm>
              <a:off x="646" y="2291"/>
              <a:ext cx="1012" cy="1404"/>
              <a:chOff x="646" y="2291"/>
              <a:chExt cx="1012" cy="1404"/>
            </a:xfrm>
          </p:grpSpPr>
          <p:sp>
            <p:nvSpPr>
              <p:cNvPr id="50203" name="Text Box 27"/>
              <p:cNvSpPr txBox="1"/>
              <p:nvPr/>
            </p:nvSpPr>
            <p:spPr>
              <a:xfrm>
                <a:off x="646" y="2291"/>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0           0    1</a:t>
                </a:r>
              </a:p>
            </p:txBody>
          </p:sp>
          <p:sp>
            <p:nvSpPr>
              <p:cNvPr id="50204" name="Text Box 28"/>
              <p:cNvSpPr txBox="1"/>
              <p:nvPr/>
            </p:nvSpPr>
            <p:spPr>
              <a:xfrm>
                <a:off x="654" y="2491"/>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0           1    0</a:t>
                </a:r>
              </a:p>
            </p:txBody>
          </p:sp>
          <p:sp>
            <p:nvSpPr>
              <p:cNvPr id="50205" name="Text Box 29"/>
              <p:cNvSpPr txBox="1"/>
              <p:nvPr/>
            </p:nvSpPr>
            <p:spPr>
              <a:xfrm>
                <a:off x="654" y="2675"/>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0           1    1</a:t>
                </a:r>
              </a:p>
            </p:txBody>
          </p:sp>
          <p:sp>
            <p:nvSpPr>
              <p:cNvPr id="50206" name="Text Box 30"/>
              <p:cNvSpPr txBox="1"/>
              <p:nvPr/>
            </p:nvSpPr>
            <p:spPr>
              <a:xfrm>
                <a:off x="654" y="2859"/>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1           0    0</a:t>
                </a:r>
              </a:p>
            </p:txBody>
          </p:sp>
          <p:sp>
            <p:nvSpPr>
              <p:cNvPr id="50207" name="Text Box 31"/>
              <p:cNvSpPr txBox="1"/>
              <p:nvPr/>
            </p:nvSpPr>
            <p:spPr>
              <a:xfrm>
                <a:off x="654" y="3051"/>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1           0    1</a:t>
                </a:r>
              </a:p>
            </p:txBody>
          </p:sp>
          <p:sp>
            <p:nvSpPr>
              <p:cNvPr id="50208" name="Text Box 32"/>
              <p:cNvSpPr txBox="1"/>
              <p:nvPr/>
            </p:nvSpPr>
            <p:spPr>
              <a:xfrm>
                <a:off x="662" y="3227"/>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1           1    0</a:t>
                </a:r>
              </a:p>
            </p:txBody>
          </p:sp>
          <p:sp>
            <p:nvSpPr>
              <p:cNvPr id="50209" name="Text Box 33"/>
              <p:cNvSpPr txBox="1"/>
              <p:nvPr/>
            </p:nvSpPr>
            <p:spPr>
              <a:xfrm>
                <a:off x="662" y="3387"/>
                <a:ext cx="99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000000"/>
                    </a:solidFill>
                    <a:latin typeface="Times New Roman" panose="02020603050405020304" pitchFamily="18" charset="0"/>
                    <a:ea typeface="宋体" panose="02010600030101010101" pitchFamily="2" charset="-122"/>
                  </a:rPr>
                  <a:t> 1           1    1</a:t>
                </a:r>
              </a:p>
            </p:txBody>
          </p:sp>
        </p:grpSp>
      </p:grpSp>
      <p:grpSp>
        <p:nvGrpSpPr>
          <p:cNvPr id="29" name="Group 34"/>
          <p:cNvGrpSpPr/>
          <p:nvPr/>
        </p:nvGrpSpPr>
        <p:grpSpPr>
          <a:xfrm>
            <a:off x="8137525" y="3784918"/>
            <a:ext cx="1173163" cy="2514600"/>
            <a:chOff x="1574" y="1862"/>
            <a:chExt cx="739" cy="1584"/>
          </a:xfrm>
        </p:grpSpPr>
        <p:sp>
          <p:nvSpPr>
            <p:cNvPr id="50211" name="Text Box 35"/>
            <p:cNvSpPr txBox="1"/>
            <p:nvPr/>
          </p:nvSpPr>
          <p:spPr>
            <a:xfrm>
              <a:off x="1574" y="1862"/>
              <a:ext cx="722" cy="285"/>
            </a:xfrm>
            <a:prstGeom prst="rect">
              <a:avLst/>
            </a:prstGeom>
            <a:noFill/>
            <a:ln w="9525">
              <a:noFill/>
            </a:ln>
          </p:spPr>
          <p:txBody>
            <a:bodyPr wrap="none" anchor="t">
              <a:spAutoFit/>
            </a:bodyPr>
            <a:lstStyle/>
            <a:p>
              <a:pPr lvl="0" indent="0">
                <a:lnSpc>
                  <a:spcPct val="130000"/>
                </a:lnSpc>
                <a:spcBef>
                  <a:spcPct val="0"/>
                </a:spcBef>
                <a:buNone/>
              </a:pPr>
              <a:r>
                <a:rPr lang="en-US" altLang="zh-CN" sz="2000" dirty="0">
                  <a:solidFill>
                    <a:srgbClr val="3438F6"/>
                  </a:solidFill>
                  <a:latin typeface="Times New Roman" panose="02020603050405020304" pitchFamily="18" charset="0"/>
                  <a:ea typeface="宋体" panose="02010600030101010101" pitchFamily="2" charset="-122"/>
                </a:rPr>
                <a:t>   0     </a:t>
              </a:r>
              <a:r>
                <a:rPr lang="en-US" altLang="zh-CN" sz="2000" dirty="0" smtClean="0">
                  <a:solidFill>
                    <a:srgbClr val="3438F6"/>
                  </a:solidFill>
                  <a:latin typeface="Times New Roman" panose="02020603050405020304" pitchFamily="18" charset="0"/>
                  <a:ea typeface="宋体" panose="02010600030101010101" pitchFamily="2" charset="-122"/>
                </a:rPr>
                <a:t>   </a:t>
              </a:r>
              <a:r>
                <a:rPr lang="en-US" altLang="zh-CN" sz="2000" dirty="0">
                  <a:solidFill>
                    <a:srgbClr val="3438F6"/>
                  </a:solidFill>
                  <a:latin typeface="Times New Roman" panose="02020603050405020304" pitchFamily="18" charset="0"/>
                  <a:ea typeface="宋体" panose="02010600030101010101" pitchFamily="2" charset="-122"/>
                </a:rPr>
                <a:t>0</a:t>
              </a:r>
            </a:p>
          </p:txBody>
        </p:sp>
        <p:grpSp>
          <p:nvGrpSpPr>
            <p:cNvPr id="50212" name="Group 36"/>
            <p:cNvGrpSpPr/>
            <p:nvPr/>
          </p:nvGrpSpPr>
          <p:grpSpPr>
            <a:xfrm>
              <a:off x="1616" y="2054"/>
              <a:ext cx="697" cy="1392"/>
              <a:chOff x="1616" y="2054"/>
              <a:chExt cx="697" cy="1392"/>
            </a:xfrm>
          </p:grpSpPr>
          <p:sp>
            <p:nvSpPr>
              <p:cNvPr id="50213" name="Text Box 37"/>
              <p:cNvSpPr txBox="1"/>
              <p:nvPr/>
            </p:nvSpPr>
            <p:spPr>
              <a:xfrm>
                <a:off x="1616" y="2054"/>
                <a:ext cx="682" cy="285"/>
              </a:xfrm>
              <a:prstGeom prst="rect">
                <a:avLst/>
              </a:prstGeom>
              <a:noFill/>
              <a:ln w="9525">
                <a:noFill/>
              </a:ln>
            </p:spPr>
            <p:txBody>
              <a:bodyPr wrap="none" anchor="t">
                <a:spAutoFit/>
              </a:bodyPr>
              <a:lstStyle/>
              <a:p>
                <a:pPr lvl="0" indent="0">
                  <a:lnSpc>
                    <a:spcPct val="130000"/>
                  </a:lnSpc>
                  <a:spcBef>
                    <a:spcPct val="0"/>
                  </a:spcBef>
                  <a:buNone/>
                </a:pPr>
                <a:r>
                  <a:rPr lang="en-US" altLang="zh-CN" sz="2000" dirty="0">
                    <a:solidFill>
                      <a:srgbClr val="3438F6"/>
                    </a:solidFill>
                    <a:latin typeface="Times New Roman" panose="02020603050405020304" pitchFamily="18" charset="0"/>
                    <a:ea typeface="宋体" panose="02010600030101010101" pitchFamily="2" charset="-122"/>
                  </a:rPr>
                  <a:t>  1       </a:t>
                </a:r>
                <a:r>
                  <a:rPr lang="en-US" altLang="zh-CN" sz="2000" dirty="0" smtClean="0">
                    <a:solidFill>
                      <a:srgbClr val="3438F6"/>
                    </a:solidFill>
                    <a:latin typeface="Times New Roman" panose="02020603050405020304" pitchFamily="18" charset="0"/>
                    <a:ea typeface="宋体" panose="02010600030101010101" pitchFamily="2" charset="-122"/>
                  </a:rPr>
                  <a:t> 0</a:t>
                </a:r>
                <a:endParaRPr lang="en-US" altLang="zh-CN" sz="2000" dirty="0">
                  <a:solidFill>
                    <a:srgbClr val="3438F6"/>
                  </a:solidFill>
                  <a:latin typeface="Times New Roman" panose="02020603050405020304" pitchFamily="18" charset="0"/>
                  <a:ea typeface="宋体" panose="02010600030101010101" pitchFamily="2" charset="-122"/>
                </a:endParaRPr>
              </a:p>
            </p:txBody>
          </p:sp>
          <p:sp>
            <p:nvSpPr>
              <p:cNvPr id="50214" name="Text Box 38"/>
              <p:cNvSpPr txBox="1"/>
              <p:nvPr/>
            </p:nvSpPr>
            <p:spPr>
              <a:xfrm>
                <a:off x="1625" y="2246"/>
                <a:ext cx="682" cy="285"/>
              </a:xfrm>
              <a:prstGeom prst="rect">
                <a:avLst/>
              </a:prstGeom>
              <a:noFill/>
              <a:ln w="9525">
                <a:noFill/>
              </a:ln>
            </p:spPr>
            <p:txBody>
              <a:bodyPr wrap="none" anchor="t">
                <a:spAutoFit/>
              </a:bodyPr>
              <a:lstStyle/>
              <a:p>
                <a:pPr lvl="0" indent="0">
                  <a:lnSpc>
                    <a:spcPct val="130000"/>
                  </a:lnSpc>
                  <a:spcBef>
                    <a:spcPct val="0"/>
                  </a:spcBef>
                  <a:buNone/>
                </a:pPr>
                <a:r>
                  <a:rPr lang="en-US" altLang="zh-CN" sz="2000" dirty="0">
                    <a:solidFill>
                      <a:srgbClr val="3438F6"/>
                    </a:solidFill>
                    <a:latin typeface="Times New Roman" panose="02020603050405020304" pitchFamily="18" charset="0"/>
                    <a:ea typeface="宋体" panose="02010600030101010101" pitchFamily="2" charset="-122"/>
                  </a:rPr>
                  <a:t>  0       </a:t>
                </a:r>
                <a:r>
                  <a:rPr lang="en-US" altLang="zh-CN" sz="2000" dirty="0" smtClean="0">
                    <a:solidFill>
                      <a:srgbClr val="3438F6"/>
                    </a:solidFill>
                    <a:latin typeface="Times New Roman" panose="02020603050405020304" pitchFamily="18" charset="0"/>
                    <a:ea typeface="宋体" panose="02010600030101010101" pitchFamily="2" charset="-122"/>
                  </a:rPr>
                  <a:t> 0</a:t>
                </a:r>
                <a:endParaRPr lang="en-US" altLang="zh-CN" sz="2000" dirty="0">
                  <a:solidFill>
                    <a:srgbClr val="3438F6"/>
                  </a:solidFill>
                  <a:latin typeface="Times New Roman" panose="02020603050405020304" pitchFamily="18" charset="0"/>
                  <a:ea typeface="宋体" panose="02010600030101010101" pitchFamily="2" charset="-122"/>
                </a:endParaRPr>
              </a:p>
            </p:txBody>
          </p:sp>
          <p:sp>
            <p:nvSpPr>
              <p:cNvPr id="50215" name="Text Box 39"/>
              <p:cNvSpPr txBox="1"/>
              <p:nvPr/>
            </p:nvSpPr>
            <p:spPr>
              <a:xfrm>
                <a:off x="1628" y="2423"/>
                <a:ext cx="682" cy="285"/>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3438F6"/>
                    </a:solidFill>
                    <a:latin typeface="Times New Roman" panose="02020603050405020304" pitchFamily="18" charset="0"/>
                    <a:ea typeface="宋体" panose="02010600030101010101" pitchFamily="2" charset="-122"/>
                  </a:rPr>
                  <a:t>  0        0</a:t>
                </a:r>
              </a:p>
            </p:txBody>
          </p:sp>
          <p:sp>
            <p:nvSpPr>
              <p:cNvPr id="50216" name="Text Box 40"/>
              <p:cNvSpPr txBox="1"/>
              <p:nvPr/>
            </p:nvSpPr>
            <p:spPr>
              <a:xfrm>
                <a:off x="1628" y="2618"/>
                <a:ext cx="682" cy="285"/>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3438F6"/>
                    </a:solidFill>
                    <a:latin typeface="Times New Roman" panose="02020603050405020304" pitchFamily="18" charset="0"/>
                    <a:ea typeface="宋体" panose="02010600030101010101" pitchFamily="2" charset="-122"/>
                  </a:rPr>
                  <a:t>  0        1</a:t>
                </a:r>
              </a:p>
            </p:txBody>
          </p:sp>
          <p:sp>
            <p:nvSpPr>
              <p:cNvPr id="50217" name="Text Box 41"/>
              <p:cNvSpPr txBox="1"/>
              <p:nvPr/>
            </p:nvSpPr>
            <p:spPr>
              <a:xfrm>
                <a:off x="1637" y="2792"/>
                <a:ext cx="67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3438F6"/>
                    </a:solidFill>
                    <a:latin typeface="Times New Roman" panose="02020603050405020304" pitchFamily="18" charset="0"/>
                    <a:ea typeface="宋体" panose="02010600030101010101" pitchFamily="2" charset="-122"/>
                  </a:rPr>
                  <a:t>  0        1</a:t>
                </a:r>
              </a:p>
            </p:txBody>
          </p:sp>
          <p:sp>
            <p:nvSpPr>
              <p:cNvPr id="50218" name="Text Box 42"/>
              <p:cNvSpPr txBox="1"/>
              <p:nvPr/>
            </p:nvSpPr>
            <p:spPr>
              <a:xfrm>
                <a:off x="1629" y="2966"/>
                <a:ext cx="67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3438F6"/>
                    </a:solidFill>
                    <a:latin typeface="Times New Roman" panose="02020603050405020304" pitchFamily="18" charset="0"/>
                    <a:ea typeface="宋体" panose="02010600030101010101" pitchFamily="2" charset="-122"/>
                  </a:rPr>
                  <a:t>  0        1</a:t>
                </a:r>
              </a:p>
            </p:txBody>
          </p:sp>
          <p:sp>
            <p:nvSpPr>
              <p:cNvPr id="50219" name="Text Box 43"/>
              <p:cNvSpPr txBox="1"/>
              <p:nvPr/>
            </p:nvSpPr>
            <p:spPr>
              <a:xfrm>
                <a:off x="1637" y="3138"/>
                <a:ext cx="67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3438F6"/>
                    </a:solidFill>
                    <a:latin typeface="Times New Roman" panose="02020603050405020304" pitchFamily="18" charset="0"/>
                    <a:ea typeface="宋体" panose="02010600030101010101" pitchFamily="2" charset="-122"/>
                  </a:rPr>
                  <a:t>  0        1</a:t>
                </a:r>
              </a:p>
            </p:txBody>
          </p:sp>
        </p:grpSp>
      </p:grpSp>
      <p:grpSp>
        <p:nvGrpSpPr>
          <p:cNvPr id="30" name="Group 44"/>
          <p:cNvGrpSpPr/>
          <p:nvPr/>
        </p:nvGrpSpPr>
        <p:grpSpPr>
          <a:xfrm>
            <a:off x="9813927" y="3781108"/>
            <a:ext cx="1033463" cy="2519362"/>
            <a:chOff x="2868" y="1862"/>
            <a:chExt cx="651" cy="1587"/>
          </a:xfrm>
        </p:grpSpPr>
        <p:sp>
          <p:nvSpPr>
            <p:cNvPr id="50221" name="Text Box 45"/>
            <p:cNvSpPr txBox="1"/>
            <p:nvPr/>
          </p:nvSpPr>
          <p:spPr>
            <a:xfrm>
              <a:off x="2949" y="1862"/>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0       0</a:t>
              </a:r>
            </a:p>
          </p:txBody>
        </p:sp>
        <p:sp>
          <p:nvSpPr>
            <p:cNvPr id="50222" name="Text Box 46"/>
            <p:cNvSpPr txBox="1"/>
            <p:nvPr/>
          </p:nvSpPr>
          <p:spPr>
            <a:xfrm>
              <a:off x="2868" y="2055"/>
              <a:ext cx="641" cy="285"/>
            </a:xfrm>
            <a:prstGeom prst="rect">
              <a:avLst/>
            </a:prstGeom>
            <a:noFill/>
            <a:ln w="9525">
              <a:noFill/>
            </a:ln>
          </p:spPr>
          <p:txBody>
            <a:bodyPr wrap="none" anchor="t">
              <a:spAutoFit/>
            </a:bodyPr>
            <a:lstStyle/>
            <a:p>
              <a:pPr lvl="0" indent="0">
                <a:lnSpc>
                  <a:spcPct val="130000"/>
                </a:lnSpc>
                <a:spcBef>
                  <a:spcPct val="0"/>
                </a:spcBef>
                <a:buNone/>
              </a:pPr>
              <a:r>
                <a:rPr lang="en-US" altLang="zh-CN" sz="2000" dirty="0">
                  <a:solidFill>
                    <a:srgbClr val="FF0000"/>
                  </a:solidFill>
                  <a:latin typeface="Times New Roman" panose="02020603050405020304" pitchFamily="18" charset="0"/>
                  <a:ea typeface="宋体" panose="02010600030101010101" pitchFamily="2" charset="-122"/>
                </a:rPr>
                <a:t>  1       </a:t>
              </a:r>
              <a:r>
                <a:rPr lang="en-US" altLang="zh-CN" sz="2000" dirty="0" smtClean="0">
                  <a:solidFill>
                    <a:srgbClr val="FF0000"/>
                  </a:solidFill>
                  <a:latin typeface="Times New Roman" panose="02020603050405020304" pitchFamily="18" charset="0"/>
                  <a:ea typeface="宋体" panose="02010600030101010101" pitchFamily="2" charset="-122"/>
                </a:rPr>
                <a:t>0</a:t>
              </a:r>
              <a:endParaRPr lang="en-US" altLang="zh-CN" sz="2000" dirty="0">
                <a:solidFill>
                  <a:srgbClr val="FF0000"/>
                </a:solidFill>
                <a:latin typeface="Times New Roman" panose="02020603050405020304" pitchFamily="18" charset="0"/>
                <a:ea typeface="宋体" panose="02010600030101010101" pitchFamily="2" charset="-122"/>
              </a:endParaRPr>
            </a:p>
          </p:txBody>
        </p:sp>
        <p:sp>
          <p:nvSpPr>
            <p:cNvPr id="50223" name="Text Box 47"/>
            <p:cNvSpPr txBox="1"/>
            <p:nvPr/>
          </p:nvSpPr>
          <p:spPr>
            <a:xfrm>
              <a:off x="2951" y="2245"/>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0       0</a:t>
              </a:r>
            </a:p>
          </p:txBody>
        </p:sp>
        <p:sp>
          <p:nvSpPr>
            <p:cNvPr id="50224" name="Text Box 48"/>
            <p:cNvSpPr txBox="1"/>
            <p:nvPr/>
          </p:nvSpPr>
          <p:spPr>
            <a:xfrm>
              <a:off x="2945" y="2423"/>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0       0</a:t>
              </a:r>
            </a:p>
          </p:txBody>
        </p:sp>
        <p:sp>
          <p:nvSpPr>
            <p:cNvPr id="50225" name="Text Box 49"/>
            <p:cNvSpPr txBox="1"/>
            <p:nvPr/>
          </p:nvSpPr>
          <p:spPr>
            <a:xfrm>
              <a:off x="2954" y="2619"/>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0       1</a:t>
              </a:r>
            </a:p>
          </p:txBody>
        </p:sp>
        <p:sp>
          <p:nvSpPr>
            <p:cNvPr id="50226" name="Text Box 50"/>
            <p:cNvSpPr txBox="1"/>
            <p:nvPr/>
          </p:nvSpPr>
          <p:spPr>
            <a:xfrm>
              <a:off x="2963" y="2793"/>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0       1</a:t>
              </a:r>
            </a:p>
          </p:txBody>
        </p:sp>
        <p:sp>
          <p:nvSpPr>
            <p:cNvPr id="50227" name="Text Box 51"/>
            <p:cNvSpPr txBox="1"/>
            <p:nvPr/>
          </p:nvSpPr>
          <p:spPr>
            <a:xfrm>
              <a:off x="2963" y="2968"/>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0       1</a:t>
              </a:r>
            </a:p>
          </p:txBody>
        </p:sp>
        <p:sp>
          <p:nvSpPr>
            <p:cNvPr id="50228" name="Text Box 52"/>
            <p:cNvSpPr txBox="1"/>
            <p:nvPr/>
          </p:nvSpPr>
          <p:spPr>
            <a:xfrm>
              <a:off x="2963" y="3141"/>
              <a:ext cx="556" cy="308"/>
            </a:xfrm>
            <a:prstGeom prst="rect">
              <a:avLst/>
            </a:prstGeom>
            <a:noFill/>
            <a:ln w="9525">
              <a:noFill/>
            </a:ln>
          </p:spPr>
          <p:txBody>
            <a:bodyPr wrap="non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0       1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up)">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6" name="文本框 5"/>
          <p:cNvSpPr txBox="1"/>
          <p:nvPr/>
        </p:nvSpPr>
        <p:spPr>
          <a:xfrm>
            <a:off x="789940" y="982980"/>
            <a:ext cx="2559050" cy="460375"/>
          </a:xfrm>
          <a:prstGeom prst="rect">
            <a:avLst/>
          </a:prstGeom>
          <a:noFill/>
        </p:spPr>
        <p:txBody>
          <a:bodyPr wrap="none" rtlCol="0" anchor="t">
            <a:spAutoFit/>
          </a:bodyPr>
          <a:lstStyle/>
          <a:p>
            <a:r>
              <a:rPr lang="en-US" altLang="zh-CN" sz="2400" b="1" dirty="0">
                <a:ea typeface="+mn-lt"/>
                <a:cs typeface="+mn-lt"/>
                <a:sym typeface="+mn-ea"/>
              </a:rPr>
              <a:t>3</a:t>
            </a:r>
            <a:r>
              <a:rPr lang="zh-CN" altLang="en-US" sz="2400" b="1" dirty="0">
                <a:ea typeface="+mn-lt"/>
                <a:cs typeface="+mn-lt"/>
                <a:sym typeface="+mn-ea"/>
              </a:rPr>
              <a:t>.代数分析法举例</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3</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grpSp>
        <p:nvGrpSpPr>
          <p:cNvPr id="4" name="组合 3"/>
          <p:cNvGrpSpPr/>
          <p:nvPr/>
        </p:nvGrpSpPr>
        <p:grpSpPr>
          <a:xfrm>
            <a:off x="789940" y="2183130"/>
            <a:ext cx="3208020" cy="2244725"/>
            <a:chOff x="1538" y="3989"/>
            <a:chExt cx="7008" cy="4082"/>
          </a:xfrm>
        </p:grpSpPr>
        <p:pic>
          <p:nvPicPr>
            <p:cNvPr id="2" name="Picture 19" descr="SZ511"/>
            <p:cNvPicPr>
              <a:picLocks noChangeAspect="1"/>
            </p:cNvPicPr>
            <p:nvPr/>
          </p:nvPicPr>
          <p:blipFill>
            <a:blip r:embed="rId4"/>
            <a:stretch>
              <a:fillRect/>
            </a:stretch>
          </p:blipFill>
          <p:spPr>
            <a:xfrm>
              <a:off x="1712" y="4110"/>
              <a:ext cx="6728" cy="3776"/>
            </a:xfrm>
            <a:prstGeom prst="rect">
              <a:avLst/>
            </a:prstGeom>
            <a:noFill/>
            <a:ln w="9525">
              <a:noFill/>
            </a:ln>
          </p:spPr>
        </p:pic>
        <p:sp>
          <p:nvSpPr>
            <p:cNvPr id="3" name="矩形 2"/>
            <p:cNvSpPr/>
            <p:nvPr/>
          </p:nvSpPr>
          <p:spPr>
            <a:xfrm>
              <a:off x="1538" y="3989"/>
              <a:ext cx="7008" cy="4082"/>
            </a:xfrm>
            <a:prstGeom prst="rect">
              <a:avLst/>
            </a:prstGeom>
            <a:solidFill>
              <a:schemeClr val="bg1">
                <a:lumMod val="8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198" name="Text Box 22"/>
          <p:cNvSpPr txBox="1"/>
          <p:nvPr/>
        </p:nvSpPr>
        <p:spPr>
          <a:xfrm>
            <a:off x="730885" y="4844415"/>
            <a:ext cx="3325495" cy="1006429"/>
          </a:xfrm>
          <a:prstGeom prst="rect">
            <a:avLst/>
          </a:prstGeom>
          <a:noFill/>
          <a:ln w="28575">
            <a:noFill/>
          </a:ln>
        </p:spPr>
        <p:txBody>
          <a:bodyPr wrap="square" anchor="t">
            <a:spAutoFit/>
          </a:bodyPr>
          <a:lstStyle/>
          <a:p>
            <a:pPr lvl="0" indent="0" algn="just" fontAlgn="auto">
              <a:lnSpc>
                <a:spcPct val="135000"/>
              </a:lnSpc>
              <a:spcBef>
                <a:spcPct val="0"/>
              </a:spcBef>
              <a:buFont typeface="Wingdings" panose="05000000000000000000" pitchFamily="2" charset="2"/>
              <a:buNone/>
            </a:pPr>
            <a:r>
              <a:rPr lang="en-US" altLang="zh-CN" sz="2200" b="1" dirty="0">
                <a:solidFill>
                  <a:srgbClr val="3438F6"/>
                </a:solidFill>
                <a:latin typeface="等线 Light" panose="02010600030101010101" charset="-122"/>
                <a:ea typeface="等线 Light" panose="02010600030101010101" charset="-122"/>
                <a:cs typeface="等线 Light" panose="02010600030101010101" charset="-122"/>
              </a:rPr>
              <a:t>3)</a:t>
            </a:r>
            <a:r>
              <a:rPr lang="zh-CN" altLang="en-US" sz="2200" b="1" dirty="0">
                <a:solidFill>
                  <a:srgbClr val="3438F6"/>
                </a:solidFill>
                <a:latin typeface="等线 Light" panose="02010600030101010101" charset="-122"/>
                <a:ea typeface="等线 Light" panose="02010600030101010101" charset="-122"/>
                <a:cs typeface="等线 Light" panose="02010600030101010101" charset="-122"/>
              </a:rPr>
              <a:t>由</a:t>
            </a:r>
            <a:r>
              <a:rPr lang="en-US" altLang="zh-CN" sz="2200" b="1" dirty="0" err="1">
                <a:solidFill>
                  <a:srgbClr val="3438F6"/>
                </a:solidFill>
                <a:latin typeface="等线 Light" panose="02010600030101010101" charset="-122"/>
                <a:ea typeface="等线 Light" panose="02010600030101010101" charset="-122"/>
                <a:cs typeface="等线 Light" panose="02010600030101010101" charset="-122"/>
              </a:rPr>
              <a:t>次态真值表</a:t>
            </a:r>
            <a:r>
              <a:rPr lang="zh-CN" altLang="en-US" sz="2200" b="1" dirty="0">
                <a:solidFill>
                  <a:srgbClr val="3438F6"/>
                </a:solidFill>
                <a:latin typeface="等线 Light" panose="02010600030101010101" charset="-122"/>
                <a:ea typeface="等线 Light" panose="02010600030101010101" charset="-122"/>
                <a:cs typeface="等线 Light" panose="02010600030101010101" charset="-122"/>
              </a:rPr>
              <a:t>得到状态</a:t>
            </a:r>
            <a:r>
              <a:rPr lang="en-US" altLang="zh-CN" sz="2200" b="1" dirty="0">
                <a:solidFill>
                  <a:srgbClr val="3438F6"/>
                </a:solidFill>
                <a:latin typeface="等线 Light" panose="02010600030101010101" charset="-122"/>
                <a:ea typeface="等线 Light" panose="02010600030101010101" charset="-122"/>
                <a:cs typeface="等线 Light" panose="02010600030101010101" charset="-122"/>
              </a:rPr>
              <a:t>(</a:t>
            </a:r>
            <a:r>
              <a:rPr lang="zh-CN" altLang="en-US" sz="2200" b="1" dirty="0">
                <a:solidFill>
                  <a:srgbClr val="3438F6"/>
                </a:solidFill>
                <a:latin typeface="等线 Light" panose="02010600030101010101" charset="-122"/>
                <a:ea typeface="等线 Light" panose="02010600030101010101" charset="-122"/>
                <a:cs typeface="等线 Light" panose="02010600030101010101" charset="-122"/>
              </a:rPr>
              <a:t>转换</a:t>
            </a:r>
            <a:r>
              <a:rPr lang="en-US" altLang="zh-CN" sz="2200" b="1" dirty="0">
                <a:solidFill>
                  <a:srgbClr val="3438F6"/>
                </a:solidFill>
                <a:latin typeface="等线 Light" panose="02010600030101010101" charset="-122"/>
                <a:ea typeface="等线 Light" panose="02010600030101010101" charset="-122"/>
                <a:cs typeface="等线 Light" panose="02010600030101010101" charset="-122"/>
              </a:rPr>
              <a:t>)</a:t>
            </a:r>
            <a:r>
              <a:rPr lang="zh-CN" altLang="en-US" sz="2200" b="1" dirty="0">
                <a:solidFill>
                  <a:srgbClr val="3438F6"/>
                </a:solidFill>
                <a:latin typeface="等线 Light" panose="02010600030101010101" charset="-122"/>
                <a:ea typeface="等线 Light" panose="02010600030101010101" charset="-122"/>
                <a:cs typeface="等线 Light" panose="02010600030101010101" charset="-122"/>
              </a:rPr>
              <a:t>表和状态</a:t>
            </a:r>
            <a:r>
              <a:rPr lang="en-US" altLang="zh-CN" sz="2200" b="1" dirty="0" smtClean="0">
                <a:solidFill>
                  <a:srgbClr val="3438F6"/>
                </a:solidFill>
                <a:latin typeface="等线 Light" panose="02010600030101010101" charset="-122"/>
                <a:ea typeface="等线 Light" panose="02010600030101010101" charset="-122"/>
                <a:cs typeface="等线 Light" panose="02010600030101010101" charset="-122"/>
                <a:sym typeface="+mn-ea"/>
              </a:rPr>
              <a:t>(</a:t>
            </a:r>
            <a:r>
              <a:rPr lang="zh-CN" altLang="en-US" sz="2200" b="1" dirty="0" smtClean="0">
                <a:solidFill>
                  <a:srgbClr val="3438F6"/>
                </a:solidFill>
                <a:latin typeface="等线 Light" panose="02010600030101010101" charset="-122"/>
                <a:ea typeface="等线 Light" panose="02010600030101010101" charset="-122"/>
                <a:cs typeface="等线 Light" panose="02010600030101010101" charset="-122"/>
                <a:sym typeface="+mn-ea"/>
              </a:rPr>
              <a:t>转移</a:t>
            </a:r>
            <a:r>
              <a:rPr lang="en-US" altLang="zh-CN" sz="2200" b="1" dirty="0" smtClean="0">
                <a:solidFill>
                  <a:srgbClr val="3438F6"/>
                </a:solidFill>
                <a:latin typeface="等线 Light" panose="02010600030101010101" charset="-122"/>
                <a:ea typeface="等线 Light" panose="02010600030101010101" charset="-122"/>
                <a:cs typeface="等线 Light" panose="02010600030101010101" charset="-122"/>
                <a:sym typeface="+mn-ea"/>
              </a:rPr>
              <a:t>)</a:t>
            </a:r>
            <a:r>
              <a:rPr lang="zh-CN" altLang="en-US" sz="2200" b="1" dirty="0">
                <a:solidFill>
                  <a:srgbClr val="3438F6"/>
                </a:solidFill>
                <a:latin typeface="等线 Light" panose="02010600030101010101" charset="-122"/>
                <a:ea typeface="等线 Light" panose="02010600030101010101" charset="-122"/>
                <a:cs typeface="等线 Light" panose="02010600030101010101" charset="-122"/>
              </a:rPr>
              <a:t>图</a:t>
            </a:r>
          </a:p>
        </p:txBody>
      </p:sp>
      <p:graphicFrame>
        <p:nvGraphicFramePr>
          <p:cNvPr id="100484" name="Group 132"/>
          <p:cNvGraphicFramePr>
            <a:graphicFrameLocks noGrp="1"/>
          </p:cNvGraphicFramePr>
          <p:nvPr>
            <p:custDataLst>
              <p:tags r:id="rId1"/>
            </p:custDataLst>
          </p:nvPr>
        </p:nvGraphicFramePr>
        <p:xfrm>
          <a:off x="4569460" y="4101465"/>
          <a:ext cx="3390265" cy="2231517"/>
        </p:xfrm>
        <a:graphic>
          <a:graphicData uri="http://schemas.openxmlformats.org/drawingml/2006/table">
            <a:tbl>
              <a:tblPr>
                <a:effectLst/>
                <a:tableStyleId>{5940675A-B579-460E-94D1-54222C63F5DA}</a:tableStyleId>
              </a:tblPr>
              <a:tblGrid>
                <a:gridCol w="777240">
                  <a:extLst>
                    <a:ext uri="{9D8B030D-6E8A-4147-A177-3AD203B41FA5}">
                      <a16:colId xmlns:a16="http://schemas.microsoft.com/office/drawing/2014/main" val="20000"/>
                    </a:ext>
                  </a:extLst>
                </a:gridCol>
                <a:gridCol w="1197610">
                  <a:extLst>
                    <a:ext uri="{9D8B030D-6E8A-4147-A177-3AD203B41FA5}">
                      <a16:colId xmlns:a16="http://schemas.microsoft.com/office/drawing/2014/main" val="20001"/>
                    </a:ext>
                  </a:extLst>
                </a:gridCol>
                <a:gridCol w="1415415">
                  <a:extLst>
                    <a:ext uri="{9D8B030D-6E8A-4147-A177-3AD203B41FA5}">
                      <a16:colId xmlns:a16="http://schemas.microsoft.com/office/drawing/2014/main" val="20002"/>
                    </a:ext>
                  </a:extLst>
                </a:gridCol>
              </a:tblGrid>
              <a:tr h="512445">
                <a:tc rowSpan="2">
                  <a:txBody>
                    <a:bodyPr/>
                    <a:lstStyle/>
                    <a:p>
                      <a:pPr marL="0" marR="0" lvl="0" indent="0" algn="ctr" defTabSz="914400" rtl="0" fontAlgn="base">
                        <a:lnSpc>
                          <a:spcPct val="100000"/>
                        </a:lnSpc>
                        <a:spcBef>
                          <a:spcPts val="0"/>
                        </a:spcBef>
                        <a:spcAft>
                          <a:spcPct val="0"/>
                        </a:spcAft>
                        <a:buClrTx/>
                        <a:buSzTx/>
                        <a:buFontTx/>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现 态</a:t>
                      </a:r>
                      <a:r>
                        <a:rPr kumimoji="1"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y</a:t>
                      </a:r>
                      <a:r>
                        <a:rPr kumimoji="1" lang="en-US" altLang="zh-CN" sz="2000" b="0" i="0" u="none" strike="noStrike" cap="none" normalizeH="0" baseline="-25000" smtClean="0">
                          <a:ln>
                            <a:noFill/>
                          </a:ln>
                          <a:solidFill>
                            <a:srgbClr val="000000"/>
                          </a:solidFill>
                          <a:effectLst/>
                          <a:latin typeface="Times New Roman" panose="02020603050405020304" pitchFamily="18" charset="0"/>
                          <a:ea typeface="宋体" panose="02010600030101010101" pitchFamily="2" charset="-122"/>
                        </a:rPr>
                        <a:t>2 </a:t>
                      </a:r>
                      <a:r>
                        <a:rPr kumimoji="1"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y</a:t>
                      </a:r>
                      <a:r>
                        <a:rPr kumimoji="1" lang="en-US" altLang="zh-CN" sz="2000" b="0" i="0" u="none" strike="noStrike" cap="none" normalizeH="0" baseline="-25000" smtClean="0">
                          <a:ln>
                            <a:noFill/>
                          </a:ln>
                          <a:solidFill>
                            <a:srgbClr val="000000"/>
                          </a:solidFill>
                          <a:effectLst/>
                          <a:latin typeface="Times New Roman" panose="02020603050405020304" pitchFamily="18" charset="0"/>
                          <a:ea typeface="宋体" panose="02010600030101010101" pitchFamily="2" charset="-122"/>
                        </a:rPr>
                        <a:t>1</a:t>
                      </a:r>
                    </a:p>
                  </a:txBody>
                  <a:tcPr horzOverflow="overflow">
                    <a:lnL w="28575" cap="flat" cmpd="sng" algn="ctr">
                      <a:solidFill>
                        <a:srgbClr val="000000"/>
                      </a:solidFill>
                      <a:prstDash val="solid"/>
                      <a:round/>
                      <a:headEnd type="none" w="med" len="med"/>
                      <a:tailEnd type="none" w="sm" len="lg"/>
                    </a:lnL>
                    <a:lnR w="12700" cap="flat" cmpd="sng" algn="ctr">
                      <a:solidFill>
                        <a:srgbClr val="000000"/>
                      </a:solidFill>
                      <a:prstDash val="solid"/>
                      <a:round/>
                      <a:headEnd type="none" w="med" len="med"/>
                      <a:tailEnd type="none" w="sm" len="lg"/>
                    </a:lnR>
                    <a:lnT w="28575" cap="flat" cmpd="sng" algn="ctr">
                      <a:solidFill>
                        <a:srgbClr val="000000"/>
                      </a:solidFill>
                      <a:prstDash val="solid"/>
                      <a:round/>
                      <a:headEnd type="none" w="med" len="med"/>
                      <a:tailEnd type="none" w="sm" len="lg"/>
                    </a:lnT>
                    <a:lnB w="12700" cap="flat" cmpd="sng" algn="ctr">
                      <a:solidFill>
                        <a:srgbClr val="000000"/>
                      </a:solidFill>
                      <a:prstDash val="solid"/>
                      <a:round/>
                      <a:headEnd type="none" w="med" len="med"/>
                      <a:tailEnd type="none" w="sm" len="lg"/>
                    </a:lnB>
                    <a:lnTlToBr>
                      <a:noFill/>
                    </a:lnTlToBr>
                    <a:lnBlToTr>
                      <a:noFill/>
                    </a:lnBlToTr>
                    <a:noFill/>
                  </a:tcPr>
                </a:tc>
                <a:tc gridSpan="2">
                  <a:txBody>
                    <a:bodyPr/>
                    <a:lstStyle/>
                    <a:p>
                      <a:pPr marL="0" marR="0" lvl="0" indent="0" algn="l" defTabSz="914400" rtl="0" eaLnBrk="1" fontAlgn="base" latinLnBrk="0" hangingPunct="1">
                        <a:lnSpc>
                          <a:spcPct val="135000"/>
                        </a:lnSpc>
                        <a:spcBef>
                          <a:spcPct val="20000"/>
                        </a:spcBef>
                        <a:spcAft>
                          <a:spcPct val="0"/>
                        </a:spcAft>
                        <a:buClrTx/>
                        <a:buSzTx/>
                        <a:buFontTx/>
                        <a:buNone/>
                      </a:pP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次态</a:t>
                      </a:r>
                      <a:r>
                        <a:rPr kumimoji="1"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a:t>
                      </a: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输出</a:t>
                      </a:r>
                      <a:r>
                        <a:rPr kumimoji="1"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(y</a:t>
                      </a:r>
                      <a:r>
                        <a:rPr kumimoji="1" lang="en-US" altLang="zh-CN" sz="2000" b="0" i="0" u="none" strike="noStrike" cap="none" normalizeH="0" baseline="-25000" smtClean="0">
                          <a:ln>
                            <a:noFill/>
                          </a:ln>
                          <a:solidFill>
                            <a:srgbClr val="000000"/>
                          </a:solidFill>
                          <a:effectLst/>
                          <a:latin typeface="Times New Roman" panose="02020603050405020304" pitchFamily="18" charset="0"/>
                          <a:ea typeface="宋体" panose="02010600030101010101" pitchFamily="2" charset="-122"/>
                        </a:rPr>
                        <a:t>2</a:t>
                      </a:r>
                      <a:r>
                        <a:rPr kumimoji="1" lang="en-US" altLang="zh-CN" sz="2000" b="0" i="0" u="none" strike="noStrike" cap="none" normalizeH="0" baseline="30000" smtClean="0">
                          <a:ln>
                            <a:noFill/>
                          </a:ln>
                          <a:solidFill>
                            <a:srgbClr val="000000"/>
                          </a:solidFill>
                          <a:effectLst/>
                          <a:latin typeface="Times New Roman" panose="02020603050405020304" pitchFamily="18" charset="0"/>
                          <a:ea typeface="宋体" panose="02010600030101010101" pitchFamily="2" charset="-122"/>
                        </a:rPr>
                        <a:t>n+1</a:t>
                      </a:r>
                      <a:r>
                        <a:rPr kumimoji="1"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y</a:t>
                      </a:r>
                      <a:r>
                        <a:rPr kumimoji="1" lang="en-US" altLang="zh-CN" sz="2000" b="0" i="0" u="none" strike="noStrike" cap="none" normalizeH="0" baseline="-25000" smtClean="0">
                          <a:ln>
                            <a:noFill/>
                          </a:ln>
                          <a:solidFill>
                            <a:srgbClr val="000000"/>
                          </a:solidFill>
                          <a:effectLst/>
                          <a:latin typeface="Times New Roman" panose="02020603050405020304" pitchFamily="18" charset="0"/>
                          <a:ea typeface="宋体" panose="02010600030101010101" pitchFamily="2" charset="-122"/>
                        </a:rPr>
                        <a:t>1</a:t>
                      </a:r>
                      <a:r>
                        <a:rPr kumimoji="1" lang="en-US" altLang="zh-CN" sz="2000" b="0" i="0" u="none" strike="noStrike" cap="none" normalizeH="0" baseline="30000" smtClean="0">
                          <a:ln>
                            <a:noFill/>
                          </a:ln>
                          <a:solidFill>
                            <a:srgbClr val="000000"/>
                          </a:solidFill>
                          <a:effectLst/>
                          <a:latin typeface="Times New Roman" panose="02020603050405020304" pitchFamily="18" charset="0"/>
                          <a:ea typeface="宋体" panose="02010600030101010101" pitchFamily="2" charset="-122"/>
                        </a:rPr>
                        <a:t>n+1</a:t>
                      </a:r>
                      <a:r>
                        <a:rPr kumimoji="1" lang="en-US" altLang="zh-CN"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/Z</a:t>
                      </a:r>
                      <a:r>
                        <a:rPr kumimoji="1" lang="zh-CN" altLang="en-US" sz="20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round/>
                      <a:headEnd type="none" w="med" len="med"/>
                      <a:tailEnd type="none" w="sm" len="lg"/>
                    </a:lnL>
                    <a:lnR w="28575" cap="flat" cmpd="sng" algn="ctr">
                      <a:solidFill>
                        <a:srgbClr val="000000"/>
                      </a:solidFill>
                      <a:prstDash val="solid"/>
                      <a:round/>
                      <a:headEnd type="none" w="med" len="med"/>
                      <a:tailEnd type="none" w="sm" len="lg"/>
                    </a:lnR>
                    <a:lnT w="28575" cap="flat" cmpd="sng" algn="ctr">
                      <a:solidFill>
                        <a:srgbClr val="000000"/>
                      </a:solidFill>
                      <a:prstDash val="solid"/>
                      <a:round/>
                      <a:headEnd type="none" w="med" len="med"/>
                      <a:tailEnd type="none" w="sm" len="lg"/>
                    </a:lnT>
                    <a:lnB w="12700" cap="flat" cmpd="sng" algn="ctr">
                      <a:solidFill>
                        <a:srgbClr val="000000"/>
                      </a:solidFill>
                      <a:prstDash val="solid"/>
                      <a:round/>
                      <a:headEnd type="none" w="med" len="med"/>
                      <a:tailEnd type="none" w="sm" len="lg"/>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0"/>
                  </a:ext>
                </a:extLst>
              </a:tr>
              <a:tr h="306705">
                <a:tc vMerge="1">
                  <a:txBody>
                    <a:bodyPr/>
                    <a:lstStyle/>
                    <a:p>
                      <a:endParaRPr lang="zh-CN"/>
                    </a:p>
                  </a:txBody>
                  <a:tcPr/>
                </a:tc>
                <a:tc>
                  <a:txBody>
                    <a:bodyPr/>
                    <a:lstStyle/>
                    <a:p>
                      <a:pPr marL="0" marR="0" lvl="0" indent="0" algn="ctr" defTabSz="914400" rtl="0" fontAlgn="base">
                        <a:lnSpc>
                          <a:spcPct val="100000"/>
                        </a:lnSpc>
                        <a:spcBef>
                          <a:spcPts val="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X=0</a:t>
                      </a:r>
                    </a:p>
                  </a:txBody>
                  <a:tcPr horzOverflow="overflow">
                    <a:lnL w="12700" cap="flat" cmpd="sng" algn="ctr">
                      <a:solidFill>
                        <a:srgbClr val="000000"/>
                      </a:solidFill>
                      <a:prstDash val="solid"/>
                      <a:round/>
                      <a:headEnd type="none" w="med" len="med"/>
                      <a:tailEnd type="none" w="sm" len="lg"/>
                    </a:lnL>
                    <a:lnR w="12700" cap="flat" cmpd="sng" algn="ctr">
                      <a:solidFill>
                        <a:srgbClr val="000000"/>
                      </a:solidFill>
                      <a:prstDash val="solid"/>
                      <a:round/>
                      <a:headEnd type="none" w="med" len="med"/>
                      <a:tailEnd type="none" w="sm" len="lg"/>
                    </a:lnR>
                    <a:lnT w="12700" cap="flat" cmpd="sng" algn="ctr">
                      <a:solidFill>
                        <a:srgbClr val="000000"/>
                      </a:solidFill>
                      <a:prstDash val="solid"/>
                      <a:round/>
                      <a:headEnd type="none" w="med" len="med"/>
                      <a:tailEnd type="none" w="sm" len="lg"/>
                    </a:lnT>
                    <a:lnB w="12700" cap="flat" cmpd="sng" algn="ctr">
                      <a:solidFill>
                        <a:srgbClr val="000000"/>
                      </a:solidFill>
                      <a:prstDash val="solid"/>
                      <a:round/>
                      <a:headEnd type="none" w="med" len="med"/>
                      <a:tailEnd type="none" w="sm" len="lg"/>
                    </a:lnB>
                    <a:lnTlToBr>
                      <a:noFill/>
                    </a:lnTlToBr>
                    <a:lnBlToTr>
                      <a:noFill/>
                    </a:lnBlToTr>
                    <a:noFill/>
                  </a:tcPr>
                </a:tc>
                <a:tc>
                  <a:txBody>
                    <a:bodyPr/>
                    <a:lstStyle/>
                    <a:p>
                      <a:pPr marL="0" marR="0" lvl="0" indent="0" algn="ctr" defTabSz="914400" rtl="0" fontAlgn="base">
                        <a:lnSpc>
                          <a:spcPct val="100000"/>
                        </a:lnSpc>
                        <a:spcBef>
                          <a:spcPts val="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X=1</a:t>
                      </a:r>
                    </a:p>
                  </a:txBody>
                  <a:tcPr horzOverflow="overflow">
                    <a:lnL w="12700" cap="flat" cmpd="sng" algn="ctr">
                      <a:solidFill>
                        <a:srgbClr val="000000"/>
                      </a:solidFill>
                      <a:prstDash val="solid"/>
                      <a:round/>
                      <a:headEnd type="none" w="med" len="med"/>
                      <a:tailEnd type="none" w="sm" len="lg"/>
                    </a:lnL>
                    <a:lnR w="28575" cap="flat" cmpd="sng" algn="ctr">
                      <a:solidFill>
                        <a:srgbClr val="000000"/>
                      </a:solidFill>
                      <a:prstDash val="solid"/>
                      <a:round/>
                      <a:headEnd type="none" w="med" len="med"/>
                      <a:tailEnd type="none" w="sm" len="lg"/>
                    </a:lnR>
                    <a:lnT w="12700" cap="flat" cmpd="sng" algn="ctr">
                      <a:solidFill>
                        <a:srgbClr val="000000"/>
                      </a:solidFill>
                      <a:prstDash val="solid"/>
                      <a:round/>
                      <a:headEnd type="none" w="med" len="med"/>
                      <a:tailEnd type="none" w="sm" len="lg"/>
                    </a:lnT>
                    <a:lnB w="12700" cap="flat" cmpd="sng" algn="ctr">
                      <a:solidFill>
                        <a:srgbClr val="000000"/>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130429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00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01</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11</a:t>
                      </a:r>
                    </a:p>
                  </a:txBody>
                  <a:tcPr horzOverflow="overflow">
                    <a:lnL w="28575" cap="flat" cmpd="sng" algn="ctr">
                      <a:solidFill>
                        <a:srgbClr val="000000"/>
                      </a:solidFill>
                      <a:prstDash val="solid"/>
                      <a:round/>
                      <a:headEnd type="none" w="med" len="med"/>
                      <a:tailEnd type="none" w="sm" len="lg"/>
                    </a:lnL>
                    <a:lnR w="12700" cap="flat" cmpd="sng" algn="ctr">
                      <a:solidFill>
                        <a:srgbClr val="000000"/>
                      </a:solidFill>
                      <a:prstDash val="solid"/>
                      <a:round/>
                      <a:headEnd type="none" w="med" len="med"/>
                      <a:tailEnd type="none" w="sm" len="lg"/>
                    </a:lnR>
                    <a:lnT w="12700" cap="flat" cmpd="sng" algn="ctr">
                      <a:solidFill>
                        <a:srgbClr val="000000"/>
                      </a:solidFill>
                      <a:prstDash val="solid"/>
                      <a:round/>
                      <a:headEnd type="none" w="med" len="med"/>
                      <a:tailEnd type="none" w="sm" len="lg"/>
                    </a:lnT>
                    <a:lnB w="28575" cap="flat" cmpd="sng" algn="ctr">
                      <a:solidFill>
                        <a:srgbClr val="000000"/>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00/0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10/0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00/0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00/0</a:t>
                      </a:r>
                    </a:p>
                  </a:txBody>
                  <a:tcPr horzOverflow="overflow">
                    <a:lnL w="12700" cap="flat" cmpd="sng" algn="ctr">
                      <a:solidFill>
                        <a:srgbClr val="000000"/>
                      </a:solidFill>
                      <a:prstDash val="solid"/>
                      <a:round/>
                      <a:headEnd type="none" w="med" len="med"/>
                      <a:tailEnd type="none" w="sm" len="lg"/>
                    </a:lnL>
                    <a:lnR w="12700" cap="flat" cmpd="sng" algn="ctr">
                      <a:solidFill>
                        <a:srgbClr val="000000"/>
                      </a:solidFill>
                      <a:prstDash val="solid"/>
                      <a:round/>
                      <a:headEnd type="none" w="med" len="med"/>
                      <a:tailEnd type="none" w="sm" len="lg"/>
                    </a:lnR>
                    <a:lnT w="12700" cap="flat" cmpd="sng" algn="ctr">
                      <a:solidFill>
                        <a:srgbClr val="000000"/>
                      </a:solidFill>
                      <a:prstDash val="solid"/>
                      <a:round/>
                      <a:headEnd type="none" w="med" len="med"/>
                      <a:tailEnd type="none" w="sm" len="lg"/>
                    </a:lnT>
                    <a:lnB w="28575" cap="flat" cmpd="sng" algn="ctr">
                      <a:solidFill>
                        <a:srgbClr val="000000"/>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01/0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01/0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01/1</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01/0</a:t>
                      </a:r>
                    </a:p>
                  </a:txBody>
                  <a:tcPr horzOverflow="overflow">
                    <a:lnL w="12700" cap="flat" cmpd="sng" algn="ctr">
                      <a:solidFill>
                        <a:srgbClr val="000000"/>
                      </a:solidFill>
                      <a:prstDash val="solid"/>
                      <a:round/>
                      <a:headEnd type="none" w="med" len="med"/>
                      <a:tailEnd type="none" w="sm" len="lg"/>
                    </a:lnL>
                    <a:lnR w="28575" cap="flat" cmpd="sng" algn="ctr">
                      <a:solidFill>
                        <a:srgbClr val="000000"/>
                      </a:solidFill>
                      <a:prstDash val="solid"/>
                      <a:round/>
                      <a:headEnd type="none" w="med" len="med"/>
                      <a:tailEnd type="none" w="sm" len="lg"/>
                    </a:lnR>
                    <a:lnT w="12700" cap="flat" cmpd="sng" algn="ctr">
                      <a:solidFill>
                        <a:srgbClr val="000000"/>
                      </a:solidFill>
                      <a:prstDash val="solid"/>
                      <a:round/>
                      <a:headEnd type="none" w="med" len="med"/>
                      <a:tailEnd type="none" w="sm" len="lg"/>
                    </a:lnT>
                    <a:lnB w="28575" cap="flat" cmpd="sng" algn="ctr">
                      <a:solidFill>
                        <a:srgbClr val="000000"/>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5" name="图片 4"/>
          <p:cNvPicPr>
            <a:picLocks noChangeAspect="1"/>
          </p:cNvPicPr>
          <p:nvPr/>
        </p:nvPicPr>
        <p:blipFill rotWithShape="1">
          <a:blip r:embed="rId5"/>
          <a:srcRect l="4151" t="2837" r="3379"/>
          <a:stretch/>
        </p:blipFill>
        <p:spPr>
          <a:xfrm>
            <a:off x="6126480" y="731520"/>
            <a:ext cx="4343400" cy="2740025"/>
          </a:xfrm>
          <a:prstGeom prst="rect">
            <a:avLst/>
          </a:prstGeom>
        </p:spPr>
      </p:pic>
      <p:grpSp>
        <p:nvGrpSpPr>
          <p:cNvPr id="31" name="Group 5"/>
          <p:cNvGrpSpPr/>
          <p:nvPr/>
        </p:nvGrpSpPr>
        <p:grpSpPr>
          <a:xfrm>
            <a:off x="9168130" y="4227513"/>
            <a:ext cx="2184400" cy="2171700"/>
            <a:chOff x="3616" y="2008"/>
            <a:chExt cx="1376" cy="1368"/>
          </a:xfrm>
        </p:grpSpPr>
        <p:sp>
          <p:nvSpPr>
            <p:cNvPr id="52227" name="Oval 6"/>
            <p:cNvSpPr/>
            <p:nvPr/>
          </p:nvSpPr>
          <p:spPr>
            <a:xfrm>
              <a:off x="3616" y="2008"/>
              <a:ext cx="336" cy="336"/>
            </a:xfrm>
            <a:prstGeom prst="ellipse">
              <a:avLst/>
            </a:prstGeom>
            <a:solidFill>
              <a:srgbClr val="009999"/>
            </a:solidFill>
            <a:ln w="25400" cap="flat" cmpd="sng">
              <a:solidFill>
                <a:srgbClr val="000000"/>
              </a:solidFill>
              <a:prstDash val="solid"/>
              <a:round/>
              <a:headEnd type="none" w="med" len="med"/>
              <a:tailEnd type="none" w="med" len="med"/>
            </a:ln>
          </p:spPr>
          <p:txBody>
            <a:bodyPr wrap="none" anchor="ctr"/>
            <a:lstStyle/>
            <a:p>
              <a:pPr lvl="0" indent="0" algn="ctr">
                <a:lnSpc>
                  <a:spcPct val="130000"/>
                </a:lnSpc>
                <a:spcBef>
                  <a:spcPct val="0"/>
                </a:spcBef>
                <a:buNone/>
              </a:pPr>
              <a:r>
                <a:rPr lang="en-GB" altLang="zh-CN" sz="1800">
                  <a:solidFill>
                    <a:srgbClr val="FFFFFF"/>
                  </a:solidFill>
                  <a:latin typeface="等线" panose="02010600030101010101" charset="-122"/>
                  <a:ea typeface="等线" panose="02010600030101010101" charset="-122"/>
                </a:rPr>
                <a:t>00</a:t>
              </a:r>
            </a:p>
          </p:txBody>
        </p:sp>
        <p:sp>
          <p:nvSpPr>
            <p:cNvPr id="52228" name="Oval 7"/>
            <p:cNvSpPr/>
            <p:nvPr/>
          </p:nvSpPr>
          <p:spPr>
            <a:xfrm>
              <a:off x="4656" y="2008"/>
              <a:ext cx="336" cy="336"/>
            </a:xfrm>
            <a:prstGeom prst="ellipse">
              <a:avLst/>
            </a:prstGeom>
            <a:solidFill>
              <a:srgbClr val="009999"/>
            </a:solidFill>
            <a:ln w="25400" cap="flat" cmpd="sng">
              <a:solidFill>
                <a:srgbClr val="000000"/>
              </a:solidFill>
              <a:prstDash val="solid"/>
              <a:round/>
              <a:headEnd type="none" w="med" len="med"/>
              <a:tailEnd type="none" w="med" len="med"/>
            </a:ln>
          </p:spPr>
          <p:txBody>
            <a:bodyPr wrap="none" anchor="ctr"/>
            <a:lstStyle/>
            <a:p>
              <a:pPr lvl="0" indent="0" algn="ctr">
                <a:lnSpc>
                  <a:spcPct val="130000"/>
                </a:lnSpc>
                <a:spcBef>
                  <a:spcPct val="0"/>
                </a:spcBef>
                <a:buNone/>
              </a:pPr>
              <a:r>
                <a:rPr lang="en-GB" altLang="zh-CN" sz="1800">
                  <a:solidFill>
                    <a:srgbClr val="FFFFFF"/>
                  </a:solidFill>
                  <a:latin typeface="等线" panose="02010600030101010101" charset="-122"/>
                  <a:ea typeface="等线" panose="02010600030101010101" charset="-122"/>
                </a:rPr>
                <a:t>01</a:t>
              </a:r>
            </a:p>
          </p:txBody>
        </p:sp>
        <p:sp>
          <p:nvSpPr>
            <p:cNvPr id="52229" name="Oval 8"/>
            <p:cNvSpPr/>
            <p:nvPr/>
          </p:nvSpPr>
          <p:spPr>
            <a:xfrm>
              <a:off x="4632" y="3040"/>
              <a:ext cx="336" cy="336"/>
            </a:xfrm>
            <a:prstGeom prst="ellipse">
              <a:avLst/>
            </a:prstGeom>
            <a:solidFill>
              <a:srgbClr val="009999"/>
            </a:solidFill>
            <a:ln w="25400" cap="flat" cmpd="sng">
              <a:solidFill>
                <a:srgbClr val="000000"/>
              </a:solidFill>
              <a:prstDash val="solid"/>
              <a:round/>
              <a:headEnd type="none" w="med" len="med"/>
              <a:tailEnd type="none" w="med" len="med"/>
            </a:ln>
          </p:spPr>
          <p:txBody>
            <a:bodyPr wrap="none" anchor="ctr"/>
            <a:lstStyle/>
            <a:p>
              <a:pPr lvl="0" indent="0" algn="ctr">
                <a:lnSpc>
                  <a:spcPct val="130000"/>
                </a:lnSpc>
                <a:spcBef>
                  <a:spcPct val="0"/>
                </a:spcBef>
                <a:buNone/>
              </a:pPr>
              <a:r>
                <a:rPr lang="en-GB" altLang="zh-CN" sz="1800">
                  <a:solidFill>
                    <a:srgbClr val="FFFFFF"/>
                  </a:solidFill>
                  <a:latin typeface="等线" panose="02010600030101010101" charset="-122"/>
                  <a:ea typeface="等线" panose="02010600030101010101" charset="-122"/>
                </a:rPr>
                <a:t>10</a:t>
              </a:r>
            </a:p>
          </p:txBody>
        </p:sp>
        <p:sp>
          <p:nvSpPr>
            <p:cNvPr id="52230" name="Oval 9"/>
            <p:cNvSpPr/>
            <p:nvPr/>
          </p:nvSpPr>
          <p:spPr>
            <a:xfrm>
              <a:off x="3624" y="3040"/>
              <a:ext cx="336" cy="336"/>
            </a:xfrm>
            <a:prstGeom prst="ellipse">
              <a:avLst/>
            </a:prstGeom>
            <a:solidFill>
              <a:srgbClr val="009999"/>
            </a:solidFill>
            <a:ln w="25400" cap="flat" cmpd="sng">
              <a:solidFill>
                <a:srgbClr val="000000"/>
              </a:solidFill>
              <a:prstDash val="solid"/>
              <a:round/>
              <a:headEnd type="none" w="med" len="med"/>
              <a:tailEnd type="none" w="med" len="med"/>
            </a:ln>
          </p:spPr>
          <p:txBody>
            <a:bodyPr wrap="none" anchor="ctr"/>
            <a:lstStyle/>
            <a:p>
              <a:pPr lvl="0" indent="0" algn="ctr">
                <a:lnSpc>
                  <a:spcPct val="130000"/>
                </a:lnSpc>
                <a:spcBef>
                  <a:spcPct val="0"/>
                </a:spcBef>
                <a:buNone/>
              </a:pPr>
              <a:r>
                <a:rPr lang="en-GB" altLang="zh-CN" sz="1800">
                  <a:solidFill>
                    <a:srgbClr val="FFFFFF"/>
                  </a:solidFill>
                  <a:latin typeface="等线" panose="02010600030101010101" charset="-122"/>
                  <a:ea typeface="等线" panose="02010600030101010101" charset="-122"/>
                </a:rPr>
                <a:t>11</a:t>
              </a:r>
            </a:p>
          </p:txBody>
        </p:sp>
      </p:grpSp>
      <p:grpSp>
        <p:nvGrpSpPr>
          <p:cNvPr id="32" name="Group 10"/>
          <p:cNvGrpSpPr/>
          <p:nvPr/>
        </p:nvGrpSpPr>
        <p:grpSpPr>
          <a:xfrm>
            <a:off x="8569726" y="3724654"/>
            <a:ext cx="661904" cy="885446"/>
            <a:chOff x="3250" y="1502"/>
            <a:chExt cx="510" cy="751"/>
          </a:xfrm>
        </p:grpSpPr>
        <p:sp>
          <p:nvSpPr>
            <p:cNvPr id="52232" name="Freeform 11"/>
            <p:cNvSpPr/>
            <p:nvPr/>
          </p:nvSpPr>
          <p:spPr>
            <a:xfrm>
              <a:off x="3341" y="1807"/>
              <a:ext cx="419" cy="446"/>
            </a:xfrm>
            <a:custGeom>
              <a:avLst/>
              <a:gdLst/>
              <a:ahLst/>
              <a:cxnLst>
                <a:cxn ang="0">
                  <a:pos x="291" y="433"/>
                </a:cxn>
                <a:cxn ang="0">
                  <a:pos x="139" y="433"/>
                </a:cxn>
                <a:cxn ang="0">
                  <a:pos x="27" y="353"/>
                </a:cxn>
                <a:cxn ang="0">
                  <a:pos x="3" y="201"/>
                </a:cxn>
                <a:cxn ang="0">
                  <a:pos x="43" y="81"/>
                </a:cxn>
                <a:cxn ang="0">
                  <a:pos x="155" y="17"/>
                </a:cxn>
                <a:cxn ang="0">
                  <a:pos x="259" y="9"/>
                </a:cxn>
                <a:cxn ang="0">
                  <a:pos x="379" y="73"/>
                </a:cxn>
                <a:cxn ang="0">
                  <a:pos x="419" y="209"/>
                </a:cxn>
              </a:cxnLst>
              <a:rect l="0" t="0" r="0" b="0"/>
              <a:pathLst>
                <a:path w="419" h="446">
                  <a:moveTo>
                    <a:pt x="291" y="433"/>
                  </a:moveTo>
                  <a:cubicBezTo>
                    <a:pt x="237" y="439"/>
                    <a:pt x="183" y="446"/>
                    <a:pt x="139" y="433"/>
                  </a:cubicBezTo>
                  <a:cubicBezTo>
                    <a:pt x="95" y="420"/>
                    <a:pt x="50" y="392"/>
                    <a:pt x="27" y="353"/>
                  </a:cubicBezTo>
                  <a:cubicBezTo>
                    <a:pt x="4" y="314"/>
                    <a:pt x="0" y="246"/>
                    <a:pt x="3" y="201"/>
                  </a:cubicBezTo>
                  <a:cubicBezTo>
                    <a:pt x="6" y="156"/>
                    <a:pt x="18" y="112"/>
                    <a:pt x="43" y="81"/>
                  </a:cubicBezTo>
                  <a:cubicBezTo>
                    <a:pt x="68" y="50"/>
                    <a:pt x="119" y="29"/>
                    <a:pt x="155" y="17"/>
                  </a:cubicBezTo>
                  <a:cubicBezTo>
                    <a:pt x="191" y="5"/>
                    <a:pt x="222" y="0"/>
                    <a:pt x="259" y="9"/>
                  </a:cubicBezTo>
                  <a:cubicBezTo>
                    <a:pt x="296" y="18"/>
                    <a:pt x="352" y="40"/>
                    <a:pt x="379" y="73"/>
                  </a:cubicBezTo>
                  <a:cubicBezTo>
                    <a:pt x="406" y="106"/>
                    <a:pt x="412" y="186"/>
                    <a:pt x="419" y="209"/>
                  </a:cubicBezTo>
                </a:path>
              </a:pathLst>
            </a:custGeom>
            <a:noFill/>
            <a:ln w="25400" cap="flat" cmpd="sng">
              <a:solidFill>
                <a:srgbClr val="000000"/>
              </a:solidFill>
              <a:prstDash val="solid"/>
              <a:round/>
              <a:headEnd type="none" w="med" len="med"/>
              <a:tailEnd type="triangle" w="sm" len="lg"/>
            </a:ln>
          </p:spPr>
          <p:txBody>
            <a:bodyPr/>
            <a:lstStyle/>
            <a:p>
              <a:endParaRPr lang="zh-CN" altLang="en-US" sz="1800">
                <a:latin typeface="等线" panose="02010600030101010101" charset="-122"/>
                <a:ea typeface="等线" panose="02010600030101010101" charset="-122"/>
              </a:endParaRPr>
            </a:p>
          </p:txBody>
        </p:sp>
        <p:sp>
          <p:nvSpPr>
            <p:cNvPr id="52233" name="Text Box 12"/>
            <p:cNvSpPr txBox="1"/>
            <p:nvPr/>
          </p:nvSpPr>
          <p:spPr>
            <a:xfrm>
              <a:off x="3250" y="1502"/>
              <a:ext cx="485" cy="382"/>
            </a:xfrm>
            <a:prstGeom prst="rect">
              <a:avLst/>
            </a:prstGeom>
            <a:noFill/>
            <a:ln w="9525">
              <a:noFill/>
            </a:ln>
          </p:spPr>
          <p:txBody>
            <a:bodyPr wrap="squar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0/0</a:t>
              </a:r>
            </a:p>
          </p:txBody>
        </p:sp>
      </p:grpSp>
      <p:grpSp>
        <p:nvGrpSpPr>
          <p:cNvPr id="33" name="Group 13"/>
          <p:cNvGrpSpPr/>
          <p:nvPr/>
        </p:nvGrpSpPr>
        <p:grpSpPr>
          <a:xfrm>
            <a:off x="9701530" y="3963988"/>
            <a:ext cx="1104900" cy="530225"/>
            <a:chOff x="3952" y="1842"/>
            <a:chExt cx="696" cy="334"/>
          </a:xfrm>
        </p:grpSpPr>
        <p:sp>
          <p:nvSpPr>
            <p:cNvPr id="52235" name="Line 14"/>
            <p:cNvSpPr/>
            <p:nvPr/>
          </p:nvSpPr>
          <p:spPr>
            <a:xfrm>
              <a:off x="3952" y="2176"/>
              <a:ext cx="696" cy="0"/>
            </a:xfrm>
            <a:prstGeom prst="line">
              <a:avLst/>
            </a:prstGeom>
            <a:ln w="25400" cap="flat" cmpd="sng">
              <a:solidFill>
                <a:srgbClr val="000000"/>
              </a:solidFill>
              <a:prstDash val="solid"/>
              <a:round/>
              <a:headEnd type="none" w="med" len="med"/>
              <a:tailEnd type="triangle" w="sm" len="lg"/>
            </a:ln>
          </p:spPr>
        </p:sp>
        <p:sp>
          <p:nvSpPr>
            <p:cNvPr id="52236" name="Text Box 15"/>
            <p:cNvSpPr txBox="1"/>
            <p:nvPr/>
          </p:nvSpPr>
          <p:spPr>
            <a:xfrm>
              <a:off x="4166" y="1842"/>
              <a:ext cx="335" cy="284"/>
            </a:xfrm>
            <a:prstGeom prst="rect">
              <a:avLst/>
            </a:prstGeom>
            <a:noFill/>
            <a:ln w="9525">
              <a:noFill/>
            </a:ln>
          </p:spPr>
          <p:txBody>
            <a:bodyPr wrap="non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1/0</a:t>
              </a:r>
            </a:p>
          </p:txBody>
        </p:sp>
      </p:grpSp>
      <p:grpSp>
        <p:nvGrpSpPr>
          <p:cNvPr id="34" name="Group 16"/>
          <p:cNvGrpSpPr/>
          <p:nvPr/>
        </p:nvGrpSpPr>
        <p:grpSpPr>
          <a:xfrm>
            <a:off x="9701530" y="4605338"/>
            <a:ext cx="1155700" cy="1408112"/>
            <a:chOff x="3952" y="2246"/>
            <a:chExt cx="728" cy="887"/>
          </a:xfrm>
        </p:grpSpPr>
        <p:sp>
          <p:nvSpPr>
            <p:cNvPr id="52238" name="Line 17"/>
            <p:cNvSpPr/>
            <p:nvPr/>
          </p:nvSpPr>
          <p:spPr>
            <a:xfrm rot="5439401">
              <a:off x="3872" y="2325"/>
              <a:ext cx="887" cy="728"/>
            </a:xfrm>
            <a:prstGeom prst="line">
              <a:avLst/>
            </a:prstGeom>
            <a:ln w="25400" cap="flat" cmpd="sng">
              <a:solidFill>
                <a:srgbClr val="000000"/>
              </a:solidFill>
              <a:prstDash val="solid"/>
              <a:round/>
              <a:headEnd type="triangle" w="sm" len="lg"/>
              <a:tailEnd type="none" w="sm" len="lg"/>
            </a:ln>
          </p:spPr>
        </p:sp>
        <p:sp>
          <p:nvSpPr>
            <p:cNvPr id="52239" name="Text Box 18"/>
            <p:cNvSpPr txBox="1"/>
            <p:nvPr/>
          </p:nvSpPr>
          <p:spPr>
            <a:xfrm>
              <a:off x="4040" y="2843"/>
              <a:ext cx="335" cy="284"/>
            </a:xfrm>
            <a:prstGeom prst="rect">
              <a:avLst/>
            </a:prstGeom>
            <a:noFill/>
            <a:ln w="9525">
              <a:noFill/>
            </a:ln>
          </p:spPr>
          <p:txBody>
            <a:bodyPr wrap="non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1/0</a:t>
              </a:r>
            </a:p>
          </p:txBody>
        </p:sp>
      </p:grpSp>
      <p:grpSp>
        <p:nvGrpSpPr>
          <p:cNvPr id="35" name="Group 19"/>
          <p:cNvGrpSpPr/>
          <p:nvPr/>
        </p:nvGrpSpPr>
        <p:grpSpPr>
          <a:xfrm>
            <a:off x="11187430" y="3558540"/>
            <a:ext cx="637540" cy="962529"/>
            <a:chOff x="4802" y="1552"/>
            <a:chExt cx="502" cy="709"/>
          </a:xfrm>
        </p:grpSpPr>
        <p:sp>
          <p:nvSpPr>
            <p:cNvPr id="52241" name="Freeform 20"/>
            <p:cNvSpPr/>
            <p:nvPr/>
          </p:nvSpPr>
          <p:spPr>
            <a:xfrm rot="7324412">
              <a:off x="4843" y="1828"/>
              <a:ext cx="419" cy="446"/>
            </a:xfrm>
            <a:custGeom>
              <a:avLst/>
              <a:gdLst/>
              <a:ahLst/>
              <a:cxnLst>
                <a:cxn ang="0">
                  <a:pos x="291" y="433"/>
                </a:cxn>
                <a:cxn ang="0">
                  <a:pos x="139" y="433"/>
                </a:cxn>
                <a:cxn ang="0">
                  <a:pos x="27" y="353"/>
                </a:cxn>
                <a:cxn ang="0">
                  <a:pos x="3" y="201"/>
                </a:cxn>
                <a:cxn ang="0">
                  <a:pos x="43" y="81"/>
                </a:cxn>
                <a:cxn ang="0">
                  <a:pos x="155" y="17"/>
                </a:cxn>
                <a:cxn ang="0">
                  <a:pos x="259" y="9"/>
                </a:cxn>
                <a:cxn ang="0">
                  <a:pos x="379" y="73"/>
                </a:cxn>
                <a:cxn ang="0">
                  <a:pos x="419" y="209"/>
                </a:cxn>
              </a:cxnLst>
              <a:rect l="0" t="0" r="0" b="0"/>
              <a:pathLst>
                <a:path w="419" h="446">
                  <a:moveTo>
                    <a:pt x="291" y="433"/>
                  </a:moveTo>
                  <a:cubicBezTo>
                    <a:pt x="237" y="439"/>
                    <a:pt x="183" y="446"/>
                    <a:pt x="139" y="433"/>
                  </a:cubicBezTo>
                  <a:cubicBezTo>
                    <a:pt x="95" y="420"/>
                    <a:pt x="50" y="392"/>
                    <a:pt x="27" y="353"/>
                  </a:cubicBezTo>
                  <a:cubicBezTo>
                    <a:pt x="4" y="314"/>
                    <a:pt x="0" y="246"/>
                    <a:pt x="3" y="201"/>
                  </a:cubicBezTo>
                  <a:cubicBezTo>
                    <a:pt x="6" y="156"/>
                    <a:pt x="18" y="112"/>
                    <a:pt x="43" y="81"/>
                  </a:cubicBezTo>
                  <a:cubicBezTo>
                    <a:pt x="68" y="50"/>
                    <a:pt x="119" y="29"/>
                    <a:pt x="155" y="17"/>
                  </a:cubicBezTo>
                  <a:cubicBezTo>
                    <a:pt x="191" y="5"/>
                    <a:pt x="222" y="0"/>
                    <a:pt x="259" y="9"/>
                  </a:cubicBezTo>
                  <a:cubicBezTo>
                    <a:pt x="296" y="18"/>
                    <a:pt x="352" y="40"/>
                    <a:pt x="379" y="73"/>
                  </a:cubicBezTo>
                  <a:cubicBezTo>
                    <a:pt x="406" y="106"/>
                    <a:pt x="412" y="186"/>
                    <a:pt x="419" y="209"/>
                  </a:cubicBezTo>
                </a:path>
              </a:pathLst>
            </a:custGeom>
            <a:noFill/>
            <a:ln w="25400" cap="flat" cmpd="sng">
              <a:solidFill>
                <a:srgbClr val="000000"/>
              </a:solidFill>
              <a:prstDash val="solid"/>
              <a:round/>
              <a:headEnd type="none" w="med" len="med"/>
              <a:tailEnd type="triangle" w="sm" len="lg"/>
            </a:ln>
          </p:spPr>
          <p:txBody>
            <a:bodyPr/>
            <a:lstStyle/>
            <a:p>
              <a:endParaRPr lang="zh-CN" altLang="en-US" sz="1800">
                <a:latin typeface="等线" panose="02010600030101010101" charset="-122"/>
                <a:ea typeface="等线" panose="02010600030101010101" charset="-122"/>
              </a:endParaRPr>
            </a:p>
          </p:txBody>
        </p:sp>
        <p:sp>
          <p:nvSpPr>
            <p:cNvPr id="52242" name="Text Box 21"/>
            <p:cNvSpPr txBox="1"/>
            <p:nvPr/>
          </p:nvSpPr>
          <p:spPr>
            <a:xfrm>
              <a:off x="4802" y="1552"/>
              <a:ext cx="502" cy="332"/>
            </a:xfrm>
            <a:prstGeom prst="rect">
              <a:avLst/>
            </a:prstGeom>
            <a:noFill/>
            <a:ln w="9525">
              <a:noFill/>
            </a:ln>
          </p:spPr>
          <p:txBody>
            <a:bodyPr wrap="squar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1/0</a:t>
              </a:r>
            </a:p>
          </p:txBody>
        </p:sp>
      </p:grpSp>
      <p:grpSp>
        <p:nvGrpSpPr>
          <p:cNvPr id="36" name="Group 22"/>
          <p:cNvGrpSpPr/>
          <p:nvPr/>
        </p:nvGrpSpPr>
        <p:grpSpPr>
          <a:xfrm>
            <a:off x="9561830" y="4624388"/>
            <a:ext cx="1292225" cy="1373187"/>
            <a:chOff x="3864" y="2258"/>
            <a:chExt cx="814" cy="865"/>
          </a:xfrm>
        </p:grpSpPr>
        <p:sp>
          <p:nvSpPr>
            <p:cNvPr id="52244" name="Line 23"/>
            <p:cNvSpPr/>
            <p:nvPr/>
          </p:nvSpPr>
          <p:spPr>
            <a:xfrm rot="5439401" flipH="1">
              <a:off x="3876" y="2321"/>
              <a:ext cx="789" cy="814"/>
            </a:xfrm>
            <a:prstGeom prst="line">
              <a:avLst/>
            </a:prstGeom>
            <a:ln w="25400" cap="flat" cmpd="sng">
              <a:solidFill>
                <a:srgbClr val="000000"/>
              </a:solidFill>
              <a:prstDash val="solid"/>
              <a:round/>
              <a:headEnd type="none" w="sm" len="lg"/>
              <a:tailEnd type="triangle" w="sm" len="lg"/>
            </a:ln>
          </p:spPr>
        </p:sp>
        <p:sp>
          <p:nvSpPr>
            <p:cNvPr id="52245" name="Text Box 24"/>
            <p:cNvSpPr txBox="1"/>
            <p:nvPr/>
          </p:nvSpPr>
          <p:spPr>
            <a:xfrm>
              <a:off x="4006" y="2258"/>
              <a:ext cx="335" cy="284"/>
            </a:xfrm>
            <a:prstGeom prst="rect">
              <a:avLst/>
            </a:prstGeom>
            <a:noFill/>
            <a:ln w="9525">
              <a:noFill/>
            </a:ln>
          </p:spPr>
          <p:txBody>
            <a:bodyPr wrap="non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0/0</a:t>
              </a:r>
            </a:p>
          </p:txBody>
        </p:sp>
      </p:grpSp>
      <p:grpSp>
        <p:nvGrpSpPr>
          <p:cNvPr id="37" name="Group 25"/>
          <p:cNvGrpSpPr/>
          <p:nvPr/>
        </p:nvGrpSpPr>
        <p:grpSpPr>
          <a:xfrm>
            <a:off x="10471468" y="4692650"/>
            <a:ext cx="531813" cy="1204913"/>
            <a:chOff x="4437" y="2301"/>
            <a:chExt cx="335" cy="759"/>
          </a:xfrm>
        </p:grpSpPr>
        <p:sp>
          <p:nvSpPr>
            <p:cNvPr id="52247" name="Line 26"/>
            <p:cNvSpPr/>
            <p:nvPr/>
          </p:nvSpPr>
          <p:spPr>
            <a:xfrm rot="5439401" flipH="1">
              <a:off x="4347" y="2677"/>
              <a:ext cx="759" cy="7"/>
            </a:xfrm>
            <a:prstGeom prst="line">
              <a:avLst/>
            </a:prstGeom>
            <a:ln w="25400" cap="flat" cmpd="sng">
              <a:solidFill>
                <a:srgbClr val="000000"/>
              </a:solidFill>
              <a:prstDash val="solid"/>
              <a:round/>
              <a:headEnd type="none" w="sm" len="lg"/>
              <a:tailEnd type="triangle" w="sm" len="lg"/>
            </a:ln>
          </p:spPr>
        </p:sp>
        <p:sp>
          <p:nvSpPr>
            <p:cNvPr id="52248" name="Text Box 27"/>
            <p:cNvSpPr txBox="1"/>
            <p:nvPr/>
          </p:nvSpPr>
          <p:spPr>
            <a:xfrm>
              <a:off x="4437" y="2511"/>
              <a:ext cx="335" cy="284"/>
            </a:xfrm>
            <a:prstGeom prst="rect">
              <a:avLst/>
            </a:prstGeom>
            <a:noFill/>
            <a:ln w="9525">
              <a:noFill/>
            </a:ln>
          </p:spPr>
          <p:txBody>
            <a:bodyPr wrap="non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1/1</a:t>
              </a:r>
            </a:p>
          </p:txBody>
        </p:sp>
      </p:grpSp>
      <p:grpSp>
        <p:nvGrpSpPr>
          <p:cNvPr id="38" name="Group 28"/>
          <p:cNvGrpSpPr/>
          <p:nvPr/>
        </p:nvGrpSpPr>
        <p:grpSpPr>
          <a:xfrm>
            <a:off x="11223943" y="4743450"/>
            <a:ext cx="531813" cy="1204913"/>
            <a:chOff x="4911" y="2333"/>
            <a:chExt cx="335" cy="759"/>
          </a:xfrm>
        </p:grpSpPr>
        <p:sp>
          <p:nvSpPr>
            <p:cNvPr id="52250" name="Line 29"/>
            <p:cNvSpPr/>
            <p:nvPr/>
          </p:nvSpPr>
          <p:spPr>
            <a:xfrm rot="5439401" flipH="1">
              <a:off x="4539" y="2709"/>
              <a:ext cx="759" cy="7"/>
            </a:xfrm>
            <a:prstGeom prst="line">
              <a:avLst/>
            </a:prstGeom>
            <a:ln w="25400" cap="flat" cmpd="sng">
              <a:solidFill>
                <a:srgbClr val="000000"/>
              </a:solidFill>
              <a:prstDash val="solid"/>
              <a:round/>
              <a:headEnd type="triangle" w="sm" len="lg"/>
              <a:tailEnd type="none" w="sm" len="lg"/>
            </a:ln>
          </p:spPr>
        </p:sp>
        <p:sp>
          <p:nvSpPr>
            <p:cNvPr id="52251" name="Text Box 30"/>
            <p:cNvSpPr txBox="1"/>
            <p:nvPr/>
          </p:nvSpPr>
          <p:spPr>
            <a:xfrm>
              <a:off x="4911" y="2482"/>
              <a:ext cx="335" cy="284"/>
            </a:xfrm>
            <a:prstGeom prst="rect">
              <a:avLst/>
            </a:prstGeom>
            <a:noFill/>
            <a:ln w="9525">
              <a:noFill/>
            </a:ln>
          </p:spPr>
          <p:txBody>
            <a:bodyPr wrap="none"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0/0</a:t>
              </a:r>
            </a:p>
          </p:txBody>
        </p:sp>
      </p:grpSp>
      <p:grpSp>
        <p:nvGrpSpPr>
          <p:cNvPr id="39" name="Group 31"/>
          <p:cNvGrpSpPr/>
          <p:nvPr/>
        </p:nvGrpSpPr>
        <p:grpSpPr>
          <a:xfrm>
            <a:off x="8933815" y="4761230"/>
            <a:ext cx="561975" cy="1089025"/>
            <a:chOff x="3470" y="2309"/>
            <a:chExt cx="361" cy="759"/>
          </a:xfrm>
        </p:grpSpPr>
        <p:sp>
          <p:nvSpPr>
            <p:cNvPr id="52253" name="Line 32"/>
            <p:cNvSpPr/>
            <p:nvPr/>
          </p:nvSpPr>
          <p:spPr>
            <a:xfrm rot="5439401" flipH="1">
              <a:off x="3403" y="2685"/>
              <a:ext cx="759" cy="7"/>
            </a:xfrm>
            <a:prstGeom prst="line">
              <a:avLst/>
            </a:prstGeom>
            <a:ln w="25400" cap="flat" cmpd="sng">
              <a:solidFill>
                <a:srgbClr val="000000"/>
              </a:solidFill>
              <a:prstDash val="solid"/>
              <a:round/>
              <a:headEnd type="none" w="sm" len="lg"/>
              <a:tailEnd type="triangle" w="sm" len="lg"/>
            </a:ln>
          </p:spPr>
        </p:sp>
        <p:sp>
          <p:nvSpPr>
            <p:cNvPr id="52254" name="Text Box 33"/>
            <p:cNvSpPr txBox="1"/>
            <p:nvPr/>
          </p:nvSpPr>
          <p:spPr>
            <a:xfrm>
              <a:off x="3470" y="2567"/>
              <a:ext cx="361" cy="314"/>
            </a:xfrm>
            <a:prstGeom prst="rect">
              <a:avLst/>
            </a:prstGeom>
            <a:noFill/>
            <a:ln w="9525">
              <a:noFill/>
            </a:ln>
          </p:spPr>
          <p:txBody>
            <a:bodyPr anchor="t">
              <a:spAutoFit/>
            </a:bodyPr>
            <a:lstStyle/>
            <a:p>
              <a:pPr lvl="0" indent="0">
                <a:lnSpc>
                  <a:spcPct val="130000"/>
                </a:lnSpc>
                <a:spcBef>
                  <a:spcPct val="0"/>
                </a:spcBef>
                <a:buNone/>
              </a:pPr>
              <a:r>
                <a:rPr lang="en-GB" altLang="zh-CN" sz="1800">
                  <a:latin typeface="等线" panose="02010600030101010101" charset="-122"/>
                  <a:ea typeface="等线" panose="02010600030101010101" charset="-122"/>
                </a:rPr>
                <a:t>0/0</a:t>
              </a:r>
            </a:p>
          </p:txBody>
        </p:sp>
      </p:grpSp>
      <p:sp>
        <p:nvSpPr>
          <p:cNvPr id="40" name="下箭头 39"/>
          <p:cNvSpPr/>
          <p:nvPr/>
        </p:nvSpPr>
        <p:spPr>
          <a:xfrm>
            <a:off x="6823710" y="3502025"/>
            <a:ext cx="145415" cy="447040"/>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a:off x="8112125" y="4973955"/>
            <a:ext cx="677545" cy="136525"/>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484"/>
                                        </p:tgtEl>
                                        <p:attrNameLst>
                                          <p:attrName>style.visibility</p:attrName>
                                        </p:attrNameLst>
                                      </p:cBhvr>
                                      <p:to>
                                        <p:strVal val="visible"/>
                                      </p:to>
                                    </p:set>
                                    <p:animEffect transition="in" filter="blinds(horizontal)">
                                      <p:cBhvr>
                                        <p:cTn id="7" dur="500"/>
                                        <p:tgtEl>
                                          <p:spTgt spid="1004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9000"/>
          </a:schemeClr>
        </a:solidFill>
        <a:effectLst/>
      </p:bgPr>
    </p:bg>
    <p:spTree>
      <p:nvGrpSpPr>
        <p:cNvPr id="1" name=""/>
        <p:cNvGrpSpPr/>
        <p:nvPr/>
      </p:nvGrpSpPr>
      <p:grpSpPr>
        <a:xfrm>
          <a:off x="0" y="0"/>
          <a:ext cx="0" cy="0"/>
          <a:chOff x="0" y="0"/>
          <a:chExt cx="0" cy="0"/>
        </a:xfrm>
      </p:grpSpPr>
      <p:sp>
        <p:nvSpPr>
          <p:cNvPr id="46" name="标题 1"/>
          <p:cNvSpPr txBox="1"/>
          <p:nvPr/>
        </p:nvSpPr>
        <p:spPr>
          <a:xfrm>
            <a:off x="617584" y="189479"/>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6.6 </a:t>
            </a:r>
            <a:r>
              <a:rPr lang="zh-CN" altLang="en-US" b="0" dirty="0" smtClean="0">
                <a:solidFill>
                  <a:schemeClr val="tx1"/>
                </a:solidFill>
                <a:effectLst/>
              </a:rPr>
              <a:t>同步</a:t>
            </a:r>
            <a:r>
              <a:rPr lang="zh-CN" altLang="en-US" b="0" dirty="0" smtClean="0">
                <a:solidFill>
                  <a:schemeClr val="tx1"/>
                </a:solidFill>
                <a:effectLst/>
                <a:sym typeface="+mn-ea"/>
              </a:rPr>
              <a:t>时序逻辑电路分析</a:t>
            </a:r>
          </a:p>
        </p:txBody>
      </p:sp>
      <p:sp>
        <p:nvSpPr>
          <p:cNvPr id="6" name="文本框 5"/>
          <p:cNvSpPr txBox="1"/>
          <p:nvPr/>
        </p:nvSpPr>
        <p:spPr>
          <a:xfrm>
            <a:off x="789940" y="982980"/>
            <a:ext cx="2559050" cy="460375"/>
          </a:xfrm>
          <a:prstGeom prst="rect">
            <a:avLst/>
          </a:prstGeom>
          <a:noFill/>
        </p:spPr>
        <p:txBody>
          <a:bodyPr wrap="none" rtlCol="0" anchor="t">
            <a:spAutoFit/>
          </a:bodyPr>
          <a:lstStyle/>
          <a:p>
            <a:r>
              <a:rPr lang="en-US" altLang="zh-CN" sz="2400" b="1" dirty="0">
                <a:ea typeface="+mn-lt"/>
                <a:cs typeface="+mn-lt"/>
                <a:sym typeface="+mn-ea"/>
              </a:rPr>
              <a:t>3</a:t>
            </a:r>
            <a:r>
              <a:rPr lang="zh-CN" altLang="en-US" sz="2400" b="1" dirty="0">
                <a:ea typeface="+mn-lt"/>
                <a:cs typeface="+mn-lt"/>
                <a:sym typeface="+mn-ea"/>
              </a:rPr>
              <a:t>.代数分析法举例</a:t>
            </a:r>
          </a:p>
        </p:txBody>
      </p:sp>
      <p:sp>
        <p:nvSpPr>
          <p:cNvPr id="306183" name="Text Box 7"/>
          <p:cNvSpPr txBox="1"/>
          <p:nvPr/>
        </p:nvSpPr>
        <p:spPr>
          <a:xfrm>
            <a:off x="617855" y="1531620"/>
            <a:ext cx="5313680" cy="429895"/>
          </a:xfrm>
          <a:prstGeom prst="rect">
            <a:avLst/>
          </a:prstGeom>
          <a:noFill/>
          <a:ln w="9525">
            <a:noFill/>
          </a:ln>
        </p:spPr>
        <p:txBody>
          <a:bodyPr wrap="square" anchor="t">
            <a:spAutoFit/>
          </a:bodyPr>
          <a:lstStyle/>
          <a:p>
            <a:pPr lvl="0" indent="0" algn="just" fontAlgn="base">
              <a:lnSpc>
                <a:spcPct val="100000"/>
              </a:lnSpc>
              <a:spcBef>
                <a:spcPct val="0"/>
              </a:spcBef>
              <a:buNone/>
            </a:pPr>
            <a:r>
              <a:rPr lang="en-US" altLang="zh-CN" strike="noStrike" noProof="1">
                <a:latin typeface="宋体" panose="02010600030101010101" pitchFamily="2" charset="-122"/>
                <a:ea typeface="宋体" panose="02010600030101010101" pitchFamily="2" charset="-122"/>
                <a:cs typeface="宋体" panose="02010600030101010101" pitchFamily="2" charset="-122"/>
              </a:rPr>
              <a:t>  </a:t>
            </a:r>
            <a:r>
              <a:rPr lang="zh-CN" altLang="en-US" sz="2200" b="1" strike="noStrike" noProof="1">
                <a:solidFill>
                  <a:srgbClr val="000000"/>
                </a:solidFill>
                <a:latin typeface="等线" panose="02010600030101010101" charset="-122"/>
                <a:ea typeface="等线" panose="02010600030101010101" charset="-122"/>
                <a:cs typeface="等线" panose="02010600030101010101" charset="-122"/>
              </a:rPr>
              <a:t>例</a:t>
            </a:r>
            <a:r>
              <a:rPr lang="en-US" altLang="zh-CN" sz="2200" b="1" strike="noStrike" noProof="1">
                <a:solidFill>
                  <a:srgbClr val="000000"/>
                </a:solidFill>
                <a:latin typeface="等线" panose="02010600030101010101" charset="-122"/>
                <a:ea typeface="等线" panose="02010600030101010101" charset="-122"/>
                <a:cs typeface="等线" panose="02010600030101010101" charset="-122"/>
              </a:rPr>
              <a:t>3</a:t>
            </a:r>
            <a:r>
              <a:rPr lang="en-US" altLang="zh-CN" sz="2200" b="1" strike="noStrike" noProof="1">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strike="noStrike" noProof="1">
                <a:solidFill>
                  <a:srgbClr val="000000"/>
                </a:solidFill>
                <a:latin typeface="等线 Light" panose="02010600030101010101" charset="-122"/>
                <a:ea typeface="等线 Light" panose="02010600030101010101" charset="-122"/>
                <a:cs typeface="等线 Light" panose="02010600030101010101" charset="-122"/>
              </a:rPr>
              <a:t>分析下图所示同步时序逻辑电路。</a:t>
            </a:r>
          </a:p>
        </p:txBody>
      </p:sp>
      <p:grpSp>
        <p:nvGrpSpPr>
          <p:cNvPr id="4" name="组合 3"/>
          <p:cNvGrpSpPr/>
          <p:nvPr/>
        </p:nvGrpSpPr>
        <p:grpSpPr>
          <a:xfrm>
            <a:off x="789940" y="2183130"/>
            <a:ext cx="3208020" cy="2244725"/>
            <a:chOff x="1538" y="3989"/>
            <a:chExt cx="7008" cy="4082"/>
          </a:xfrm>
        </p:grpSpPr>
        <p:pic>
          <p:nvPicPr>
            <p:cNvPr id="2" name="Picture 19" descr="SZ511"/>
            <p:cNvPicPr>
              <a:picLocks noChangeAspect="1"/>
            </p:cNvPicPr>
            <p:nvPr/>
          </p:nvPicPr>
          <p:blipFill>
            <a:blip r:embed="rId4"/>
            <a:stretch>
              <a:fillRect/>
            </a:stretch>
          </p:blipFill>
          <p:spPr>
            <a:xfrm>
              <a:off x="1712" y="4110"/>
              <a:ext cx="6728" cy="3776"/>
            </a:xfrm>
            <a:prstGeom prst="rect">
              <a:avLst/>
            </a:prstGeom>
            <a:noFill/>
            <a:ln w="9525">
              <a:noFill/>
            </a:ln>
          </p:spPr>
        </p:pic>
        <p:sp>
          <p:nvSpPr>
            <p:cNvPr id="3" name="矩形 2"/>
            <p:cNvSpPr/>
            <p:nvPr/>
          </p:nvSpPr>
          <p:spPr>
            <a:xfrm>
              <a:off x="1538" y="3989"/>
              <a:ext cx="7008" cy="4082"/>
            </a:xfrm>
            <a:prstGeom prst="rect">
              <a:avLst/>
            </a:prstGeom>
            <a:solidFill>
              <a:schemeClr val="bg1">
                <a:lumMod val="8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198" name="Text Box 22"/>
          <p:cNvSpPr txBox="1"/>
          <p:nvPr/>
        </p:nvSpPr>
        <p:spPr>
          <a:xfrm>
            <a:off x="730885" y="4844415"/>
            <a:ext cx="3325495" cy="510524"/>
          </a:xfrm>
          <a:prstGeom prst="rect">
            <a:avLst/>
          </a:prstGeom>
          <a:noFill/>
          <a:ln w="28575">
            <a:noFill/>
          </a:ln>
        </p:spPr>
        <p:txBody>
          <a:bodyPr wrap="square" anchor="t">
            <a:spAutoFit/>
          </a:bodyPr>
          <a:lstStyle/>
          <a:p>
            <a:pPr lvl="0" indent="0" algn="just" fontAlgn="auto">
              <a:lnSpc>
                <a:spcPct val="135000"/>
              </a:lnSpc>
              <a:spcBef>
                <a:spcPct val="0"/>
              </a:spcBef>
              <a:buFont typeface="Wingdings" panose="05000000000000000000" pitchFamily="2" charset="2"/>
              <a:buNone/>
            </a:pPr>
            <a:r>
              <a:rPr lang="en-US" altLang="zh-CN" sz="2200" b="1" dirty="0">
                <a:solidFill>
                  <a:srgbClr val="3438F6"/>
                </a:solidFill>
                <a:latin typeface="等线 Light" panose="02010600030101010101" charset="-122"/>
                <a:ea typeface="等线 Light" panose="02010600030101010101" charset="-122"/>
                <a:cs typeface="等线 Light" panose="02010600030101010101" charset="-122"/>
              </a:rPr>
              <a:t>4)</a:t>
            </a:r>
            <a:r>
              <a:rPr lang="zh-CN" altLang="en-US" sz="2200" b="1" dirty="0">
                <a:solidFill>
                  <a:srgbClr val="3438F6"/>
                </a:solidFill>
                <a:latin typeface="等线 Light" panose="02010600030101010101" charset="-122"/>
                <a:ea typeface="等线 Light" panose="02010600030101010101" charset="-122"/>
                <a:cs typeface="等线 Light" panose="02010600030101010101" charset="-122"/>
              </a:rPr>
              <a:t>分析电路功能</a:t>
            </a:r>
          </a:p>
        </p:txBody>
      </p:sp>
      <p:pic>
        <p:nvPicPr>
          <p:cNvPr id="7" name="图片 6"/>
          <p:cNvPicPr>
            <a:picLocks noChangeAspect="1"/>
          </p:cNvPicPr>
          <p:nvPr/>
        </p:nvPicPr>
        <p:blipFill>
          <a:blip r:embed="rId5"/>
          <a:stretch>
            <a:fillRect/>
          </a:stretch>
        </p:blipFill>
        <p:spPr>
          <a:xfrm>
            <a:off x="6764020" y="601345"/>
            <a:ext cx="2520315" cy="2163445"/>
          </a:xfrm>
          <a:prstGeom prst="rect">
            <a:avLst/>
          </a:prstGeom>
        </p:spPr>
      </p:pic>
      <p:graphicFrame>
        <p:nvGraphicFramePr>
          <p:cNvPr id="105475" name="Group 3"/>
          <p:cNvGraphicFramePr>
            <a:graphicFrameLocks noGrp="1"/>
          </p:cNvGraphicFramePr>
          <p:nvPr>
            <p:custDataLst>
              <p:tags r:id="rId1"/>
            </p:custDataLst>
          </p:nvPr>
        </p:nvGraphicFramePr>
        <p:xfrm>
          <a:off x="6095683" y="3811588"/>
          <a:ext cx="4966970" cy="2073275"/>
        </p:xfrm>
        <a:graphic>
          <a:graphicData uri="http://schemas.openxmlformats.org/drawingml/2006/table">
            <a:tbl>
              <a:tblPr>
                <a:effectLst/>
                <a:tableStyleId>{5940675A-B579-460E-94D1-54222C63F5DA}</a:tableStyleId>
              </a:tblPr>
              <a:tblGrid>
                <a:gridCol w="776605">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gridCol w="439420">
                  <a:extLst>
                    <a:ext uri="{9D8B030D-6E8A-4147-A177-3AD203B41FA5}">
                      <a16:colId xmlns:a16="http://schemas.microsoft.com/office/drawing/2014/main" val="20002"/>
                    </a:ext>
                  </a:extLst>
                </a:gridCol>
                <a:gridCol w="450850">
                  <a:extLst>
                    <a:ext uri="{9D8B030D-6E8A-4147-A177-3AD203B41FA5}">
                      <a16:colId xmlns:a16="http://schemas.microsoft.com/office/drawing/2014/main" val="20003"/>
                    </a:ext>
                  </a:extLst>
                </a:gridCol>
                <a:gridCol w="415290">
                  <a:extLst>
                    <a:ext uri="{9D8B030D-6E8A-4147-A177-3AD203B41FA5}">
                      <a16:colId xmlns:a16="http://schemas.microsoft.com/office/drawing/2014/main" val="20004"/>
                    </a:ext>
                  </a:extLst>
                </a:gridCol>
                <a:gridCol w="481965">
                  <a:extLst>
                    <a:ext uri="{9D8B030D-6E8A-4147-A177-3AD203B41FA5}">
                      <a16:colId xmlns:a16="http://schemas.microsoft.com/office/drawing/2014/main" val="20005"/>
                    </a:ext>
                  </a:extLst>
                </a:gridCol>
                <a:gridCol w="520700">
                  <a:extLst>
                    <a:ext uri="{9D8B030D-6E8A-4147-A177-3AD203B41FA5}">
                      <a16:colId xmlns:a16="http://schemas.microsoft.com/office/drawing/2014/main" val="20006"/>
                    </a:ext>
                  </a:extLst>
                </a:gridCol>
                <a:gridCol w="449580">
                  <a:extLst>
                    <a:ext uri="{9D8B030D-6E8A-4147-A177-3AD203B41FA5}">
                      <a16:colId xmlns:a16="http://schemas.microsoft.com/office/drawing/2014/main" val="20007"/>
                    </a:ext>
                  </a:extLst>
                </a:gridCol>
                <a:gridCol w="524510">
                  <a:extLst>
                    <a:ext uri="{9D8B030D-6E8A-4147-A177-3AD203B41FA5}">
                      <a16:colId xmlns:a16="http://schemas.microsoft.com/office/drawing/2014/main" val="20008"/>
                    </a:ext>
                  </a:extLst>
                </a:gridCol>
                <a:gridCol w="468630">
                  <a:extLst>
                    <a:ext uri="{9D8B030D-6E8A-4147-A177-3AD203B41FA5}">
                      <a16:colId xmlns:a16="http://schemas.microsoft.com/office/drawing/2014/main" val="20009"/>
                    </a:ext>
                  </a:extLst>
                </a:gridCol>
              </a:tblGrid>
              <a:tr h="325120">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CP</a:t>
                      </a:r>
                    </a:p>
                  </a:txBody>
                  <a:tcPr marL="90000" marR="90000"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2</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3</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4</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5</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6</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7</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8</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9</a:t>
                      </a:r>
                    </a:p>
                  </a:txBody>
                  <a:tcPr marL="90000" marR="90000"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150">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X</a:t>
                      </a:r>
                    </a:p>
                  </a:txBody>
                  <a:tcPr marL="90000" marR="90000"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FF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FF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FF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FF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FF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FF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5465">
                <a:tc>
                  <a:txBody>
                    <a:bodyPr/>
                    <a:lstStyle/>
                    <a:p>
                      <a:pPr marL="0" marR="0" lvl="0" indent="0" algn="ctr"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Y</a:t>
                      </a:r>
                      <a:r>
                        <a:rPr kumimoji="0" lang="en-US" altLang="zh-CN" sz="1800" b="0" i="0" u="none" strike="noStrike" cap="none" normalizeH="0" baseline="-25000" smtClean="0">
                          <a:ln>
                            <a:noFill/>
                          </a:ln>
                          <a:solidFill>
                            <a:srgbClr val="000000"/>
                          </a:solidFill>
                          <a:effectLst/>
                          <a:latin typeface="等线" panose="02010600030101010101" charset="-122"/>
                          <a:ea typeface="等线" panose="02010600030101010101" charset="-122"/>
                        </a:rPr>
                        <a:t>2</a:t>
                      </a: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 </a:t>
                      </a:r>
                    </a:p>
                    <a:p>
                      <a:pPr marL="0" marR="0" lvl="0" indent="0" algn="ctr"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Y</a:t>
                      </a:r>
                      <a:r>
                        <a:rPr kumimoji="0" lang="en-US" altLang="zh-CN" sz="1800" b="0" i="0" u="none" strike="noStrike" cap="none" normalizeH="0" baseline="-2500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1</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 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2130">
                <a:tc>
                  <a:txBody>
                    <a:bodyPr/>
                    <a:lstStyle/>
                    <a:p>
                      <a:pPr marL="0" marR="0" lvl="0" indent="0" algn="ctr"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Y</a:t>
                      </a:r>
                      <a:r>
                        <a:rPr kumimoji="0" lang="en-US" altLang="zh-CN" sz="1800" b="0" i="0" u="none" strike="noStrike" cap="none" normalizeH="0" baseline="-25000" smtClean="0">
                          <a:ln>
                            <a:noFill/>
                          </a:ln>
                          <a:solidFill>
                            <a:srgbClr val="000000"/>
                          </a:solidFill>
                          <a:effectLst/>
                          <a:latin typeface="等线" panose="02010600030101010101" charset="-122"/>
                          <a:ea typeface="等线" panose="02010600030101010101" charset="-122"/>
                        </a:rPr>
                        <a:t>2</a:t>
                      </a:r>
                      <a:r>
                        <a:rPr kumimoji="0" lang="en-US" altLang="zh-CN" sz="1800" b="0" i="0" u="none" strike="noStrike" cap="none" normalizeH="0" baseline="30000" smtClean="0">
                          <a:ln>
                            <a:noFill/>
                          </a:ln>
                          <a:solidFill>
                            <a:srgbClr val="000000"/>
                          </a:solidFill>
                          <a:effectLst/>
                          <a:latin typeface="等线" panose="02010600030101010101" charset="-122"/>
                          <a:ea typeface="等线" panose="02010600030101010101" charset="-122"/>
                        </a:rPr>
                        <a:t>n+1</a:t>
                      </a:r>
                    </a:p>
                    <a:p>
                      <a:pPr marL="0" marR="0" lvl="0" indent="0" algn="ctr"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Y</a:t>
                      </a:r>
                      <a:r>
                        <a:rPr kumimoji="0" lang="en-US" altLang="zh-CN" sz="1800" b="0" i="0" u="none" strike="noStrike" cap="none" normalizeH="0" baseline="-25000" smtClean="0">
                          <a:ln>
                            <a:noFill/>
                          </a:ln>
                          <a:solidFill>
                            <a:srgbClr val="000000"/>
                          </a:solidFill>
                          <a:effectLst/>
                          <a:latin typeface="等线" panose="02010600030101010101" charset="-122"/>
                          <a:ea typeface="等线" panose="02010600030101010101" charset="-122"/>
                        </a:rPr>
                        <a:t>1</a:t>
                      </a:r>
                      <a:r>
                        <a:rPr kumimoji="0" lang="en-US" altLang="zh-CN" sz="1800" b="0" i="0" u="none" strike="noStrike" cap="none" normalizeH="0" baseline="30000" smtClean="0">
                          <a:ln>
                            <a:noFill/>
                          </a:ln>
                          <a:solidFill>
                            <a:srgbClr val="000000"/>
                          </a:solidFill>
                          <a:effectLst/>
                          <a:latin typeface="等线" panose="02010600030101010101" charset="-122"/>
                          <a:ea typeface="等线" panose="02010600030101010101" charset="-122"/>
                        </a:rPr>
                        <a:t>n+1</a:t>
                      </a:r>
                    </a:p>
                  </a:txBody>
                  <a:tcPr marL="90000" marR="90000"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1</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1 </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p>
                      <a:pPr marL="0" marR="0" lvl="0" indent="0" algn="l" defTabSz="914400" rtl="0" fontAlgn="base">
                        <a:lnSpc>
                          <a:spcPct val="100000"/>
                        </a:lnSpc>
                        <a:spcBef>
                          <a:spcPts val="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ctr"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Z</a:t>
                      </a:r>
                    </a:p>
                  </a:txBody>
                  <a:tcPr marL="90000" marR="90000" marT="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1" i="0" u="none" strike="noStrike" cap="none" normalizeH="0" baseline="0" smtClean="0">
                          <a:ln>
                            <a:noFill/>
                          </a:ln>
                          <a:solidFill>
                            <a:srgbClr val="FF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1" i="0" u="none" strike="noStrike" cap="none" normalizeH="0" baseline="0" dirty="0" smtClean="0">
                          <a:ln>
                            <a:noFill/>
                          </a:ln>
                          <a:solidFill>
                            <a:srgbClr val="FF0000"/>
                          </a:solidFill>
                          <a:effectLst/>
                          <a:latin typeface="等线" panose="02010600030101010101" charset="-122"/>
                          <a:ea typeface="等线" panose="02010600030101010101" charset="-122"/>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99CC00"/>
                        </a:buClr>
                        <a:buSzTx/>
                        <a:buFont typeface="Arial" panose="020B0604020202020204" pitchFamily="34" charset="0"/>
                        <a:buNone/>
                      </a:pPr>
                      <a:r>
                        <a:rPr kumimoji="0" lang="en-US" altLang="zh-CN" sz="1800" b="0" i="0" u="none" strike="noStrike" cap="none" normalizeH="0" baseline="0" dirty="0" smtClean="0">
                          <a:ln>
                            <a:noFill/>
                          </a:ln>
                          <a:solidFill>
                            <a:srgbClr val="000000"/>
                          </a:solidFill>
                          <a:effectLst/>
                          <a:latin typeface="等线" panose="02010600030101010101" charset="-122"/>
                          <a:ea typeface="等线" panose="02010600030101010101" charset="-122"/>
                        </a:rPr>
                        <a:t>0</a:t>
                      </a:r>
                    </a:p>
                  </a:txBody>
                  <a:tcPr marL="90000" marR="90000" marT="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矩形 9"/>
          <p:cNvSpPr/>
          <p:nvPr/>
        </p:nvSpPr>
        <p:spPr>
          <a:xfrm>
            <a:off x="7639840" y="5989830"/>
            <a:ext cx="1879600" cy="445135"/>
          </a:xfrm>
          <a:prstGeom prst="rect">
            <a:avLst/>
          </a:prstGeom>
        </p:spPr>
        <p:txBody>
          <a:bodyPr wrap="none">
            <a:spAutoFit/>
          </a:bodyPr>
          <a:lstStyle/>
          <a:p>
            <a:pPr marL="0" lvl="6">
              <a:buNone/>
            </a:pPr>
            <a:r>
              <a:rPr lang="en-US" altLang="zh-CN" sz="2300" b="0" dirty="0">
                <a:solidFill>
                  <a:srgbClr val="0000CC"/>
                </a:solidFill>
                <a:latin typeface="微软雅黑" panose="020B0503020204020204" pitchFamily="34" charset="-122"/>
                <a:ea typeface="微软雅黑" panose="020B0503020204020204" pitchFamily="34" charset="-122"/>
              </a:rPr>
              <a:t> </a:t>
            </a:r>
            <a:r>
              <a:rPr lang="en-US" altLang="zh-CN" sz="2300" b="0" dirty="0" smtClean="0">
                <a:solidFill>
                  <a:srgbClr val="0000CC"/>
                </a:solidFill>
                <a:latin typeface="微软雅黑" panose="020B0503020204020204" pitchFamily="34" charset="-122"/>
                <a:ea typeface="微软雅黑" panose="020B0503020204020204" pitchFamily="34" charset="-122"/>
              </a:rPr>
              <a:t> </a:t>
            </a:r>
            <a:r>
              <a:rPr lang="zh-CN" altLang="en-US" sz="2000" b="1" dirty="0" smtClean="0">
                <a:solidFill>
                  <a:srgbClr val="3438F6"/>
                </a:solidFill>
                <a:latin typeface="等线" panose="02010600030101010101" charset="-122"/>
                <a:ea typeface="等线" panose="02010600030101010101" charset="-122"/>
              </a:rPr>
              <a:t>存在局限性！</a:t>
            </a:r>
          </a:p>
        </p:txBody>
      </p:sp>
      <p:sp>
        <p:nvSpPr>
          <p:cNvPr id="9" name="文本框 8"/>
          <p:cNvSpPr txBox="1"/>
          <p:nvPr/>
        </p:nvSpPr>
        <p:spPr>
          <a:xfrm>
            <a:off x="9519285" y="1771650"/>
            <a:ext cx="1871345" cy="583565"/>
          </a:xfrm>
          <a:prstGeom prst="rect">
            <a:avLst/>
          </a:prstGeom>
          <a:noFill/>
          <a:ln>
            <a:solidFill>
              <a:srgbClr val="3438F6"/>
            </a:solidFill>
          </a:ln>
        </p:spPr>
        <p:txBody>
          <a:bodyPr wrap="square" rtlCol="0">
            <a:spAutoFit/>
          </a:bodyPr>
          <a:lstStyle/>
          <a:p>
            <a:r>
              <a:rPr lang="zh-CN" altLang="en-US" sz="1600" b="1" dirty="0"/>
              <a:t>分析各状态的意义及状态转换的意义</a:t>
            </a:r>
          </a:p>
        </p:txBody>
      </p:sp>
      <p:sp>
        <p:nvSpPr>
          <p:cNvPr id="11" name="文本框 10"/>
          <p:cNvSpPr txBox="1"/>
          <p:nvPr/>
        </p:nvSpPr>
        <p:spPr>
          <a:xfrm>
            <a:off x="6516497" y="3273679"/>
            <a:ext cx="4031873" cy="400110"/>
          </a:xfrm>
          <a:prstGeom prst="rect">
            <a:avLst/>
          </a:prstGeom>
          <a:noFill/>
        </p:spPr>
        <p:txBody>
          <a:bodyPr wrap="none" rtlCol="0" anchor="t">
            <a:spAutoFit/>
          </a:bodyPr>
          <a:lstStyle/>
          <a:p>
            <a:r>
              <a:rPr lang="zh-CN" altLang="en-US" sz="2000" dirty="0" smtClean="0">
                <a:solidFill>
                  <a:schemeClr val="tx1"/>
                </a:solidFill>
                <a:latin typeface="等线" panose="02010600030101010101" charset="-122"/>
                <a:ea typeface="等线" panose="02010600030101010101" charset="-122"/>
                <a:sym typeface="+mn-ea"/>
              </a:rPr>
              <a:t>还可从</a:t>
            </a:r>
            <a:r>
              <a:rPr lang="zh-CN" altLang="en-US" sz="2000" dirty="0" smtClean="0">
                <a:solidFill>
                  <a:schemeClr val="tx1"/>
                </a:solidFill>
                <a:latin typeface="等线" panose="02010600030101010101" charset="-122"/>
                <a:ea typeface="等线" panose="02010600030101010101" charset="-122"/>
                <a:sym typeface="+mn-ea"/>
              </a:rPr>
              <a:t>典型输入</a:t>
            </a:r>
            <a:r>
              <a:rPr lang="zh-CN" altLang="en-US" sz="2000" dirty="0">
                <a:solidFill>
                  <a:schemeClr val="tx1"/>
                </a:solidFill>
                <a:latin typeface="等线" panose="02010600030101010101" charset="-122"/>
                <a:ea typeface="等线" panose="02010600030101010101" charset="-122"/>
                <a:sym typeface="+mn-ea"/>
              </a:rPr>
              <a:t>、输出</a:t>
            </a:r>
            <a:r>
              <a:rPr lang="zh-CN" altLang="en-US" sz="2000" dirty="0" smtClean="0">
                <a:solidFill>
                  <a:schemeClr val="tx1"/>
                </a:solidFill>
                <a:latin typeface="等线" panose="02010600030101010101" charset="-122"/>
                <a:ea typeface="等线" panose="02010600030101010101" charset="-122"/>
                <a:sym typeface="+mn-ea"/>
              </a:rPr>
              <a:t>序列中去找</a:t>
            </a:r>
          </a:p>
        </p:txBody>
      </p:sp>
      <p:sp>
        <p:nvSpPr>
          <p:cNvPr id="14" name="文本框 13"/>
          <p:cNvSpPr txBox="1"/>
          <p:nvPr/>
        </p:nvSpPr>
        <p:spPr>
          <a:xfrm>
            <a:off x="1548257" y="5885815"/>
            <a:ext cx="4597734" cy="430887"/>
          </a:xfrm>
          <a:prstGeom prst="rect">
            <a:avLst/>
          </a:prstGeom>
          <a:noFill/>
          <a:ln>
            <a:solidFill>
              <a:srgbClr val="3438F6"/>
            </a:solidFill>
          </a:ln>
        </p:spPr>
        <p:txBody>
          <a:bodyPr wrap="none" rtlCol="0" anchor="t">
            <a:spAutoFit/>
          </a:bodyPr>
          <a:lstStyle/>
          <a:p>
            <a:r>
              <a:rPr lang="zh-CN" altLang="en-US" sz="2200" dirty="0" smtClean="0">
                <a:solidFill>
                  <a:schemeClr val="tx1"/>
                </a:solidFill>
                <a:latin typeface="等线" panose="02010600030101010101" charset="-122"/>
                <a:ea typeface="等线" panose="02010600030101010101" charset="-122"/>
                <a:sym typeface="+mn-ea"/>
              </a:rPr>
              <a:t>若典型输入为</a:t>
            </a:r>
            <a:r>
              <a:rPr lang="en-US" altLang="zh-CN" sz="2200" dirty="0" smtClean="0">
                <a:solidFill>
                  <a:schemeClr val="tx1"/>
                </a:solidFill>
                <a:latin typeface="等线" panose="02010600030101010101" charset="-122"/>
                <a:ea typeface="等线" panose="02010600030101010101" charset="-122"/>
                <a:sym typeface="+mn-ea"/>
              </a:rPr>
              <a:t>10101</a:t>
            </a:r>
            <a:r>
              <a:rPr lang="zh-CN" altLang="en-US" sz="2200" dirty="0" smtClean="0">
                <a:solidFill>
                  <a:schemeClr val="tx1"/>
                </a:solidFill>
                <a:latin typeface="等线" panose="02010600030101010101" charset="-122"/>
                <a:ea typeface="等线" panose="02010600030101010101" charset="-122"/>
                <a:sym typeface="+mn-ea"/>
              </a:rPr>
              <a:t>，输出又如何？</a:t>
            </a:r>
            <a:endParaRPr lang="zh-CN" altLang="en-US" sz="2200" dirty="0" smtClean="0">
              <a:solidFill>
                <a:schemeClr val="tx1"/>
              </a:solidFill>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linds(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5475"/>
                                        </p:tgtEl>
                                        <p:attrNameLst>
                                          <p:attrName>style.visibility</p:attrName>
                                        </p:attrNameLst>
                                      </p:cBhvr>
                                      <p:to>
                                        <p:strVal val="visible"/>
                                      </p:to>
                                    </p:set>
                                    <p:animEffect transition="in" filter="blinds(horizontal)">
                                      <p:cBhvr>
                                        <p:cTn id="17" dur="500"/>
                                        <p:tgtEl>
                                          <p:spTgt spid="1054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vertical)">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3" name="文本框 2"/>
          <p:cNvSpPr txBox="1"/>
          <p:nvPr/>
        </p:nvSpPr>
        <p:spPr>
          <a:xfrm>
            <a:off x="955675" y="1602740"/>
            <a:ext cx="10415905" cy="2373630"/>
          </a:xfrm>
          <a:prstGeom prst="rect">
            <a:avLst/>
          </a:prstGeom>
          <a:noFill/>
        </p:spPr>
        <p:txBody>
          <a:bodyPr wrap="square" rtlCol="0" anchor="t">
            <a:spAutoFit/>
          </a:bodyPr>
          <a:lstStyle/>
          <a:p>
            <a:pPr fontAlgn="auto">
              <a:lnSpc>
                <a:spcPct val="135000"/>
              </a:lnSpc>
            </a:pPr>
            <a:r>
              <a:rPr lang="zh-CN" altLang="en-US" sz="2200" b="1" dirty="0">
                <a:latin typeface="等线" panose="02010600030101010101" charset="-122"/>
                <a:ea typeface="等线" panose="02010600030101010101" charset="-122"/>
                <a:cs typeface="等线" panose="02010600030101010101" charset="-122"/>
              </a:rPr>
              <a:t>1</a:t>
            </a:r>
            <a:r>
              <a:rPr lang="en-US" altLang="zh-CN" sz="2200" b="1" dirty="0">
                <a:latin typeface="等线" panose="02010600030101010101" charset="-122"/>
                <a:ea typeface="等线" panose="02010600030101010101" charset="-122"/>
                <a:cs typeface="等线" panose="02010600030101010101" charset="-122"/>
              </a:rPr>
              <a:t>)</a:t>
            </a:r>
            <a:r>
              <a:rPr lang="zh-CN" altLang="en-US" sz="2200" b="1" dirty="0">
                <a:latin typeface="等线" panose="02010600030101010101" charset="-122"/>
                <a:ea typeface="等线" panose="02010600030101010101" charset="-122"/>
                <a:cs typeface="等线" panose="02010600030101010101" charset="-122"/>
              </a:rPr>
              <a:t>逻辑抽象，得出电路的状态转换图或状态转换表</a:t>
            </a:r>
            <a:endParaRPr lang="zh-CN" altLang="en-US" sz="2200" dirty="0">
              <a:latin typeface="等线" panose="02010600030101010101" charset="-122"/>
              <a:ea typeface="等线" panose="02010600030101010101" charset="-122"/>
              <a:cs typeface="等线" panose="02010600030101010101" charset="-122"/>
            </a:endParaRPr>
          </a:p>
          <a:p>
            <a:pPr algn="l" fontAlgn="auto">
              <a:lnSpc>
                <a:spcPct val="135000"/>
              </a:lnSpc>
              <a:buClrTx/>
              <a:buSzTx/>
              <a:buFontTx/>
            </a:pPr>
            <a:r>
              <a:rPr lang="en-US" altLang="zh-CN" sz="2200" b="1" dirty="0">
                <a:latin typeface="等线" panose="02010600030101010101" charset="-122"/>
                <a:ea typeface="等线" panose="02010600030101010101" charset="-122"/>
                <a:cs typeface="等线" panose="02010600030101010101" charset="-122"/>
              </a:rPr>
              <a:t> </a:t>
            </a:r>
            <a:r>
              <a:rPr lang="zh-CN" altLang="en-US" sz="2200" b="1" dirty="0">
                <a:latin typeface="等线" panose="02010600030101010101" charset="-122"/>
                <a:ea typeface="等线" panose="02010600030101010101" charset="-122"/>
                <a:cs typeface="等线" panose="02010600030101010101" charset="-122"/>
              </a:rPr>
              <a:t>(1)进行逻辑</a:t>
            </a:r>
            <a:r>
              <a:rPr lang="zh-CN" altLang="en-US" sz="2200" b="1" dirty="0" smtClean="0">
                <a:latin typeface="等线" panose="02010600030101010101" charset="-122"/>
                <a:ea typeface="等线" panose="02010600030101010101" charset="-122"/>
                <a:cs typeface="等线" panose="02010600030101010101" charset="-122"/>
              </a:rPr>
              <a:t>定义</a:t>
            </a:r>
            <a:endParaRPr lang="zh-CN" altLang="en-US" sz="2200" dirty="0">
              <a:latin typeface="等线" panose="02010600030101010101" charset="-122"/>
              <a:ea typeface="等线" panose="02010600030101010101" charset="-122"/>
              <a:cs typeface="等线" panose="02010600030101010101" charset="-122"/>
            </a:endParaRPr>
          </a:p>
          <a:p>
            <a:pPr fontAlgn="auto">
              <a:lnSpc>
                <a:spcPct val="135000"/>
              </a:lnSpc>
            </a:pPr>
            <a:r>
              <a:rPr lang="en-US" altLang="zh-CN" sz="2200" dirty="0">
                <a:latin typeface="等线" panose="02010600030101010101" charset="-122"/>
                <a:ea typeface="等线" panose="02010600030101010101" charset="-122"/>
                <a:cs typeface="等线" panose="02010600030101010101" charset="-122"/>
              </a:rPr>
              <a:t> </a:t>
            </a:r>
            <a:r>
              <a:rPr lang="en-US" altLang="zh-CN" sz="2200" dirty="0" smtClean="0">
                <a:latin typeface="等线" panose="02010600030101010101" charset="-122"/>
                <a:ea typeface="等线" panose="02010600030101010101" charset="-122"/>
                <a:cs typeface="等线" panose="02010600030101010101" charset="-122"/>
              </a:rPr>
              <a:t>     </a:t>
            </a:r>
            <a:r>
              <a:rPr lang="zh-CN" altLang="en-US" sz="2200" dirty="0" smtClean="0">
                <a:latin typeface="等线" panose="02010600030101010101" charset="-122"/>
                <a:ea typeface="等线" panose="02010600030101010101" charset="-122"/>
                <a:cs typeface="等线" panose="02010600030101010101" charset="-122"/>
              </a:rPr>
              <a:t>确定</a:t>
            </a:r>
            <a:r>
              <a:rPr lang="zh-CN" altLang="en-US" sz="2200" dirty="0">
                <a:latin typeface="等线" panose="02010600030101010101" charset="-122"/>
                <a:ea typeface="等线" panose="02010600030101010101" charset="-122"/>
                <a:cs typeface="等线" panose="02010600030101010101" charset="-122"/>
              </a:rPr>
              <a:t>输入、输出变量及电路状态数；</a:t>
            </a:r>
          </a:p>
          <a:p>
            <a:pPr fontAlgn="auto">
              <a:lnSpc>
                <a:spcPct val="135000"/>
              </a:lnSpc>
            </a:pPr>
            <a:r>
              <a:rPr lang="en-US" altLang="zh-CN" sz="2200" dirty="0">
                <a:latin typeface="等线" panose="02010600030101010101" charset="-122"/>
                <a:ea typeface="等线" panose="02010600030101010101" charset="-122"/>
                <a:cs typeface="等线" panose="02010600030101010101" charset="-122"/>
              </a:rPr>
              <a:t> (2)</a:t>
            </a:r>
            <a:r>
              <a:rPr lang="zh-CN" altLang="en-US" sz="2200" dirty="0">
                <a:latin typeface="等线" panose="02010600030101010101" charset="-122"/>
                <a:ea typeface="等线" panose="02010600030101010101" charset="-122"/>
                <a:cs typeface="等线" panose="02010600030101010101" charset="-122"/>
              </a:rPr>
              <a:t>定义输入、</a:t>
            </a:r>
            <a:r>
              <a:rPr lang="zh-CN" altLang="en-US" sz="2200" dirty="0" smtClean="0">
                <a:latin typeface="等线" panose="02010600030101010101" charset="-122"/>
                <a:ea typeface="等线" panose="02010600030101010101" charset="-122"/>
                <a:cs typeface="等线" panose="02010600030101010101" charset="-122"/>
              </a:rPr>
              <a:t>输出和</a:t>
            </a:r>
            <a:r>
              <a:rPr lang="zh-CN" altLang="en-US" sz="2200" dirty="0" smtClean="0">
                <a:latin typeface="等线" panose="02010600030101010101" charset="-122"/>
                <a:ea typeface="等线" panose="02010600030101010101" charset="-122"/>
                <a:cs typeface="等线" panose="02010600030101010101" charset="-122"/>
              </a:rPr>
              <a:t>电路</a:t>
            </a:r>
            <a:r>
              <a:rPr lang="zh-CN" altLang="en-US" sz="2200" dirty="0">
                <a:latin typeface="等线" panose="02010600030101010101" charset="-122"/>
                <a:ea typeface="等线" panose="02010600030101010101" charset="-122"/>
                <a:cs typeface="等线" panose="02010600030101010101" charset="-122"/>
              </a:rPr>
              <a:t>每个状态</a:t>
            </a:r>
            <a:r>
              <a:rPr lang="zh-CN" altLang="en-US" sz="2200" dirty="0">
                <a:latin typeface="等线" panose="02010600030101010101" charset="-122"/>
                <a:ea typeface="等线" panose="02010600030101010101" charset="-122"/>
                <a:cs typeface="等线" panose="02010600030101010101" charset="-122"/>
              </a:rPr>
              <a:t>的含义，并将电路状态顺序编号；</a:t>
            </a:r>
          </a:p>
          <a:p>
            <a:pPr fontAlgn="auto">
              <a:lnSpc>
                <a:spcPct val="135000"/>
              </a:lnSpc>
            </a:pPr>
            <a:r>
              <a:rPr lang="en-US" altLang="zh-CN" sz="2200" dirty="0">
                <a:latin typeface="等线" panose="02010600030101010101" charset="-122"/>
                <a:ea typeface="等线" panose="02010600030101010101" charset="-122"/>
                <a:cs typeface="等线" panose="02010600030101010101" charset="-122"/>
              </a:rPr>
              <a:t> (3)</a:t>
            </a:r>
            <a:r>
              <a:rPr lang="zh-CN" altLang="en-US" sz="2200" dirty="0">
                <a:latin typeface="等线" panose="02010600030101010101" charset="-122"/>
                <a:ea typeface="等线" panose="02010600030101010101" charset="-122"/>
                <a:cs typeface="等线" panose="02010600030101010101" charset="-122"/>
              </a:rPr>
              <a:t>列出电路的状态转换表或画出电路的状态转换图；</a:t>
            </a:r>
          </a:p>
        </p:txBody>
      </p:sp>
      <p:sp>
        <p:nvSpPr>
          <p:cNvPr id="6" name="文本框 5"/>
          <p:cNvSpPr txBox="1"/>
          <p:nvPr/>
        </p:nvSpPr>
        <p:spPr>
          <a:xfrm>
            <a:off x="789940" y="982980"/>
            <a:ext cx="5139690" cy="460375"/>
          </a:xfrm>
          <a:prstGeom prst="rect">
            <a:avLst/>
          </a:prstGeom>
          <a:noFill/>
        </p:spPr>
        <p:txBody>
          <a:bodyPr wrap="square" rtlCol="0" anchor="t">
            <a:spAutoFit/>
          </a:bodyPr>
          <a:lstStyle/>
          <a:p>
            <a:r>
              <a:rPr lang="en-US" altLang="zh-CN" sz="2400" b="1" dirty="0">
                <a:ea typeface="+mn-lt"/>
                <a:cs typeface="+mn-lt"/>
                <a:sym typeface="+mn-ea"/>
              </a:rPr>
              <a:t>1</a:t>
            </a:r>
            <a:r>
              <a:rPr lang="zh-CN" altLang="en-US" sz="2400" b="1" dirty="0">
                <a:ea typeface="+mn-lt"/>
                <a:cs typeface="+mn-lt"/>
                <a:sym typeface="+mn-ea"/>
              </a:rPr>
              <a:t>.设计步骤概述</a:t>
            </a:r>
            <a:r>
              <a:rPr lang="en-US" altLang="zh-CN" sz="2400" b="1" dirty="0">
                <a:ea typeface="+mn-lt"/>
                <a:cs typeface="+mn-lt"/>
                <a:sym typeface="+mn-ea"/>
              </a:rPr>
              <a:t>(</a:t>
            </a:r>
            <a:r>
              <a:rPr lang="zh-CN" altLang="en-US" sz="2400" b="1" dirty="0">
                <a:solidFill>
                  <a:srgbClr val="3333CC"/>
                </a:solidFill>
                <a:ea typeface="+mn-lt"/>
                <a:cs typeface="+mn-lt"/>
                <a:sym typeface="+mn-ea"/>
              </a:rPr>
              <a:t>对应与分析步骤</a:t>
            </a:r>
            <a:r>
              <a:rPr lang="en-US" altLang="zh-CN" sz="2400" b="1" dirty="0">
                <a:ea typeface="+mn-lt"/>
                <a:cs typeface="+mn-lt"/>
                <a:sym typeface="+mn-ea"/>
              </a:rPr>
              <a:t>)</a:t>
            </a:r>
          </a:p>
        </p:txBody>
      </p:sp>
      <p:sp>
        <p:nvSpPr>
          <p:cNvPr id="4" name="文本框 3"/>
          <p:cNvSpPr txBox="1"/>
          <p:nvPr/>
        </p:nvSpPr>
        <p:spPr>
          <a:xfrm>
            <a:off x="1025779" y="3988689"/>
            <a:ext cx="2838450" cy="429895"/>
          </a:xfrm>
          <a:prstGeom prst="rect">
            <a:avLst/>
          </a:prstGeom>
          <a:noFill/>
        </p:spPr>
        <p:txBody>
          <a:bodyPr wrap="square" rtlCol="0">
            <a:spAutoFit/>
          </a:bodyPr>
          <a:lstStyle/>
          <a:p>
            <a:r>
              <a:rPr lang="zh-CN" altLang="en-US" sz="2200" dirty="0">
                <a:solidFill>
                  <a:srgbClr val="3333CC"/>
                </a:solidFill>
              </a:rPr>
              <a:t>正确？完备？最简？</a:t>
            </a:r>
          </a:p>
        </p:txBody>
      </p:sp>
      <p:sp>
        <p:nvSpPr>
          <p:cNvPr id="5" name="文本框 4"/>
          <p:cNvSpPr txBox="1"/>
          <p:nvPr/>
        </p:nvSpPr>
        <p:spPr>
          <a:xfrm>
            <a:off x="1054100" y="4590034"/>
            <a:ext cx="10572750" cy="1460500"/>
          </a:xfrm>
          <a:prstGeom prst="rect">
            <a:avLst/>
          </a:prstGeom>
          <a:noFill/>
        </p:spPr>
        <p:txBody>
          <a:bodyPr wrap="square" rtlCol="0" anchor="t">
            <a:spAutoFit/>
          </a:bodyPr>
          <a:lstStyle/>
          <a:p>
            <a:pPr algn="l" fontAlgn="auto">
              <a:lnSpc>
                <a:spcPct val="135000"/>
              </a:lnSpc>
            </a:pPr>
            <a:r>
              <a:rPr lang="zh-CN" altLang="en-US" sz="2200" b="1" dirty="0">
                <a:latin typeface="等线" panose="02010600030101010101" charset="-122"/>
                <a:ea typeface="等线" panose="02010600030101010101" charset="-122"/>
                <a:cs typeface="等线" panose="02010600030101010101" charset="-122"/>
                <a:sym typeface="+mn-ea"/>
              </a:rPr>
              <a:t>2)状态化简</a:t>
            </a:r>
            <a:endParaRPr lang="zh-CN" altLang="en-US" sz="2200" dirty="0">
              <a:latin typeface="等线" panose="02010600030101010101" charset="-122"/>
              <a:ea typeface="等线" panose="02010600030101010101" charset="-122"/>
              <a:cs typeface="等线" panose="02010600030101010101" charset="-122"/>
            </a:endParaRPr>
          </a:p>
          <a:p>
            <a:pPr algn="l" fontAlgn="auto">
              <a:lnSpc>
                <a:spcPct val="135000"/>
              </a:lnSpc>
            </a:pPr>
            <a:r>
              <a:rPr lang="zh-CN" altLang="en-US" sz="2200" dirty="0">
                <a:latin typeface="等线" panose="02010600030101010101" charset="-122"/>
                <a:ea typeface="等线" panose="02010600030101010101" charset="-122"/>
                <a:cs typeface="等线" panose="02010600030101010101" charset="-122"/>
                <a:sym typeface="+mn-ea"/>
              </a:rPr>
              <a:t>若两个状态在相同输入下有相同的输出和次态，则称这两个状态等价状，可合并成为一个。电路的状态数越少，设计出来的电路也越简单。</a:t>
            </a:r>
            <a:endParaRPr lang="zh-CN" altLang="en-US" dirty="0"/>
          </a:p>
        </p:txBody>
      </p:sp>
      <p:pic>
        <p:nvPicPr>
          <p:cNvPr id="7" name="图片 6"/>
          <p:cNvPicPr>
            <a:picLocks noChangeAspect="1"/>
          </p:cNvPicPr>
          <p:nvPr/>
        </p:nvPicPr>
        <p:blipFill>
          <a:blip r:embed="rId3"/>
          <a:stretch>
            <a:fillRect/>
          </a:stretch>
        </p:blipFill>
        <p:spPr>
          <a:xfrm>
            <a:off x="8299562" y="974616"/>
            <a:ext cx="2316622" cy="1820511"/>
          </a:xfrm>
          <a:prstGeom prst="rect">
            <a:avLst/>
          </a:prstGeom>
          <a:ln>
            <a:solidFill>
              <a:srgbClr val="3438F6"/>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vertical)">
                                      <p:cBhvr>
                                        <p:cTn id="17" dur="500"/>
                                        <p:tgtEl>
                                          <p:spTgt spid="3">
                                            <p:txEl>
                                              <p:pRg st="1" end="1"/>
                                            </p:txEl>
                                          </p:spTgt>
                                        </p:tgtEl>
                                      </p:cBhvr>
                                    </p:animEffect>
                                  </p:childTnLst>
                                </p:cTn>
                              </p:par>
                              <p:par>
                                <p:cTn id="18" presetID="3" presetClass="entr" presetSubtype="5"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vertic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linds(vertical)">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vertic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blinds(vertical)">
                                      <p:cBhvr>
                                        <p:cTn id="40" dur="500"/>
                                        <p:tgtEl>
                                          <p:spTgt spid="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5" fill="hold"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blinds(vertical)">
                                      <p:cBhvr>
                                        <p:cTn id="4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5035" y="1463675"/>
            <a:ext cx="10568305" cy="1003935"/>
          </a:xfrm>
          <a:prstGeom prst="rect">
            <a:avLst/>
          </a:prstGeom>
          <a:noFill/>
        </p:spPr>
        <p:txBody>
          <a:bodyPr wrap="square" rtlCol="0" anchor="t">
            <a:spAutoFit/>
          </a:bodyPr>
          <a:lstStyle/>
          <a:p>
            <a:pPr fontAlgn="auto">
              <a:lnSpc>
                <a:spcPct val="135000"/>
              </a:lnSpc>
            </a:pPr>
            <a:r>
              <a:rPr lang="zh-CN" altLang="en-US" sz="2200" b="1" dirty="0">
                <a:latin typeface="+mj-lt"/>
                <a:ea typeface="+mj-lt"/>
              </a:rPr>
              <a:t>3</a:t>
            </a:r>
            <a:r>
              <a:rPr lang="en-US" altLang="zh-CN" sz="2200" b="1" dirty="0">
                <a:latin typeface="+mj-lt"/>
                <a:ea typeface="+mj-lt"/>
              </a:rPr>
              <a:t>)</a:t>
            </a:r>
            <a:r>
              <a:rPr lang="zh-CN" altLang="en-US" sz="2200" b="1" dirty="0"/>
              <a:t>状态分配</a:t>
            </a:r>
          </a:p>
          <a:p>
            <a:pPr fontAlgn="auto">
              <a:lnSpc>
                <a:spcPct val="135000"/>
              </a:lnSpc>
            </a:pPr>
            <a:r>
              <a:rPr lang="en-US" altLang="zh-CN" sz="2200" dirty="0"/>
              <a:t>   (1)</a:t>
            </a:r>
            <a:r>
              <a:rPr lang="zh-CN" altLang="en-US" sz="2200" dirty="0"/>
              <a:t>确定触发器数目n</a:t>
            </a:r>
            <a:endParaRPr lang="zh-CN" altLang="en-US" sz="2200" dirty="0">
              <a:sym typeface="+mn-ea"/>
            </a:endParaRPr>
          </a:p>
        </p:txBody>
      </p:sp>
      <p:sp>
        <p:nvSpPr>
          <p:cNvPr id="6" name="文本框 5"/>
          <p:cNvSpPr txBox="1"/>
          <p:nvPr/>
        </p:nvSpPr>
        <p:spPr>
          <a:xfrm>
            <a:off x="785495" y="972185"/>
            <a:ext cx="5139690" cy="460375"/>
          </a:xfrm>
          <a:prstGeom prst="rect">
            <a:avLst/>
          </a:prstGeom>
          <a:noFill/>
        </p:spPr>
        <p:txBody>
          <a:bodyPr wrap="square" rtlCol="0" anchor="t">
            <a:spAutoFit/>
          </a:bodyPr>
          <a:lstStyle/>
          <a:p>
            <a:r>
              <a:rPr lang="en-US" altLang="zh-CN" sz="2400" b="1" dirty="0">
                <a:ea typeface="+mn-lt"/>
                <a:cs typeface="+mn-lt"/>
                <a:sym typeface="+mn-ea"/>
              </a:rPr>
              <a:t>1</a:t>
            </a:r>
            <a:r>
              <a:rPr lang="zh-CN" altLang="en-US" sz="2400" b="1" dirty="0">
                <a:ea typeface="+mn-lt"/>
                <a:cs typeface="+mn-lt"/>
                <a:sym typeface="+mn-ea"/>
              </a:rPr>
              <a:t>.设计步骤概述</a:t>
            </a:r>
            <a:r>
              <a:rPr lang="en-US" altLang="zh-CN" sz="2400" b="1" dirty="0">
                <a:ea typeface="+mn-lt"/>
                <a:cs typeface="+mn-lt"/>
                <a:sym typeface="+mn-ea"/>
              </a:rPr>
              <a:t>(</a:t>
            </a:r>
            <a:r>
              <a:rPr lang="zh-CN" altLang="en-US" sz="2400" b="1" dirty="0">
                <a:solidFill>
                  <a:srgbClr val="3333CC"/>
                </a:solidFill>
                <a:ea typeface="+mn-lt"/>
                <a:cs typeface="+mn-lt"/>
                <a:sym typeface="+mn-ea"/>
              </a:rPr>
              <a:t>对应与分析步骤</a:t>
            </a:r>
            <a:r>
              <a:rPr lang="en-US" altLang="zh-CN" sz="2400" b="1" dirty="0">
                <a:ea typeface="+mn-lt"/>
                <a:cs typeface="+mn-lt"/>
                <a:sym typeface="+mn-ea"/>
              </a:rPr>
              <a:t>)</a:t>
            </a:r>
          </a:p>
        </p:txBody>
      </p:sp>
      <p:grpSp>
        <p:nvGrpSpPr>
          <p:cNvPr id="9" name="组合 8"/>
          <p:cNvGrpSpPr/>
          <p:nvPr/>
        </p:nvGrpSpPr>
        <p:grpSpPr>
          <a:xfrm>
            <a:off x="3658235" y="2001774"/>
            <a:ext cx="1833880" cy="429260"/>
            <a:chOff x="10311" y="2130"/>
            <a:chExt cx="2888" cy="676"/>
          </a:xfrm>
        </p:grpSpPr>
        <p:grpSp>
          <p:nvGrpSpPr>
            <p:cNvPr id="8" name="组合 7"/>
            <p:cNvGrpSpPr/>
            <p:nvPr/>
          </p:nvGrpSpPr>
          <p:grpSpPr>
            <a:xfrm>
              <a:off x="12262" y="2242"/>
              <a:ext cx="202" cy="447"/>
              <a:chOff x="7170" y="3282"/>
              <a:chExt cx="202" cy="447"/>
            </a:xfrm>
          </p:grpSpPr>
          <p:cxnSp>
            <p:nvCxnSpPr>
              <p:cNvPr id="3" name="直接连接符 2"/>
              <p:cNvCxnSpPr/>
              <p:nvPr/>
            </p:nvCxnSpPr>
            <p:spPr>
              <a:xfrm>
                <a:off x="7361" y="3287"/>
                <a:ext cx="0" cy="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7170" y="3282"/>
                <a:ext cx="203" cy="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0311" y="2130"/>
              <a:ext cx="2888" cy="677"/>
            </a:xfrm>
            <a:prstGeom prst="rect">
              <a:avLst/>
            </a:prstGeom>
            <a:noFill/>
          </p:spPr>
          <p:txBody>
            <a:bodyPr wrap="square" rtlCol="0">
              <a:spAutoFit/>
            </a:bodyPr>
            <a:lstStyle/>
            <a:p>
              <a:r>
                <a:rPr lang="en-US" altLang="zh-CN" sz="2200" dirty="0">
                  <a:sym typeface="+mn-ea"/>
                </a:rPr>
                <a:t>=</a:t>
              </a:r>
              <a:r>
                <a:rPr lang="en-US" altLang="zh-CN" sz="2200" dirty="0">
                  <a:latin typeface="等线" panose="02010600030101010101" charset="-122"/>
                  <a:ea typeface="等线" panose="02010600030101010101" charset="-122"/>
                  <a:sym typeface="+mn-ea"/>
                </a:rPr>
                <a:t>「</a:t>
              </a:r>
              <a:r>
                <a:rPr lang="en-US" altLang="zh-CN" sz="2200" dirty="0">
                  <a:sym typeface="+mn-ea"/>
                </a:rPr>
                <a:t>log</a:t>
              </a:r>
              <a:r>
                <a:rPr lang="en-US" altLang="zh-CN" sz="2200" baseline="-25000" dirty="0">
                  <a:sym typeface="+mn-ea"/>
                </a:rPr>
                <a:t>2</a:t>
              </a:r>
              <a:r>
                <a:rPr lang="en-US" altLang="zh-CN" sz="2200" baseline="30000" dirty="0">
                  <a:sym typeface="+mn-ea"/>
                </a:rPr>
                <a:t>M</a:t>
              </a:r>
              <a:r>
                <a:rPr lang="en-US" altLang="zh-CN" sz="2200" dirty="0">
                  <a:latin typeface="等线" panose="02010600030101010101" charset="-122"/>
                  <a:ea typeface="等线" panose="02010600030101010101" charset="-122"/>
                  <a:sym typeface="+mn-ea"/>
                </a:rPr>
                <a:t>  </a:t>
              </a:r>
              <a:endParaRPr lang="zh-CN" altLang="en-US" sz="2200" dirty="0"/>
            </a:p>
          </p:txBody>
        </p:sp>
      </p:grpSp>
      <p:sp>
        <p:nvSpPr>
          <p:cNvPr id="10" name="文本框 9"/>
          <p:cNvSpPr txBox="1"/>
          <p:nvPr/>
        </p:nvSpPr>
        <p:spPr>
          <a:xfrm>
            <a:off x="1139825" y="2456815"/>
            <a:ext cx="10216515" cy="1917065"/>
          </a:xfrm>
          <a:prstGeom prst="rect">
            <a:avLst/>
          </a:prstGeom>
          <a:noFill/>
        </p:spPr>
        <p:txBody>
          <a:bodyPr wrap="square" rtlCol="0" anchor="t">
            <a:spAutoFit/>
          </a:bodyPr>
          <a:lstStyle/>
          <a:p>
            <a:pPr fontAlgn="auto">
              <a:lnSpc>
                <a:spcPct val="135000"/>
              </a:lnSpc>
            </a:pPr>
            <a:r>
              <a:rPr lang="en-US" altLang="zh-CN" sz="2200" dirty="0">
                <a:sym typeface="+mn-ea"/>
              </a:rPr>
              <a:t>(2)</a:t>
            </a:r>
            <a:r>
              <a:rPr lang="zh-CN" altLang="en-US" sz="2200" dirty="0">
                <a:sym typeface="+mn-ea"/>
              </a:rPr>
              <a:t>状态编码</a:t>
            </a:r>
            <a:endParaRPr lang="zh-CN" altLang="en-US" sz="2200" dirty="0"/>
          </a:p>
          <a:p>
            <a:pPr fontAlgn="auto">
              <a:lnSpc>
                <a:spcPct val="135000"/>
              </a:lnSpc>
            </a:pPr>
            <a:r>
              <a:rPr lang="zh-CN" altLang="en-US" sz="2200" dirty="0"/>
              <a:t>给每个电路状态分配二进制编码</a:t>
            </a:r>
            <a:r>
              <a:rPr lang="en-US" altLang="zh-CN" sz="2200" dirty="0"/>
              <a:t>(</a:t>
            </a:r>
            <a:r>
              <a:rPr lang="zh-CN" altLang="en-US" sz="2200" dirty="0"/>
              <a:t>触发器状态组合</a:t>
            </a:r>
            <a:r>
              <a:rPr lang="en-US" altLang="zh-CN" sz="2200" dirty="0"/>
              <a:t>)</a:t>
            </a:r>
            <a:r>
              <a:rPr lang="zh-CN" altLang="en-US" sz="2200" dirty="0"/>
              <a:t>。</a:t>
            </a:r>
            <a:r>
              <a:rPr lang="zh-CN" altLang="en-US" sz="2200" dirty="0">
                <a:sym typeface="+mn-ea"/>
              </a:rPr>
              <a:t>编码方案得当有利于简化电路。</a:t>
            </a:r>
          </a:p>
          <a:p>
            <a:pPr fontAlgn="auto">
              <a:lnSpc>
                <a:spcPct val="135000"/>
              </a:lnSpc>
            </a:pPr>
            <a:r>
              <a:rPr lang="zh-CN" altLang="en-US" sz="2200" dirty="0">
                <a:sym typeface="+mn-ea"/>
              </a:rPr>
              <a:t>存在编码总状态数大于电路状态数的情况，如</a:t>
            </a:r>
            <a:r>
              <a:rPr lang="zh-CN" altLang="en-US" sz="2200" dirty="0"/>
              <a:t>电路有3个状态，用</a:t>
            </a:r>
            <a:r>
              <a:rPr lang="en-US" altLang="zh-CN" sz="2200" dirty="0"/>
              <a:t>2</a:t>
            </a:r>
            <a:r>
              <a:rPr lang="zh-CN" altLang="en-US" sz="2200" dirty="0"/>
              <a:t>触发器时有00、01、10、11等四个状态编码，用其中的任何</a:t>
            </a:r>
            <a:r>
              <a:rPr lang="en-US" altLang="zh-CN" sz="2200" dirty="0"/>
              <a:t>3</a:t>
            </a:r>
            <a:r>
              <a:rPr lang="zh-CN" altLang="en-US" sz="2200" dirty="0"/>
              <a:t>种即可。</a:t>
            </a:r>
            <a:endParaRPr lang="zh-CN" altLang="en-US" sz="2200" dirty="0">
              <a:sym typeface="+mn-ea"/>
            </a:endParaRPr>
          </a:p>
        </p:txBody>
      </p:sp>
      <p:sp>
        <p:nvSpPr>
          <p:cNvPr id="11" name="文本框 10"/>
          <p:cNvSpPr txBox="1"/>
          <p:nvPr/>
        </p:nvSpPr>
        <p:spPr>
          <a:xfrm>
            <a:off x="988060" y="4467225"/>
            <a:ext cx="10568305" cy="1003935"/>
          </a:xfrm>
          <a:prstGeom prst="rect">
            <a:avLst/>
          </a:prstGeom>
          <a:noFill/>
        </p:spPr>
        <p:txBody>
          <a:bodyPr wrap="square" rtlCol="0" anchor="t">
            <a:spAutoFit/>
          </a:bodyPr>
          <a:lstStyle/>
          <a:p>
            <a:pPr fontAlgn="auto">
              <a:lnSpc>
                <a:spcPct val="135000"/>
              </a:lnSpc>
            </a:pPr>
            <a:r>
              <a:rPr lang="zh-CN" altLang="en-US" sz="2200" b="1" dirty="0">
                <a:latin typeface="等线 Light" panose="02010600030101010101" charset="-122"/>
                <a:ea typeface="等线 Light" panose="02010600030101010101" charset="-122"/>
              </a:rPr>
              <a:t>4</a:t>
            </a:r>
            <a:r>
              <a:rPr lang="en-US" altLang="zh-CN" sz="2200" b="1" dirty="0">
                <a:latin typeface="等线 Light" panose="02010600030101010101" charset="-122"/>
                <a:ea typeface="等线 Light" panose="02010600030101010101" charset="-122"/>
              </a:rPr>
              <a:t>)</a:t>
            </a:r>
            <a:r>
              <a:rPr lang="zh-CN" altLang="en-US" sz="2200" dirty="0"/>
              <a:t>选定触发器的类型设计电路</a:t>
            </a:r>
          </a:p>
          <a:p>
            <a:pPr fontAlgn="auto">
              <a:lnSpc>
                <a:spcPct val="135000"/>
              </a:lnSpc>
            </a:pPr>
            <a:r>
              <a:rPr lang="en-US" altLang="zh-CN" sz="2200" dirty="0"/>
              <a:t>   </a:t>
            </a:r>
            <a:r>
              <a:rPr lang="zh-CN" altLang="en-US" sz="2200" dirty="0"/>
              <a:t>结合选用触发器，求出电路的状态方程、激励函数和输出函数并设计对应的电路。</a:t>
            </a:r>
            <a:endParaRPr lang="zh-CN" altLang="en-US" sz="2200" dirty="0">
              <a:sym typeface="+mn-ea"/>
            </a:endParaRPr>
          </a:p>
        </p:txBody>
      </p:sp>
      <p:sp>
        <p:nvSpPr>
          <p:cNvPr id="12" name="文本框 11"/>
          <p:cNvSpPr txBox="1"/>
          <p:nvPr/>
        </p:nvSpPr>
        <p:spPr>
          <a:xfrm>
            <a:off x="988060" y="5506720"/>
            <a:ext cx="4272280" cy="510524"/>
          </a:xfrm>
          <a:prstGeom prst="rect">
            <a:avLst/>
          </a:prstGeom>
          <a:noFill/>
        </p:spPr>
        <p:txBody>
          <a:bodyPr wrap="square" rtlCol="0" anchor="t">
            <a:spAutoFit/>
          </a:bodyPr>
          <a:lstStyle/>
          <a:p>
            <a:pPr fontAlgn="auto">
              <a:lnSpc>
                <a:spcPct val="135000"/>
              </a:lnSpc>
            </a:pPr>
            <a:r>
              <a:rPr lang="en-US" altLang="zh-CN" sz="2200" b="1" dirty="0">
                <a:solidFill>
                  <a:srgbClr val="3438F6"/>
                </a:solidFill>
                <a:latin typeface="+mj-lt"/>
                <a:ea typeface="+mj-lt"/>
                <a:sym typeface="+mn-ea"/>
              </a:rPr>
              <a:t>5)</a:t>
            </a:r>
            <a:r>
              <a:rPr lang="zh-CN" altLang="en-US" sz="2200" dirty="0">
                <a:solidFill>
                  <a:srgbClr val="3438F6"/>
                </a:solidFill>
                <a:sym typeface="+mn-ea"/>
              </a:rPr>
              <a:t>电路分析检查</a:t>
            </a:r>
          </a:p>
        </p:txBody>
      </p:sp>
      <p:sp>
        <p:nvSpPr>
          <p:cNvPr id="5"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blinds(vertical)">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blinds(vertical)">
                                      <p:cBhvr>
                                        <p:cTn id="27" dur="500"/>
                                        <p:tgtEl>
                                          <p:spTgt spid="10">
                                            <p:txEl>
                                              <p:pRg st="1" end="1"/>
                                            </p:txEl>
                                          </p:spTgt>
                                        </p:tgtEl>
                                      </p:cBhvr>
                                    </p:animEffect>
                                  </p:childTnLst>
                                </p:cTn>
                              </p:par>
                              <p:par>
                                <p:cTn id="28" presetID="3" presetClass="entr" presetSubtype="5" fill="hold" nodeType="with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blinds(vertical)">
                                      <p:cBhvr>
                                        <p:cTn id="30" dur="500"/>
                                        <p:tgtEl>
                                          <p:spTgt spid="10">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blinds(vertical)">
                                      <p:cBhvr>
                                        <p:cTn id="4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7218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87108" y="331882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1)</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几</a:t>
            </a:r>
            <a:r>
              <a:rPr lang="zh-CN" altLang="en-US" sz="2200" b="0" dirty="0">
                <a:solidFill>
                  <a:srgbClr val="000099"/>
                </a:solidFill>
                <a:latin typeface="等线" panose="02010600030101010101" charset="-122"/>
                <a:ea typeface="等线" panose="02010600030101010101" charset="-122"/>
                <a:cs typeface="等线" panose="02010600030101010101" charset="-122"/>
              </a:rPr>
              <a:t>个概念</a:t>
            </a:r>
          </a:p>
        </p:txBody>
      </p:sp>
      <p:sp>
        <p:nvSpPr>
          <p:cNvPr id="73740" name="Text Box 12"/>
          <p:cNvSpPr txBox="1"/>
          <p:nvPr/>
        </p:nvSpPr>
        <p:spPr>
          <a:xfrm>
            <a:off x="1232853" y="3905568"/>
            <a:ext cx="2971800"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等效状态</a:t>
            </a:r>
          </a:p>
        </p:txBody>
      </p:sp>
      <p:sp>
        <p:nvSpPr>
          <p:cNvPr id="73743" name="Text Box 15"/>
          <p:cNvSpPr txBox="1"/>
          <p:nvPr/>
        </p:nvSpPr>
        <p:spPr>
          <a:xfrm>
            <a:off x="1552575" y="4492625"/>
            <a:ext cx="6477000" cy="429895"/>
          </a:xfrm>
          <a:prstGeom prst="rect">
            <a:avLst/>
          </a:prstGeom>
          <a:noFill/>
          <a:ln w="28575">
            <a:noFill/>
          </a:ln>
        </p:spPr>
        <p:txBody>
          <a:bodyPr anchor="t">
            <a:spAutoFit/>
          </a:bodyPr>
          <a:lstStyle/>
          <a:p>
            <a:pPr lvl="0" indent="0">
              <a:lnSpc>
                <a:spcPct val="100000"/>
              </a:lnSpc>
              <a:spcBef>
                <a:spcPct val="50000"/>
              </a:spcBef>
              <a:buNone/>
            </a:pPr>
            <a:r>
              <a:rPr lang="zh-CN" altLang="en-US" sz="2200" b="0" dirty="0" smtClean="0">
                <a:solidFill>
                  <a:srgbClr val="FF0000"/>
                </a:solidFill>
                <a:latin typeface="等线" panose="02010600030101010101" charset="-122"/>
                <a:ea typeface="等线" panose="02010600030101010101" charset="-122"/>
              </a:rPr>
              <a:t>注意</a:t>
            </a:r>
            <a:r>
              <a:rPr lang="zh-CN" altLang="en-US" sz="2200" b="0" dirty="0">
                <a:solidFill>
                  <a:srgbClr val="FF0000"/>
                </a:solidFill>
                <a:latin typeface="等线" panose="02010600030101010101" charset="-122"/>
                <a:ea typeface="等线" panose="02010600030101010101" charset="-122"/>
              </a:rPr>
              <a:t>掌握三点：定义、判断方法和性质。</a:t>
            </a:r>
          </a:p>
        </p:txBody>
      </p:sp>
      <p:sp>
        <p:nvSpPr>
          <p:cNvPr id="3" name="文本框 2"/>
          <p:cNvSpPr txBox="1"/>
          <p:nvPr/>
        </p:nvSpPr>
        <p:spPr>
          <a:xfrm>
            <a:off x="1325880" y="2158365"/>
            <a:ext cx="4450080" cy="429895"/>
          </a:xfrm>
          <a:prstGeom prst="rect">
            <a:avLst/>
          </a:prstGeom>
          <a:noFill/>
        </p:spPr>
        <p:txBody>
          <a:bodyPr wrap="square" rtlCol="0">
            <a:spAutoFit/>
          </a:bodyPr>
          <a:lstStyle/>
          <a:p>
            <a:pPr>
              <a:buNone/>
            </a:pPr>
            <a:r>
              <a:rPr lang="zh-CN" altLang="en-US" sz="2200" b="0" dirty="0" smtClean="0">
                <a:latin typeface="等线" panose="02010600030101010101" charset="-122"/>
                <a:ea typeface="等线" panose="02010600030101010101" charset="-122"/>
              </a:rPr>
              <a:t>为什么状态表需要化简？</a:t>
            </a:r>
          </a:p>
        </p:txBody>
      </p:sp>
      <p:sp>
        <p:nvSpPr>
          <p:cNvPr id="9" name="文本框 8"/>
          <p:cNvSpPr txBox="1"/>
          <p:nvPr/>
        </p:nvSpPr>
        <p:spPr>
          <a:xfrm>
            <a:off x="1325880" y="2732405"/>
            <a:ext cx="2712720" cy="429895"/>
          </a:xfrm>
          <a:prstGeom prst="rect">
            <a:avLst/>
          </a:prstGeom>
          <a:noFill/>
        </p:spPr>
        <p:txBody>
          <a:bodyPr wrap="square" rtlCol="0">
            <a:spAutoFit/>
          </a:bodyPr>
          <a:lstStyle/>
          <a:p>
            <a:pPr>
              <a:buNone/>
            </a:pPr>
            <a:r>
              <a:rPr lang="zh-CN" altLang="en-US" sz="2200" b="0" dirty="0" smtClean="0">
                <a:latin typeface="等线" panose="02010600030101010101" charset="-122"/>
                <a:ea typeface="等线" panose="02010600030101010101" charset="-122"/>
              </a:rPr>
              <a:t>状态表如何化简？</a:t>
            </a:r>
          </a:p>
        </p:txBody>
      </p:sp>
      <p:sp>
        <p:nvSpPr>
          <p:cNvPr id="10" name="文本框 9"/>
          <p:cNvSpPr txBox="1"/>
          <p:nvPr/>
        </p:nvSpPr>
        <p:spPr>
          <a:xfrm>
            <a:off x="1305560" y="1671955"/>
            <a:ext cx="4450080" cy="429895"/>
          </a:xfrm>
          <a:prstGeom prst="rect">
            <a:avLst/>
          </a:prstGeom>
          <a:noFill/>
        </p:spPr>
        <p:txBody>
          <a:bodyPr wrap="square" rtlCol="0">
            <a:spAutoFit/>
          </a:bodyPr>
          <a:lstStyle/>
          <a:p>
            <a:pPr>
              <a:buNone/>
            </a:pPr>
            <a:r>
              <a:rPr lang="zh-CN" altLang="en-US" sz="2200" b="0" dirty="0" smtClean="0">
                <a:latin typeface="等线" panose="02010600030101010101" charset="-122"/>
                <a:ea typeface="等线" panose="02010600030101010101" charset="-122"/>
              </a:rPr>
              <a:t>同步时序电路的设计工具有哪些？</a:t>
            </a:r>
          </a:p>
        </p:txBody>
      </p:sp>
      <p:sp>
        <p:nvSpPr>
          <p:cNvPr id="4"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3739"/>
                                        </p:tgtEl>
                                        <p:attrNameLst>
                                          <p:attrName>style.visibility</p:attrName>
                                        </p:attrNameLst>
                                      </p:cBhvr>
                                      <p:to>
                                        <p:strVal val="visible"/>
                                      </p:to>
                                    </p:set>
                                    <p:animEffect transition="in" filter="blinds(vertical)">
                                      <p:cBhvr>
                                        <p:cTn id="22" dur="500"/>
                                        <p:tgtEl>
                                          <p:spTgt spid="7373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73743"/>
                                        </p:tgtEl>
                                        <p:attrNameLst>
                                          <p:attrName>style.visibility</p:attrName>
                                        </p:attrNameLst>
                                      </p:cBhvr>
                                      <p:to>
                                        <p:strVal val="visible"/>
                                      </p:to>
                                    </p:set>
                                    <p:animEffect transition="in" filter="blinds(vertical)">
                                      <p:cBhvr>
                                        <p:cTn id="27" dur="500"/>
                                        <p:tgtEl>
                                          <p:spTgt spid="73743"/>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73740"/>
                                        </p:tgtEl>
                                        <p:attrNameLst>
                                          <p:attrName>style.visibility</p:attrName>
                                        </p:attrNameLst>
                                      </p:cBhvr>
                                      <p:to>
                                        <p:strVal val="visible"/>
                                      </p:to>
                                    </p:set>
                                    <p:animEffect transition="in" filter="blinds(vertical)">
                                      <p:cBhvr>
                                        <p:cTn id="30" dur="500"/>
                                        <p:tgtEl>
                                          <p:spTgt spid="73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9" grpId="0"/>
      <p:bldP spid="73740" grpId="0"/>
      <p:bldP spid="73743" grpId="0"/>
      <p:bldP spid="3"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7218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41" name="Text Box 13"/>
          <p:cNvSpPr txBox="1"/>
          <p:nvPr/>
        </p:nvSpPr>
        <p:spPr>
          <a:xfrm>
            <a:off x="1109980" y="4431792"/>
            <a:ext cx="9879965" cy="1517723"/>
          </a:xfrm>
          <a:prstGeom prst="rect">
            <a:avLst/>
          </a:prstGeom>
          <a:noFill/>
          <a:ln w="28575">
            <a:noFill/>
          </a:ln>
        </p:spPr>
        <p:txBody>
          <a:bodyPr wrap="square" anchor="t">
            <a:spAutoFit/>
          </a:bodyPr>
          <a:lstStyle/>
          <a:p>
            <a:pPr lvl="0" algn="l" fontAlgn="auto">
              <a:lnSpc>
                <a:spcPct val="145000"/>
              </a:lnSpc>
              <a:buClrTx/>
              <a:buSzTx/>
              <a:buFontTx/>
              <a:buNone/>
            </a:pPr>
            <a:r>
              <a:rPr lang="zh-CN" altLang="en-US" sz="2200" b="0" dirty="0" smtClean="0">
                <a:latin typeface="等线" panose="02010600030101010101" charset="-122"/>
                <a:ea typeface="等线" panose="02010600030101010101" charset="-122"/>
              </a:rPr>
              <a:t>设状态S</a:t>
            </a:r>
            <a:r>
              <a:rPr lang="zh-CN" altLang="en-US" sz="2200" b="0" baseline="-25000" dirty="0" smtClean="0">
                <a:latin typeface="等线" panose="02010600030101010101" charset="-122"/>
                <a:ea typeface="等线" panose="02010600030101010101" charset="-122"/>
              </a:rPr>
              <a:t>i</a:t>
            </a:r>
            <a:r>
              <a:rPr lang="zh-CN" altLang="en-US" sz="2200" b="0" dirty="0" smtClean="0">
                <a:latin typeface="等线" panose="02010600030101010101" charset="-122"/>
                <a:ea typeface="等线" panose="02010600030101010101" charset="-122"/>
              </a:rPr>
              <a:t>和S</a:t>
            </a:r>
            <a:r>
              <a:rPr lang="zh-CN" altLang="en-US" sz="2200" b="0" baseline="-25000" dirty="0" smtClean="0">
                <a:latin typeface="等线" panose="02010600030101010101" charset="-122"/>
                <a:ea typeface="等线" panose="02010600030101010101" charset="-122"/>
              </a:rPr>
              <a:t>j</a:t>
            </a:r>
            <a:r>
              <a:rPr lang="zh-CN" altLang="en-US" sz="2200" b="0" dirty="0" smtClean="0">
                <a:latin typeface="等线" panose="02010600030101010101" charset="-122"/>
                <a:ea typeface="等线" panose="02010600030101010101" charset="-122"/>
              </a:rPr>
              <a:t>是</a:t>
            </a:r>
            <a:r>
              <a:rPr lang="zh-CN" altLang="en-US" sz="2200" b="0" dirty="0" smtClean="0">
                <a:solidFill>
                  <a:srgbClr val="3333CC"/>
                </a:solidFill>
                <a:latin typeface="等线" panose="02010600030101010101" charset="-122"/>
                <a:ea typeface="等线" panose="02010600030101010101" charset="-122"/>
              </a:rPr>
              <a:t>完全确定状态</a:t>
            </a:r>
            <a:r>
              <a:rPr lang="zh-CN" altLang="en-US" sz="2200" b="0" dirty="0" smtClean="0">
                <a:latin typeface="等线" panose="02010600030101010101" charset="-122"/>
                <a:ea typeface="等线" panose="02010600030101010101" charset="-122"/>
              </a:rPr>
              <a:t>表中的两个状态，若对于所有可能的输入序列，分别从状态S</a:t>
            </a:r>
            <a:r>
              <a:rPr lang="zh-CN" altLang="en-US" sz="2200" b="0" baseline="-25000" dirty="0" smtClean="0">
                <a:latin typeface="等线" panose="02010600030101010101" charset="-122"/>
                <a:ea typeface="等线" panose="02010600030101010101" charset="-122"/>
              </a:rPr>
              <a:t>i</a:t>
            </a:r>
            <a:r>
              <a:rPr lang="zh-CN" altLang="en-US" sz="2200" b="0" dirty="0" smtClean="0">
                <a:latin typeface="等线" panose="02010600030101010101" charset="-122"/>
                <a:ea typeface="等线" panose="02010600030101010101" charset="-122"/>
              </a:rPr>
              <a:t>和状态S</a:t>
            </a:r>
            <a:r>
              <a:rPr lang="zh-CN" altLang="en-US" sz="2200" b="0" baseline="-25000" dirty="0" smtClean="0">
                <a:latin typeface="等线" panose="02010600030101010101" charset="-122"/>
                <a:ea typeface="等线" panose="02010600030101010101" charset="-122"/>
              </a:rPr>
              <a:t>j</a:t>
            </a:r>
            <a:r>
              <a:rPr lang="zh-CN" altLang="en-US" sz="2200" b="0" dirty="0" smtClean="0">
                <a:latin typeface="等线" panose="02010600030101010101" charset="-122"/>
                <a:ea typeface="等线" panose="02010600030101010101" charset="-122"/>
              </a:rPr>
              <a:t>出发，所得到的输出响应序列完全相同，则状态Si和Sj等效，记作(Si，Sj)，又称为等效对。</a:t>
            </a:r>
          </a:p>
        </p:txBody>
      </p:sp>
      <p:sp>
        <p:nvSpPr>
          <p:cNvPr id="3" name="矩形 2"/>
          <p:cNvSpPr/>
          <p:nvPr/>
        </p:nvSpPr>
        <p:spPr>
          <a:xfrm>
            <a:off x="1185029" y="2116711"/>
            <a:ext cx="2092960" cy="429895"/>
          </a:xfrm>
          <a:prstGeom prst="rect">
            <a:avLst/>
          </a:prstGeom>
        </p:spPr>
        <p:txBody>
          <a:bodyPr wrap="none">
            <a:spAutoFit/>
          </a:bodyPr>
          <a:lstStyle/>
          <a:p>
            <a:pPr>
              <a:buNone/>
            </a:pPr>
            <a:r>
              <a:rPr lang="en-US" altLang="zh-CN" dirty="0" smtClean="0">
                <a:sym typeface="Wingdings" panose="05000000000000000000" pitchFamily="2" charset="2"/>
              </a:rPr>
              <a:t> </a:t>
            </a:r>
            <a:r>
              <a:rPr lang="zh-CN" altLang="en-US" sz="2200" dirty="0" smtClean="0">
                <a:latin typeface="等线" panose="02010600030101010101" charset="-122"/>
                <a:ea typeface="等线" panose="02010600030101010101" charset="-122"/>
                <a:sym typeface="Wingdings" panose="05000000000000000000" pitchFamily="2" charset="2"/>
              </a:rPr>
              <a:t>等效对的</a:t>
            </a:r>
            <a:r>
              <a:rPr lang="zh-CN" altLang="en-US" sz="2200" b="0" dirty="0" smtClean="0">
                <a:latin typeface="等线" panose="02010600030101010101" charset="-122"/>
                <a:ea typeface="等线" panose="02010600030101010101" charset="-122"/>
              </a:rPr>
              <a:t>定义</a:t>
            </a:r>
            <a:endParaRPr lang="zh-CN" altLang="en-US" b="0" dirty="0">
              <a:latin typeface="微软雅黑" panose="020B0503020204020204" pitchFamily="34" charset="-122"/>
              <a:ea typeface="微软雅黑" panose="020B0503020204020204" pitchFamily="34" charset="-122"/>
            </a:endParaRPr>
          </a:p>
        </p:txBody>
      </p:sp>
      <p:sp>
        <p:nvSpPr>
          <p:cNvPr id="73739" name="Text Box 11"/>
          <p:cNvSpPr txBox="1"/>
          <p:nvPr/>
        </p:nvSpPr>
        <p:spPr>
          <a:xfrm>
            <a:off x="950913" y="159289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1)</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几</a:t>
            </a:r>
            <a:r>
              <a:rPr lang="zh-CN" altLang="en-US" sz="2200" b="0" dirty="0">
                <a:solidFill>
                  <a:srgbClr val="000099"/>
                </a:solidFill>
                <a:latin typeface="等线" panose="02010600030101010101" charset="-122"/>
                <a:ea typeface="等线" panose="02010600030101010101" charset="-122"/>
                <a:cs typeface="等线" panose="02010600030101010101" charset="-122"/>
              </a:rPr>
              <a:t>个概念</a:t>
            </a:r>
          </a:p>
        </p:txBody>
      </p:sp>
      <p:grpSp>
        <p:nvGrpSpPr>
          <p:cNvPr id="21" name="组合 20"/>
          <p:cNvGrpSpPr/>
          <p:nvPr/>
        </p:nvGrpSpPr>
        <p:grpSpPr>
          <a:xfrm>
            <a:off x="6497320" y="1369695"/>
            <a:ext cx="3599180" cy="2104390"/>
            <a:chOff x="10232" y="2165"/>
            <a:chExt cx="5668" cy="3314"/>
          </a:xfrm>
        </p:grpSpPr>
        <p:grpSp>
          <p:nvGrpSpPr>
            <p:cNvPr id="4" name="Group 36"/>
            <p:cNvGrpSpPr/>
            <p:nvPr/>
          </p:nvGrpSpPr>
          <p:grpSpPr>
            <a:xfrm>
              <a:off x="10232" y="2172"/>
              <a:ext cx="5668" cy="3307"/>
              <a:chOff x="3450" y="2010"/>
              <a:chExt cx="2200" cy="1380"/>
            </a:xfrm>
          </p:grpSpPr>
          <p:sp>
            <p:nvSpPr>
              <p:cNvPr id="7" name="Line 14"/>
              <p:cNvSpPr/>
              <p:nvPr/>
            </p:nvSpPr>
            <p:spPr>
              <a:xfrm>
                <a:off x="3450" y="2016"/>
                <a:ext cx="2200" cy="0"/>
              </a:xfrm>
              <a:prstGeom prst="line">
                <a:avLst/>
              </a:prstGeom>
              <a:ln w="28575" cap="flat" cmpd="sng">
                <a:solidFill>
                  <a:srgbClr val="000000"/>
                </a:solidFill>
                <a:prstDash val="solid"/>
                <a:round/>
                <a:headEnd type="none" w="med" len="med"/>
                <a:tailEnd type="none" w="sm" len="lg"/>
              </a:ln>
            </p:spPr>
          </p:sp>
          <p:sp>
            <p:nvSpPr>
              <p:cNvPr id="8" name="Line 15"/>
              <p:cNvSpPr/>
              <p:nvPr/>
            </p:nvSpPr>
            <p:spPr>
              <a:xfrm>
                <a:off x="4032" y="2010"/>
                <a:ext cx="0" cy="1372"/>
              </a:xfrm>
              <a:prstGeom prst="line">
                <a:avLst/>
              </a:prstGeom>
              <a:ln w="28575" cap="flat" cmpd="sng">
                <a:solidFill>
                  <a:srgbClr val="000000"/>
                </a:solidFill>
                <a:prstDash val="solid"/>
                <a:round/>
                <a:headEnd type="none" w="med" len="med"/>
                <a:tailEnd type="none" w="sm" len="lg"/>
              </a:ln>
            </p:spPr>
          </p:sp>
          <p:sp>
            <p:nvSpPr>
              <p:cNvPr id="9" name="Line 16"/>
              <p:cNvSpPr/>
              <p:nvPr/>
            </p:nvSpPr>
            <p:spPr>
              <a:xfrm>
                <a:off x="3465" y="3380"/>
                <a:ext cx="2178" cy="0"/>
              </a:xfrm>
              <a:prstGeom prst="line">
                <a:avLst/>
              </a:prstGeom>
              <a:ln w="28575" cap="flat" cmpd="sng">
                <a:solidFill>
                  <a:srgbClr val="000000"/>
                </a:solidFill>
                <a:prstDash val="solid"/>
                <a:round/>
                <a:headEnd type="none" w="med" len="med"/>
                <a:tailEnd type="none" w="sm" len="lg"/>
              </a:ln>
            </p:spPr>
          </p:sp>
          <p:sp>
            <p:nvSpPr>
              <p:cNvPr id="10" name="Line 17"/>
              <p:cNvSpPr/>
              <p:nvPr/>
            </p:nvSpPr>
            <p:spPr>
              <a:xfrm>
                <a:off x="4032" y="2304"/>
                <a:ext cx="1605" cy="0"/>
              </a:xfrm>
              <a:prstGeom prst="line">
                <a:avLst/>
              </a:prstGeom>
              <a:ln w="28575" cap="flat" cmpd="sng">
                <a:solidFill>
                  <a:srgbClr val="000000"/>
                </a:solidFill>
                <a:prstDash val="solid"/>
                <a:round/>
                <a:headEnd type="none" w="med" len="med"/>
                <a:tailEnd type="none" w="sm" len="lg"/>
              </a:ln>
            </p:spPr>
          </p:sp>
          <p:sp>
            <p:nvSpPr>
              <p:cNvPr id="11" name="Line 18"/>
              <p:cNvSpPr/>
              <p:nvPr/>
            </p:nvSpPr>
            <p:spPr>
              <a:xfrm>
                <a:off x="3456" y="2592"/>
                <a:ext cx="2183" cy="0"/>
              </a:xfrm>
              <a:prstGeom prst="line">
                <a:avLst/>
              </a:prstGeom>
              <a:ln w="28575" cap="flat" cmpd="sng">
                <a:solidFill>
                  <a:srgbClr val="000000"/>
                </a:solidFill>
                <a:prstDash val="solid"/>
                <a:round/>
                <a:headEnd type="none" w="med" len="med"/>
                <a:tailEnd type="none" w="sm" len="lg"/>
              </a:ln>
            </p:spPr>
          </p:sp>
          <p:sp>
            <p:nvSpPr>
              <p:cNvPr id="12" name="Line 19"/>
              <p:cNvSpPr/>
              <p:nvPr/>
            </p:nvSpPr>
            <p:spPr>
              <a:xfrm>
                <a:off x="4848" y="2301"/>
                <a:ext cx="0" cy="1089"/>
              </a:xfrm>
              <a:prstGeom prst="line">
                <a:avLst/>
              </a:prstGeom>
              <a:ln w="28575" cap="flat" cmpd="sng">
                <a:solidFill>
                  <a:srgbClr val="000000"/>
                </a:solidFill>
                <a:prstDash val="solid"/>
                <a:round/>
                <a:headEnd type="none" w="med" len="med"/>
                <a:tailEnd type="none" w="sm" len="lg"/>
              </a:ln>
            </p:spPr>
          </p:sp>
          <p:sp>
            <p:nvSpPr>
              <p:cNvPr id="13" name="Text Box 20"/>
              <p:cNvSpPr txBox="1"/>
              <p:nvPr/>
            </p:nvSpPr>
            <p:spPr>
              <a:xfrm>
                <a:off x="3468" y="2112"/>
                <a:ext cx="576" cy="242"/>
              </a:xfrm>
              <a:prstGeom prst="rect">
                <a:avLst/>
              </a:prstGeom>
              <a:noFill/>
              <a:ln w="28575">
                <a:noFill/>
              </a:ln>
            </p:spPr>
            <p:txBody>
              <a:bodyPr anchor="t">
                <a:spAutoFit/>
              </a:bodyPr>
              <a:lstStyle/>
              <a:p>
                <a:pPr lvl="0" indent="0">
                  <a:lnSpc>
                    <a:spcPct val="100000"/>
                  </a:lnSpc>
                  <a:spcBef>
                    <a:spcPct val="50000"/>
                  </a:spcBef>
                  <a:buNone/>
                </a:pPr>
                <a:r>
                  <a:rPr lang="zh-CN" altLang="en-US" b="0" dirty="0">
                    <a:latin typeface="Times New Roman" panose="02020603050405020304" pitchFamily="18" charset="0"/>
                    <a:ea typeface="宋体" panose="02010600030101010101" pitchFamily="2" charset="-122"/>
                  </a:rPr>
                  <a:t>现态</a:t>
                </a:r>
                <a:endParaRPr lang="zh-CN" altLang="en-US" b="0" baseline="-25000" dirty="0">
                  <a:latin typeface="Times New Roman" panose="02020603050405020304" pitchFamily="18" charset="0"/>
                  <a:ea typeface="宋体" panose="02010600030101010101" pitchFamily="2" charset="-122"/>
                </a:endParaRPr>
              </a:p>
            </p:txBody>
          </p:sp>
          <p:sp>
            <p:nvSpPr>
              <p:cNvPr id="14" name="Text Box 21"/>
              <p:cNvSpPr txBox="1"/>
              <p:nvPr/>
            </p:nvSpPr>
            <p:spPr>
              <a:xfrm>
                <a:off x="4128" y="2034"/>
                <a:ext cx="1200" cy="242"/>
              </a:xfrm>
              <a:prstGeom prst="rect">
                <a:avLst/>
              </a:prstGeom>
              <a:noFill/>
              <a:ln w="28575">
                <a:noFill/>
              </a:ln>
            </p:spPr>
            <p:txBody>
              <a:bodyPr anchor="t">
                <a:spAutoFit/>
              </a:bodyPr>
              <a:lstStyle/>
              <a:p>
                <a:pPr lvl="0" indent="0">
                  <a:lnSpc>
                    <a:spcPct val="100000"/>
                  </a:lnSpc>
                  <a:spcBef>
                    <a:spcPct val="50000"/>
                  </a:spcBef>
                  <a:buNone/>
                </a:pPr>
                <a:r>
                  <a:rPr lang="en-US" altLang="zh-CN" b="0" dirty="0">
                    <a:latin typeface="Times New Roman" panose="02020603050405020304" pitchFamily="18" charset="0"/>
                    <a:ea typeface="宋体" panose="02010600030101010101" pitchFamily="2" charset="-122"/>
                  </a:rPr>
                  <a:t>  </a:t>
                </a:r>
                <a:r>
                  <a:rPr lang="en-US" altLang="zh-CN" b="0" dirty="0" smtClean="0">
                    <a:latin typeface="Times New Roman" panose="02020603050405020304" pitchFamily="18" charset="0"/>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次态</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输出</a:t>
                </a:r>
                <a:endParaRPr lang="zh-CN" altLang="en-US" b="0" baseline="30000" dirty="0">
                  <a:latin typeface="Times New Roman" panose="02020603050405020304" pitchFamily="18" charset="0"/>
                  <a:ea typeface="宋体" panose="02010600030101010101" pitchFamily="2" charset="-122"/>
                </a:endParaRPr>
              </a:p>
            </p:txBody>
          </p:sp>
          <p:sp>
            <p:nvSpPr>
              <p:cNvPr id="15" name="Text Box 22"/>
              <p:cNvSpPr txBox="1"/>
              <p:nvPr/>
            </p:nvSpPr>
            <p:spPr>
              <a:xfrm>
                <a:off x="4080" y="2304"/>
                <a:ext cx="672" cy="242"/>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X=0</a:t>
                </a:r>
              </a:p>
            </p:txBody>
          </p:sp>
          <p:sp>
            <p:nvSpPr>
              <p:cNvPr id="16" name="Text Box 23"/>
              <p:cNvSpPr txBox="1"/>
              <p:nvPr/>
            </p:nvSpPr>
            <p:spPr>
              <a:xfrm>
                <a:off x="4896" y="2304"/>
                <a:ext cx="672" cy="242"/>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X=1</a:t>
                </a:r>
              </a:p>
            </p:txBody>
          </p:sp>
          <p:sp>
            <p:nvSpPr>
              <p:cNvPr id="17" name="Text Box 24"/>
              <p:cNvSpPr txBox="1"/>
              <p:nvPr/>
            </p:nvSpPr>
            <p:spPr>
              <a:xfrm>
                <a:off x="3534" y="2592"/>
                <a:ext cx="480" cy="788"/>
              </a:xfrm>
              <a:prstGeom prst="rect">
                <a:avLst/>
              </a:prstGeom>
              <a:noFill/>
              <a:ln w="28575">
                <a:noFill/>
              </a:ln>
            </p:spPr>
            <p:txBody>
              <a:bodyPr wrap="square" anchor="t">
                <a:spAutoFit/>
              </a:bodyPr>
              <a:lstStyle/>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A</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B</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C</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D  </a:t>
                </a:r>
              </a:p>
            </p:txBody>
          </p:sp>
          <p:sp>
            <p:nvSpPr>
              <p:cNvPr id="18" name="Text Box 25"/>
              <p:cNvSpPr txBox="1"/>
              <p:nvPr/>
            </p:nvSpPr>
            <p:spPr>
              <a:xfrm>
                <a:off x="4992" y="2592"/>
                <a:ext cx="480" cy="788"/>
              </a:xfrm>
              <a:prstGeom prst="rect">
                <a:avLst/>
              </a:prstGeom>
              <a:noFill/>
              <a:ln w="28575">
                <a:noFill/>
              </a:ln>
            </p:spPr>
            <p:txBody>
              <a:bodyPr wrap="square" anchor="t">
                <a:spAutoFit/>
              </a:bodyPr>
              <a:lstStyle/>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C/1</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D/1</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A/0 </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  </a:t>
                </a:r>
              </a:p>
            </p:txBody>
          </p:sp>
          <p:sp>
            <p:nvSpPr>
              <p:cNvPr id="19" name="Text Box 26"/>
              <p:cNvSpPr txBox="1"/>
              <p:nvPr/>
            </p:nvSpPr>
            <p:spPr>
              <a:xfrm>
                <a:off x="4176" y="2592"/>
                <a:ext cx="480" cy="788"/>
              </a:xfrm>
              <a:prstGeom prst="rect">
                <a:avLst/>
              </a:prstGeom>
              <a:noFill/>
              <a:ln w="28575">
                <a:noFill/>
              </a:ln>
            </p:spPr>
            <p:txBody>
              <a:bodyPr wrap="square" anchor="t">
                <a:spAutoFit/>
              </a:bodyPr>
              <a:lstStyle/>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  </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D/0</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C/0</a:t>
                </a:r>
              </a:p>
            </p:txBody>
          </p:sp>
        </p:grpSp>
        <p:sp>
          <p:nvSpPr>
            <p:cNvPr id="5" name="Line 15"/>
            <p:cNvSpPr/>
            <p:nvPr/>
          </p:nvSpPr>
          <p:spPr>
            <a:xfrm>
              <a:off x="15887" y="2165"/>
              <a:ext cx="0" cy="3288"/>
            </a:xfrm>
            <a:prstGeom prst="line">
              <a:avLst/>
            </a:prstGeom>
            <a:ln w="28575" cap="flat" cmpd="sng">
              <a:solidFill>
                <a:srgbClr val="000000"/>
              </a:solidFill>
              <a:prstDash val="solid"/>
              <a:round/>
              <a:headEnd type="none" w="med" len="med"/>
              <a:tailEnd type="none" w="sm" len="lg"/>
            </a:ln>
          </p:spPr>
        </p:sp>
        <p:sp>
          <p:nvSpPr>
            <p:cNvPr id="20" name="Line 15"/>
            <p:cNvSpPr/>
            <p:nvPr/>
          </p:nvSpPr>
          <p:spPr>
            <a:xfrm>
              <a:off x="10249" y="2184"/>
              <a:ext cx="0" cy="3288"/>
            </a:xfrm>
            <a:prstGeom prst="line">
              <a:avLst/>
            </a:prstGeom>
            <a:ln w="28575" cap="flat" cmpd="sng">
              <a:solidFill>
                <a:srgbClr val="000000"/>
              </a:solidFill>
              <a:prstDash val="solid"/>
              <a:round/>
              <a:headEnd type="none" w="med" len="med"/>
              <a:tailEnd type="none" w="sm" len="lg"/>
            </a:ln>
          </p:spPr>
        </p:sp>
      </p:grpSp>
      <p:sp>
        <p:nvSpPr>
          <p:cNvPr id="2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3741"/>
                                        </p:tgtEl>
                                        <p:attrNameLst>
                                          <p:attrName>style.visibility</p:attrName>
                                        </p:attrNameLst>
                                      </p:cBhvr>
                                      <p:to>
                                        <p:strVal val="visible"/>
                                      </p:to>
                                    </p:set>
                                    <p:animEffect transition="in" filter="blinds(vertical)">
                                      <p:cBhvr>
                                        <p:cTn id="17" dur="500"/>
                                        <p:tgtEl>
                                          <p:spTgt spid="73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1"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4763" name="Text Box 11"/>
          <p:cNvSpPr txBox="1"/>
          <p:nvPr/>
        </p:nvSpPr>
        <p:spPr>
          <a:xfrm>
            <a:off x="1088390" y="3730625"/>
            <a:ext cx="4865370" cy="2373630"/>
          </a:xfrm>
          <a:prstGeom prst="rect">
            <a:avLst/>
          </a:prstGeom>
          <a:noFill/>
          <a:ln w="28575">
            <a:noFill/>
          </a:ln>
        </p:spPr>
        <p:txBody>
          <a:bodyPr wrap="square" anchor="t">
            <a:spAutoFit/>
          </a:bodyPr>
          <a:lstStyle/>
          <a:p>
            <a:pPr lvl="0" indent="0" fontAlgn="auto">
              <a:lnSpc>
                <a:spcPct val="135000"/>
              </a:lnSpc>
              <a:spcBef>
                <a:spcPct val="0"/>
              </a:spcBef>
              <a:buNone/>
            </a:pPr>
            <a:r>
              <a:rPr lang="zh-CN" altLang="en-US" dirty="0" smtClean="0">
                <a:solidFill>
                  <a:srgbClr val="000099"/>
                </a:solidFill>
                <a:latin typeface="仿宋_GB2312" pitchFamily="49" charset="-122"/>
                <a:ea typeface="仿宋_GB2312" pitchFamily="49" charset="-122"/>
              </a:rPr>
              <a:t>   </a:t>
            </a:r>
            <a:r>
              <a:rPr lang="zh-CN" altLang="en-US" sz="2200" b="0" dirty="0">
                <a:latin typeface="等线" panose="02010600030101010101" charset="-122"/>
                <a:ea typeface="等线" panose="02010600030101010101" charset="-122"/>
                <a:cs typeface="等线" panose="02010600030101010101" charset="-122"/>
              </a:rPr>
              <a:t>第一，输出相同；</a:t>
            </a:r>
          </a:p>
          <a:p>
            <a:pPr lvl="0" indent="0" fontAlgn="auto">
              <a:lnSpc>
                <a:spcPct val="135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 第二</a:t>
            </a:r>
            <a:r>
              <a:rPr lang="zh-CN" altLang="en-US" sz="2200" b="0" dirty="0">
                <a:latin typeface="等线" panose="02010600030101010101" charset="-122"/>
                <a:ea typeface="等线" panose="02010600030101010101" charset="-122"/>
                <a:cs typeface="等线" panose="02010600030101010101" charset="-122"/>
              </a:rPr>
              <a:t>，次态属于下列情况之一：</a:t>
            </a:r>
          </a:p>
          <a:p>
            <a:pPr lvl="0" indent="0" fontAlgn="auto">
              <a:lnSpc>
                <a:spcPct val="135000"/>
              </a:lnSpc>
              <a:spcBef>
                <a:spcPct val="0"/>
              </a:spcBef>
              <a:buNone/>
            </a:pPr>
            <a:r>
              <a:rPr lang="zh-CN" altLang="en-US"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smtClean="0">
                <a:solidFill>
                  <a:srgbClr val="0000CC"/>
                </a:solidFill>
                <a:latin typeface="等线" panose="02010600030101010101" charset="-122"/>
                <a:ea typeface="等线" panose="02010600030101010101" charset="-122"/>
                <a:cs typeface="等线" panose="02010600030101010101" charset="-122"/>
              </a:rPr>
              <a:t>      </a:t>
            </a: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a</a:t>
            </a:r>
            <a:r>
              <a:rPr lang="en-US" altLang="zh-CN"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次态相同；</a:t>
            </a:r>
          </a:p>
          <a:p>
            <a:pPr lvl="0" indent="0" fontAlgn="auto">
              <a:lnSpc>
                <a:spcPct val="135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      </a:t>
            </a: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b</a:t>
            </a:r>
            <a:r>
              <a:rPr lang="en-US" altLang="zh-CN"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次态交错或为各自的现态；</a:t>
            </a:r>
          </a:p>
          <a:p>
            <a:pPr lvl="0" indent="0" fontAlgn="auto">
              <a:lnSpc>
                <a:spcPct val="135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     </a:t>
            </a:r>
            <a:r>
              <a:rPr lang="zh-CN" altLang="en-US" sz="2200" b="0" dirty="0" smtClean="0">
                <a:solidFill>
                  <a:srgbClr val="0000CC"/>
                </a:solidFill>
                <a:latin typeface="等线" panose="02010600030101010101" charset="-122"/>
                <a:ea typeface="等线" panose="02010600030101010101" charset="-122"/>
                <a:cs typeface="等线" panose="02010600030101010101" charset="-122"/>
              </a:rPr>
              <a:t> </a:t>
            </a: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c</a:t>
            </a:r>
            <a:r>
              <a:rPr lang="en-US" altLang="zh-CN"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次态循环或为等效对。</a:t>
            </a:r>
          </a:p>
        </p:txBody>
      </p:sp>
      <p:sp>
        <p:nvSpPr>
          <p:cNvPr id="4" name="矩形 3"/>
          <p:cNvSpPr/>
          <p:nvPr/>
        </p:nvSpPr>
        <p:spPr>
          <a:xfrm>
            <a:off x="1195070" y="2546350"/>
            <a:ext cx="9473565" cy="1106805"/>
          </a:xfrm>
          <a:prstGeom prst="rect">
            <a:avLst/>
          </a:prstGeom>
        </p:spPr>
        <p:txBody>
          <a:bodyPr wrap="square">
            <a:spAutoFit/>
          </a:bodyPr>
          <a:lstStyle/>
          <a:p>
            <a:pPr lvl="0">
              <a:lnSpc>
                <a:spcPct val="150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若状态</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i</a:t>
            </a:r>
            <a:r>
              <a:rPr lang="zh-CN" altLang="en-US" sz="2200" b="0" dirty="0">
                <a:latin typeface="等线" panose="02010600030101010101" charset="-122"/>
                <a:ea typeface="等线" panose="02010600030101010101" charset="-122"/>
                <a:cs typeface="等线" panose="02010600030101010101" charset="-122"/>
              </a:rPr>
              <a:t>和</a:t>
            </a:r>
            <a:r>
              <a:rPr lang="en-US" altLang="zh-CN" sz="2200" b="0" dirty="0" err="1">
                <a:latin typeface="等线" panose="02010600030101010101" charset="-122"/>
                <a:ea typeface="等线" panose="02010600030101010101" charset="-122"/>
                <a:cs typeface="等线" panose="02010600030101010101" charset="-122"/>
              </a:rPr>
              <a:t>S</a:t>
            </a:r>
            <a:r>
              <a:rPr lang="en-US" altLang="zh-CN" sz="2200" b="0" baseline="-25000" dirty="0" err="1">
                <a:latin typeface="等线" panose="02010600030101010101" charset="-122"/>
                <a:ea typeface="等线" panose="02010600030101010101" charset="-122"/>
                <a:cs typeface="等线" panose="02010600030101010101" charset="-122"/>
              </a:rPr>
              <a:t>j</a:t>
            </a:r>
            <a:r>
              <a:rPr lang="en-US" altLang="zh-CN" sz="2200" b="0" dirty="0">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是完全确定的原始状态表中的两个现态，则</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i</a:t>
            </a:r>
            <a:r>
              <a:rPr lang="zh-CN" altLang="en-US" sz="2200" b="0" dirty="0">
                <a:latin typeface="等线" panose="02010600030101010101" charset="-122"/>
                <a:ea typeface="等线" panose="02010600030101010101" charset="-122"/>
                <a:cs typeface="等线" panose="02010600030101010101" charset="-122"/>
              </a:rPr>
              <a:t>和</a:t>
            </a:r>
            <a:r>
              <a:rPr lang="en-US" altLang="zh-CN" sz="2200" b="0" dirty="0" err="1">
                <a:latin typeface="等线" panose="02010600030101010101" charset="-122"/>
                <a:ea typeface="等线" panose="02010600030101010101" charset="-122"/>
                <a:cs typeface="等线" panose="02010600030101010101" charset="-122"/>
              </a:rPr>
              <a:t>S</a:t>
            </a:r>
            <a:r>
              <a:rPr lang="en-US" altLang="zh-CN" sz="2200" b="0" baseline="-25000" dirty="0" err="1">
                <a:latin typeface="等线" panose="02010600030101010101" charset="-122"/>
                <a:ea typeface="等线" panose="02010600030101010101" charset="-122"/>
                <a:cs typeface="等线" panose="02010600030101010101" charset="-122"/>
              </a:rPr>
              <a:t>j</a:t>
            </a:r>
            <a:r>
              <a:rPr lang="en-US" altLang="zh-CN" sz="2200" b="0" dirty="0">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等效的条件为在一位输入的各种取值组合下满足：</a:t>
            </a:r>
          </a:p>
        </p:txBody>
      </p:sp>
      <p:sp>
        <p:nvSpPr>
          <p:cNvPr id="8" name="矩形 7"/>
          <p:cNvSpPr/>
          <p:nvPr/>
        </p:nvSpPr>
        <p:spPr>
          <a:xfrm>
            <a:off x="1184910" y="2116455"/>
            <a:ext cx="2861310" cy="429895"/>
          </a:xfrm>
          <a:prstGeom prst="rect">
            <a:avLst/>
          </a:prstGeom>
        </p:spPr>
        <p:txBody>
          <a:bodyPr wrap="square">
            <a:spAutoFit/>
          </a:bodyPr>
          <a:lstStyle/>
          <a:p>
            <a:pPr algn="l">
              <a:buNone/>
            </a:pPr>
            <a:r>
              <a:rPr lang="en-US" altLang="zh-CN" dirty="0" smtClean="0">
                <a:sym typeface="Wingdings" panose="05000000000000000000" pitchFamily="2" charset="2"/>
              </a:rPr>
              <a:t> </a:t>
            </a:r>
            <a:r>
              <a:rPr lang="zh-CN" altLang="en-US" sz="2200" dirty="0" smtClean="0">
                <a:latin typeface="等线" panose="02010600030101010101" charset="-122"/>
                <a:ea typeface="等线" panose="02010600030101010101" charset="-122"/>
                <a:sym typeface="Wingdings" panose="05000000000000000000" pitchFamily="2" charset="2"/>
              </a:rPr>
              <a:t>等效对的</a:t>
            </a:r>
            <a:r>
              <a:rPr lang="zh-CN" altLang="en-US" sz="2200" dirty="0" smtClean="0">
                <a:latin typeface="等线" panose="02010600030101010101" charset="-122"/>
                <a:ea typeface="等线" panose="02010600030101010101" charset="-122"/>
                <a:sym typeface="+mn-ea"/>
              </a:rPr>
              <a:t>判断方法</a:t>
            </a:r>
            <a:endParaRPr lang="zh-CN" altLang="en-US" b="0" dirty="0">
              <a:latin typeface="微软雅黑" panose="020B0503020204020204" pitchFamily="34" charset="-122"/>
              <a:ea typeface="微软雅黑" panose="020B0503020204020204" pitchFamily="34" charset="-122"/>
            </a:endParaRPr>
          </a:p>
        </p:txBody>
      </p:sp>
      <p:sp>
        <p:nvSpPr>
          <p:cNvPr id="73739" name="Text Box 11"/>
          <p:cNvSpPr txBox="1"/>
          <p:nvPr/>
        </p:nvSpPr>
        <p:spPr>
          <a:xfrm>
            <a:off x="950913" y="158781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1)</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几</a:t>
            </a:r>
            <a:r>
              <a:rPr lang="zh-CN" altLang="en-US" sz="2200" b="0" dirty="0">
                <a:solidFill>
                  <a:srgbClr val="000099"/>
                </a:solidFill>
                <a:latin typeface="等线" panose="02010600030101010101" charset="-122"/>
                <a:ea typeface="等线" panose="02010600030101010101" charset="-122"/>
                <a:cs typeface="等线" panose="02010600030101010101" charset="-122"/>
              </a:rPr>
              <a:t>个概念</a:t>
            </a:r>
          </a:p>
        </p:txBody>
      </p: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grpSp>
        <p:nvGrpSpPr>
          <p:cNvPr id="26" name="组合 25"/>
          <p:cNvGrpSpPr/>
          <p:nvPr/>
        </p:nvGrpSpPr>
        <p:grpSpPr>
          <a:xfrm>
            <a:off x="6707632" y="3399663"/>
            <a:ext cx="3599180" cy="2104390"/>
            <a:chOff x="10232" y="2165"/>
            <a:chExt cx="5668" cy="3314"/>
          </a:xfrm>
        </p:grpSpPr>
        <p:grpSp>
          <p:nvGrpSpPr>
            <p:cNvPr id="27" name="Group 36"/>
            <p:cNvGrpSpPr/>
            <p:nvPr/>
          </p:nvGrpSpPr>
          <p:grpSpPr>
            <a:xfrm>
              <a:off x="10232" y="2172"/>
              <a:ext cx="5668" cy="3307"/>
              <a:chOff x="3450" y="2010"/>
              <a:chExt cx="2200" cy="1380"/>
            </a:xfrm>
          </p:grpSpPr>
          <p:sp>
            <p:nvSpPr>
              <p:cNvPr id="30" name="Line 14"/>
              <p:cNvSpPr/>
              <p:nvPr/>
            </p:nvSpPr>
            <p:spPr>
              <a:xfrm>
                <a:off x="3450" y="2016"/>
                <a:ext cx="2200" cy="0"/>
              </a:xfrm>
              <a:prstGeom prst="line">
                <a:avLst/>
              </a:prstGeom>
              <a:ln w="28575" cap="flat" cmpd="sng">
                <a:solidFill>
                  <a:srgbClr val="000000"/>
                </a:solidFill>
                <a:prstDash val="solid"/>
                <a:round/>
                <a:headEnd type="none" w="med" len="med"/>
                <a:tailEnd type="none" w="sm" len="lg"/>
              </a:ln>
            </p:spPr>
          </p:sp>
          <p:sp>
            <p:nvSpPr>
              <p:cNvPr id="31" name="Line 15"/>
              <p:cNvSpPr/>
              <p:nvPr/>
            </p:nvSpPr>
            <p:spPr>
              <a:xfrm>
                <a:off x="4032" y="2010"/>
                <a:ext cx="0" cy="1372"/>
              </a:xfrm>
              <a:prstGeom prst="line">
                <a:avLst/>
              </a:prstGeom>
              <a:ln w="28575" cap="flat" cmpd="sng">
                <a:solidFill>
                  <a:srgbClr val="000000"/>
                </a:solidFill>
                <a:prstDash val="solid"/>
                <a:round/>
                <a:headEnd type="none" w="med" len="med"/>
                <a:tailEnd type="none" w="sm" len="lg"/>
              </a:ln>
            </p:spPr>
          </p:sp>
          <p:sp>
            <p:nvSpPr>
              <p:cNvPr id="32" name="Line 16"/>
              <p:cNvSpPr/>
              <p:nvPr/>
            </p:nvSpPr>
            <p:spPr>
              <a:xfrm>
                <a:off x="3465" y="3380"/>
                <a:ext cx="2178" cy="0"/>
              </a:xfrm>
              <a:prstGeom prst="line">
                <a:avLst/>
              </a:prstGeom>
              <a:ln w="28575" cap="flat" cmpd="sng">
                <a:solidFill>
                  <a:srgbClr val="000000"/>
                </a:solidFill>
                <a:prstDash val="solid"/>
                <a:round/>
                <a:headEnd type="none" w="med" len="med"/>
                <a:tailEnd type="none" w="sm" len="lg"/>
              </a:ln>
            </p:spPr>
          </p:sp>
          <p:sp>
            <p:nvSpPr>
              <p:cNvPr id="33" name="Line 17"/>
              <p:cNvSpPr/>
              <p:nvPr/>
            </p:nvSpPr>
            <p:spPr>
              <a:xfrm>
                <a:off x="4032" y="2304"/>
                <a:ext cx="1605" cy="0"/>
              </a:xfrm>
              <a:prstGeom prst="line">
                <a:avLst/>
              </a:prstGeom>
              <a:ln w="28575" cap="flat" cmpd="sng">
                <a:solidFill>
                  <a:srgbClr val="000000"/>
                </a:solidFill>
                <a:prstDash val="solid"/>
                <a:round/>
                <a:headEnd type="none" w="med" len="med"/>
                <a:tailEnd type="none" w="sm" len="lg"/>
              </a:ln>
            </p:spPr>
          </p:sp>
          <p:sp>
            <p:nvSpPr>
              <p:cNvPr id="34" name="Line 18"/>
              <p:cNvSpPr/>
              <p:nvPr/>
            </p:nvSpPr>
            <p:spPr>
              <a:xfrm>
                <a:off x="3456" y="2592"/>
                <a:ext cx="2183" cy="0"/>
              </a:xfrm>
              <a:prstGeom prst="line">
                <a:avLst/>
              </a:prstGeom>
              <a:ln w="28575" cap="flat" cmpd="sng">
                <a:solidFill>
                  <a:srgbClr val="000000"/>
                </a:solidFill>
                <a:prstDash val="solid"/>
                <a:round/>
                <a:headEnd type="none" w="med" len="med"/>
                <a:tailEnd type="none" w="sm" len="lg"/>
              </a:ln>
            </p:spPr>
          </p:sp>
          <p:sp>
            <p:nvSpPr>
              <p:cNvPr id="35" name="Line 19"/>
              <p:cNvSpPr/>
              <p:nvPr/>
            </p:nvSpPr>
            <p:spPr>
              <a:xfrm>
                <a:off x="4848" y="2301"/>
                <a:ext cx="0" cy="1089"/>
              </a:xfrm>
              <a:prstGeom prst="line">
                <a:avLst/>
              </a:prstGeom>
              <a:ln w="28575" cap="flat" cmpd="sng">
                <a:solidFill>
                  <a:srgbClr val="000000"/>
                </a:solidFill>
                <a:prstDash val="solid"/>
                <a:round/>
                <a:headEnd type="none" w="med" len="med"/>
                <a:tailEnd type="none" w="sm" len="lg"/>
              </a:ln>
            </p:spPr>
          </p:sp>
          <p:sp>
            <p:nvSpPr>
              <p:cNvPr id="36" name="Text Box 20"/>
              <p:cNvSpPr txBox="1"/>
              <p:nvPr/>
            </p:nvSpPr>
            <p:spPr>
              <a:xfrm>
                <a:off x="3468" y="2112"/>
                <a:ext cx="576" cy="242"/>
              </a:xfrm>
              <a:prstGeom prst="rect">
                <a:avLst/>
              </a:prstGeom>
              <a:noFill/>
              <a:ln w="28575">
                <a:noFill/>
              </a:ln>
            </p:spPr>
            <p:txBody>
              <a:bodyPr anchor="t">
                <a:spAutoFit/>
              </a:bodyPr>
              <a:lstStyle/>
              <a:p>
                <a:pPr lvl="0" indent="0">
                  <a:lnSpc>
                    <a:spcPct val="100000"/>
                  </a:lnSpc>
                  <a:spcBef>
                    <a:spcPct val="50000"/>
                  </a:spcBef>
                  <a:buNone/>
                </a:pPr>
                <a:r>
                  <a:rPr lang="zh-CN" altLang="en-US" b="0" dirty="0">
                    <a:latin typeface="Times New Roman" panose="02020603050405020304" pitchFamily="18" charset="0"/>
                    <a:ea typeface="宋体" panose="02010600030101010101" pitchFamily="2" charset="-122"/>
                  </a:rPr>
                  <a:t>现态</a:t>
                </a:r>
                <a:endParaRPr lang="zh-CN" altLang="en-US" b="0" baseline="-25000" dirty="0">
                  <a:latin typeface="Times New Roman" panose="02020603050405020304" pitchFamily="18" charset="0"/>
                  <a:ea typeface="宋体" panose="02010600030101010101" pitchFamily="2" charset="-122"/>
                </a:endParaRPr>
              </a:p>
            </p:txBody>
          </p:sp>
          <p:sp>
            <p:nvSpPr>
              <p:cNvPr id="37" name="Text Box 21"/>
              <p:cNvSpPr txBox="1"/>
              <p:nvPr/>
            </p:nvSpPr>
            <p:spPr>
              <a:xfrm>
                <a:off x="4128" y="2034"/>
                <a:ext cx="1200" cy="242"/>
              </a:xfrm>
              <a:prstGeom prst="rect">
                <a:avLst/>
              </a:prstGeom>
              <a:noFill/>
              <a:ln w="28575">
                <a:noFill/>
              </a:ln>
            </p:spPr>
            <p:txBody>
              <a:bodyPr anchor="t">
                <a:spAutoFit/>
              </a:bodyPr>
              <a:lstStyle/>
              <a:p>
                <a:pPr lvl="0" indent="0">
                  <a:lnSpc>
                    <a:spcPct val="100000"/>
                  </a:lnSpc>
                  <a:spcBef>
                    <a:spcPct val="50000"/>
                  </a:spcBef>
                  <a:buNone/>
                </a:pPr>
                <a:r>
                  <a:rPr lang="en-US" altLang="zh-CN" b="0" dirty="0">
                    <a:latin typeface="Times New Roman" panose="02020603050405020304" pitchFamily="18" charset="0"/>
                    <a:ea typeface="宋体" panose="02010600030101010101" pitchFamily="2" charset="-122"/>
                  </a:rPr>
                  <a:t>  </a:t>
                </a:r>
                <a:r>
                  <a:rPr lang="en-US" altLang="zh-CN" b="0" dirty="0" smtClean="0">
                    <a:latin typeface="Times New Roman" panose="02020603050405020304" pitchFamily="18" charset="0"/>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次态</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输出</a:t>
                </a:r>
                <a:endParaRPr lang="zh-CN" altLang="en-US" b="0" baseline="30000" dirty="0">
                  <a:latin typeface="Times New Roman" panose="02020603050405020304" pitchFamily="18" charset="0"/>
                  <a:ea typeface="宋体" panose="02010600030101010101" pitchFamily="2" charset="-122"/>
                </a:endParaRPr>
              </a:p>
            </p:txBody>
          </p:sp>
          <p:sp>
            <p:nvSpPr>
              <p:cNvPr id="38" name="Text Box 22"/>
              <p:cNvSpPr txBox="1"/>
              <p:nvPr/>
            </p:nvSpPr>
            <p:spPr>
              <a:xfrm>
                <a:off x="4080" y="2304"/>
                <a:ext cx="672" cy="242"/>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X=0</a:t>
                </a:r>
              </a:p>
            </p:txBody>
          </p:sp>
          <p:sp>
            <p:nvSpPr>
              <p:cNvPr id="39" name="Text Box 23"/>
              <p:cNvSpPr txBox="1"/>
              <p:nvPr/>
            </p:nvSpPr>
            <p:spPr>
              <a:xfrm>
                <a:off x="4896" y="2304"/>
                <a:ext cx="672" cy="242"/>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X=1</a:t>
                </a:r>
              </a:p>
            </p:txBody>
          </p:sp>
          <p:sp>
            <p:nvSpPr>
              <p:cNvPr id="40" name="Text Box 24"/>
              <p:cNvSpPr txBox="1"/>
              <p:nvPr/>
            </p:nvSpPr>
            <p:spPr>
              <a:xfrm>
                <a:off x="3534" y="2592"/>
                <a:ext cx="480" cy="788"/>
              </a:xfrm>
              <a:prstGeom prst="rect">
                <a:avLst/>
              </a:prstGeom>
              <a:noFill/>
              <a:ln w="28575">
                <a:noFill/>
              </a:ln>
            </p:spPr>
            <p:txBody>
              <a:bodyPr wrap="square" anchor="t">
                <a:spAutoFit/>
              </a:bodyPr>
              <a:lstStyle/>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A</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B</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C</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D  </a:t>
                </a:r>
              </a:p>
            </p:txBody>
          </p:sp>
          <p:sp>
            <p:nvSpPr>
              <p:cNvPr id="41" name="Text Box 25"/>
              <p:cNvSpPr txBox="1"/>
              <p:nvPr/>
            </p:nvSpPr>
            <p:spPr>
              <a:xfrm>
                <a:off x="4992" y="2592"/>
                <a:ext cx="480" cy="788"/>
              </a:xfrm>
              <a:prstGeom prst="rect">
                <a:avLst/>
              </a:prstGeom>
              <a:noFill/>
              <a:ln w="28575">
                <a:noFill/>
              </a:ln>
            </p:spPr>
            <p:txBody>
              <a:bodyPr wrap="square" anchor="t">
                <a:spAutoFit/>
              </a:bodyPr>
              <a:lstStyle/>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C/1</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D/1</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A/0 </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  </a:t>
                </a:r>
              </a:p>
            </p:txBody>
          </p:sp>
          <p:sp>
            <p:nvSpPr>
              <p:cNvPr id="42" name="Text Box 26"/>
              <p:cNvSpPr txBox="1"/>
              <p:nvPr/>
            </p:nvSpPr>
            <p:spPr>
              <a:xfrm>
                <a:off x="4176" y="2592"/>
                <a:ext cx="480" cy="788"/>
              </a:xfrm>
              <a:prstGeom prst="rect">
                <a:avLst/>
              </a:prstGeom>
              <a:noFill/>
              <a:ln w="28575">
                <a:noFill/>
              </a:ln>
            </p:spPr>
            <p:txBody>
              <a:bodyPr wrap="square" anchor="t">
                <a:spAutoFit/>
              </a:bodyPr>
              <a:lstStyle/>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  </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D/0</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C/0</a:t>
                </a:r>
              </a:p>
            </p:txBody>
          </p:sp>
        </p:grpSp>
        <p:sp>
          <p:nvSpPr>
            <p:cNvPr id="28" name="Line 15"/>
            <p:cNvSpPr/>
            <p:nvPr/>
          </p:nvSpPr>
          <p:spPr>
            <a:xfrm>
              <a:off x="15887" y="2165"/>
              <a:ext cx="0" cy="3288"/>
            </a:xfrm>
            <a:prstGeom prst="line">
              <a:avLst/>
            </a:prstGeom>
            <a:ln w="28575" cap="flat" cmpd="sng">
              <a:solidFill>
                <a:srgbClr val="000000"/>
              </a:solidFill>
              <a:prstDash val="solid"/>
              <a:round/>
              <a:headEnd type="none" w="med" len="med"/>
              <a:tailEnd type="none" w="sm" len="lg"/>
            </a:ln>
          </p:spPr>
        </p:sp>
        <p:sp>
          <p:nvSpPr>
            <p:cNvPr id="29" name="Line 15"/>
            <p:cNvSpPr/>
            <p:nvPr/>
          </p:nvSpPr>
          <p:spPr>
            <a:xfrm>
              <a:off x="10249" y="2184"/>
              <a:ext cx="0" cy="3288"/>
            </a:xfrm>
            <a:prstGeom prst="line">
              <a:avLst/>
            </a:prstGeom>
            <a:ln w="28575" cap="flat" cmpd="sng">
              <a:solidFill>
                <a:srgbClr val="000000"/>
              </a:solidFill>
              <a:prstDash val="solid"/>
              <a:round/>
              <a:headEnd type="none" w="med" len="med"/>
              <a:tailEnd type="none" w="sm" len="lg"/>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4763"/>
                                        </p:tgtEl>
                                        <p:attrNameLst>
                                          <p:attrName>style.visibility</p:attrName>
                                        </p:attrNameLst>
                                      </p:cBhvr>
                                      <p:to>
                                        <p:strVal val="visible"/>
                                      </p:to>
                                    </p:set>
                                    <p:animEffect transition="in" filter="blinds(horizontal)">
                                      <p:cBhvr>
                                        <p:cTn id="22" dur="500"/>
                                        <p:tgtEl>
                                          <p:spTgt spid="74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3" grpId="0"/>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grpSp>
        <p:nvGrpSpPr>
          <p:cNvPr id="11" name="Group 36"/>
          <p:cNvGrpSpPr/>
          <p:nvPr/>
        </p:nvGrpSpPr>
        <p:grpSpPr>
          <a:xfrm>
            <a:off x="6992374" y="1911651"/>
            <a:ext cx="3304008" cy="3023338"/>
            <a:chOff x="3456" y="2052"/>
            <a:chExt cx="2208" cy="1896"/>
          </a:xfrm>
        </p:grpSpPr>
        <p:sp>
          <p:nvSpPr>
            <p:cNvPr id="13" name="Line 14"/>
            <p:cNvSpPr/>
            <p:nvPr/>
          </p:nvSpPr>
          <p:spPr>
            <a:xfrm>
              <a:off x="3456" y="2055"/>
              <a:ext cx="2208" cy="0"/>
            </a:xfrm>
            <a:prstGeom prst="line">
              <a:avLst/>
            </a:prstGeom>
            <a:ln w="28575" cap="flat" cmpd="sng">
              <a:solidFill>
                <a:schemeClr val="tx1"/>
              </a:solidFill>
              <a:prstDash val="solid"/>
              <a:round/>
              <a:headEnd type="none" w="med" len="med"/>
              <a:tailEnd type="none" w="sm" len="lg"/>
            </a:ln>
          </p:spPr>
        </p:sp>
        <p:sp>
          <p:nvSpPr>
            <p:cNvPr id="15" name="Line 15"/>
            <p:cNvSpPr/>
            <p:nvPr/>
          </p:nvSpPr>
          <p:spPr>
            <a:xfrm>
              <a:off x="4032" y="2052"/>
              <a:ext cx="0" cy="1896"/>
            </a:xfrm>
            <a:prstGeom prst="line">
              <a:avLst/>
            </a:prstGeom>
            <a:ln w="28575" cap="flat" cmpd="sng">
              <a:solidFill>
                <a:schemeClr val="tx1"/>
              </a:solidFill>
              <a:prstDash val="solid"/>
              <a:round/>
              <a:headEnd type="none" w="med" len="med"/>
              <a:tailEnd type="none" w="sm" len="lg"/>
            </a:ln>
          </p:spPr>
        </p:sp>
        <p:sp>
          <p:nvSpPr>
            <p:cNvPr id="17" name="Line 16"/>
            <p:cNvSpPr/>
            <p:nvPr/>
          </p:nvSpPr>
          <p:spPr>
            <a:xfrm>
              <a:off x="3456" y="3936"/>
              <a:ext cx="2189" cy="0"/>
            </a:xfrm>
            <a:prstGeom prst="line">
              <a:avLst/>
            </a:prstGeom>
            <a:ln w="28575" cap="flat" cmpd="sng">
              <a:solidFill>
                <a:schemeClr val="tx1"/>
              </a:solidFill>
              <a:prstDash val="solid"/>
              <a:round/>
              <a:headEnd type="none" w="med" len="med"/>
              <a:tailEnd type="none" w="sm" len="lg"/>
            </a:ln>
          </p:spPr>
        </p:sp>
        <p:sp>
          <p:nvSpPr>
            <p:cNvPr id="18" name="Line 17"/>
            <p:cNvSpPr/>
            <p:nvPr/>
          </p:nvSpPr>
          <p:spPr>
            <a:xfrm>
              <a:off x="4032" y="2304"/>
              <a:ext cx="1632" cy="0"/>
            </a:xfrm>
            <a:prstGeom prst="line">
              <a:avLst/>
            </a:prstGeom>
            <a:ln w="28575" cap="flat" cmpd="sng">
              <a:solidFill>
                <a:schemeClr val="tx1"/>
              </a:solidFill>
              <a:prstDash val="solid"/>
              <a:round/>
              <a:headEnd type="none" w="med" len="med"/>
              <a:tailEnd type="none" w="sm" len="lg"/>
            </a:ln>
          </p:spPr>
        </p:sp>
        <p:sp>
          <p:nvSpPr>
            <p:cNvPr id="19" name="Line 18"/>
            <p:cNvSpPr/>
            <p:nvPr/>
          </p:nvSpPr>
          <p:spPr>
            <a:xfrm>
              <a:off x="3456" y="2559"/>
              <a:ext cx="2189" cy="0"/>
            </a:xfrm>
            <a:prstGeom prst="line">
              <a:avLst/>
            </a:prstGeom>
            <a:ln w="28575" cap="flat" cmpd="sng">
              <a:solidFill>
                <a:schemeClr val="tx1"/>
              </a:solidFill>
              <a:prstDash val="solid"/>
              <a:round/>
              <a:headEnd type="none" w="med" len="med"/>
              <a:tailEnd type="none" w="sm" len="lg"/>
            </a:ln>
          </p:spPr>
        </p:sp>
        <p:sp>
          <p:nvSpPr>
            <p:cNvPr id="20" name="Line 19"/>
            <p:cNvSpPr/>
            <p:nvPr/>
          </p:nvSpPr>
          <p:spPr>
            <a:xfrm>
              <a:off x="4848" y="2304"/>
              <a:ext cx="0" cy="1632"/>
            </a:xfrm>
            <a:prstGeom prst="line">
              <a:avLst/>
            </a:prstGeom>
            <a:ln w="28575" cap="flat" cmpd="sng">
              <a:solidFill>
                <a:schemeClr val="tx1"/>
              </a:solidFill>
              <a:prstDash val="solid"/>
              <a:round/>
              <a:headEnd type="none" w="med" len="med"/>
              <a:tailEnd type="none" w="sm" len="lg"/>
            </a:ln>
          </p:spPr>
        </p:sp>
        <p:sp>
          <p:nvSpPr>
            <p:cNvPr id="21" name="Text Box 20"/>
            <p:cNvSpPr txBox="1"/>
            <p:nvPr/>
          </p:nvSpPr>
          <p:spPr>
            <a:xfrm>
              <a:off x="3528" y="2116"/>
              <a:ext cx="402" cy="405"/>
            </a:xfrm>
            <a:prstGeom prst="rect">
              <a:avLst/>
            </a:prstGeom>
            <a:noFill/>
            <a:ln w="28575">
              <a:noFill/>
            </a:ln>
          </p:spPr>
          <p:txBody>
            <a:bodyPr wrap="square" anchor="t">
              <a:spAutoFit/>
            </a:bodyPr>
            <a:lstStyle/>
            <a:p>
              <a:pPr lvl="0" indent="0">
                <a:lnSpc>
                  <a:spcPct val="100000"/>
                </a:lnSpc>
                <a:spcBef>
                  <a:spcPct val="50000"/>
                </a:spcBef>
                <a:buNone/>
              </a:pPr>
              <a:r>
                <a:rPr lang="zh-CN" altLang="en-US" b="0" dirty="0">
                  <a:latin typeface="Times New Roman" panose="02020603050405020304" pitchFamily="18" charset="0"/>
                  <a:ea typeface="宋体" panose="02010600030101010101" pitchFamily="2" charset="-122"/>
                </a:rPr>
                <a:t>现态</a:t>
              </a:r>
              <a:endParaRPr lang="zh-CN" altLang="en-US" b="0" baseline="-25000" dirty="0">
                <a:latin typeface="Times New Roman" panose="02020603050405020304" pitchFamily="18" charset="0"/>
                <a:ea typeface="宋体" panose="02010600030101010101" pitchFamily="2" charset="-122"/>
              </a:endParaRPr>
            </a:p>
          </p:txBody>
        </p:sp>
        <p:sp>
          <p:nvSpPr>
            <p:cNvPr id="22" name="Text Box 21"/>
            <p:cNvSpPr txBox="1"/>
            <p:nvPr/>
          </p:nvSpPr>
          <p:spPr>
            <a:xfrm>
              <a:off x="4128" y="2064"/>
              <a:ext cx="1200" cy="287"/>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次态</a:t>
              </a:r>
              <a:r>
                <a:rPr lang="en-US" altLang="zh-CN" b="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输出</a:t>
              </a:r>
              <a:endParaRPr lang="zh-CN" altLang="en-US" b="0" baseline="30000" dirty="0">
                <a:latin typeface="Times New Roman" panose="02020603050405020304" pitchFamily="18" charset="0"/>
                <a:ea typeface="宋体" panose="02010600030101010101" pitchFamily="2" charset="-122"/>
              </a:endParaRPr>
            </a:p>
          </p:txBody>
        </p:sp>
        <p:sp>
          <p:nvSpPr>
            <p:cNvPr id="23" name="Text Box 22"/>
            <p:cNvSpPr txBox="1"/>
            <p:nvPr/>
          </p:nvSpPr>
          <p:spPr>
            <a:xfrm>
              <a:off x="4080" y="2304"/>
              <a:ext cx="672" cy="288"/>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X=0</a:t>
              </a:r>
            </a:p>
          </p:txBody>
        </p:sp>
        <p:sp>
          <p:nvSpPr>
            <p:cNvPr id="24" name="Text Box 23"/>
            <p:cNvSpPr txBox="1"/>
            <p:nvPr/>
          </p:nvSpPr>
          <p:spPr>
            <a:xfrm>
              <a:off x="4896" y="2304"/>
              <a:ext cx="672" cy="288"/>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X=1</a:t>
              </a:r>
            </a:p>
          </p:txBody>
        </p:sp>
        <p:sp>
          <p:nvSpPr>
            <p:cNvPr id="25" name="Text Box 24"/>
            <p:cNvSpPr txBox="1"/>
            <p:nvPr/>
          </p:nvSpPr>
          <p:spPr>
            <a:xfrm>
              <a:off x="3456" y="2592"/>
              <a:ext cx="480" cy="1273"/>
            </a:xfrm>
            <a:prstGeom prst="rect">
              <a:avLst/>
            </a:prstGeom>
            <a:noFill/>
            <a:ln w="28575">
              <a:noFill/>
            </a:ln>
          </p:spPr>
          <p:txBody>
            <a:bodyPr anchor="t">
              <a:spAutoFit/>
            </a:bodyPr>
            <a:lstStyle/>
            <a:p>
              <a:pPr marL="457200" lvl="0" indent="-457200">
                <a:lnSpc>
                  <a:spcPct val="100000"/>
                </a:lnSpc>
                <a:spcBef>
                  <a:spcPct val="50000"/>
                </a:spcBef>
                <a:buNone/>
              </a:pPr>
              <a:r>
                <a:rPr lang="en-US" altLang="zh-CN" b="0" dirty="0">
                  <a:latin typeface="Times New Roman" panose="02020603050405020304" pitchFamily="18" charset="0"/>
                  <a:ea typeface="宋体" panose="02010600030101010101" pitchFamily="2" charset="-122"/>
                </a:rPr>
                <a:t>  A</a:t>
              </a:r>
            </a:p>
            <a:p>
              <a:pPr marL="457200" lvl="0" indent="-457200">
                <a:lnSpc>
                  <a:spcPct val="100000"/>
                </a:lnSpc>
                <a:spcBef>
                  <a:spcPct val="50000"/>
                </a:spcBef>
                <a:buNone/>
              </a:pPr>
              <a:r>
                <a:rPr lang="en-US" altLang="zh-CN" b="0" dirty="0">
                  <a:latin typeface="Times New Roman" panose="02020603050405020304" pitchFamily="18" charset="0"/>
                  <a:ea typeface="宋体" panose="02010600030101010101" pitchFamily="2" charset="-122"/>
                </a:rPr>
                <a:t>  B</a:t>
              </a:r>
            </a:p>
            <a:p>
              <a:pPr marL="457200" lvl="0" indent="-457200">
                <a:lnSpc>
                  <a:spcPct val="100000"/>
                </a:lnSpc>
                <a:spcBef>
                  <a:spcPct val="50000"/>
                </a:spcBef>
                <a:buNone/>
              </a:pPr>
              <a:endParaRPr lang="en-US" altLang="zh-CN" b="0" dirty="0">
                <a:latin typeface="Times New Roman" panose="02020603050405020304" pitchFamily="18" charset="0"/>
                <a:ea typeface="宋体" panose="02010600030101010101" pitchFamily="2" charset="-122"/>
              </a:endParaRPr>
            </a:p>
            <a:p>
              <a:pPr marL="457200" lvl="0" indent="-457200">
                <a:lnSpc>
                  <a:spcPct val="100000"/>
                </a:lnSpc>
                <a:spcBef>
                  <a:spcPct val="50000"/>
                </a:spcBef>
                <a:buNone/>
              </a:pPr>
              <a:r>
                <a:rPr lang="en-US" altLang="zh-CN" b="0" dirty="0">
                  <a:latin typeface="Times New Roman" panose="02020603050405020304" pitchFamily="18" charset="0"/>
                  <a:ea typeface="宋体" panose="02010600030101010101" pitchFamily="2" charset="-122"/>
                </a:rPr>
                <a:t>  C</a:t>
              </a:r>
            </a:p>
            <a:p>
              <a:pPr marL="457200" lvl="0" indent="-457200">
                <a:lnSpc>
                  <a:spcPct val="100000"/>
                </a:lnSpc>
                <a:spcBef>
                  <a:spcPct val="50000"/>
                </a:spcBef>
                <a:buNone/>
              </a:pPr>
              <a:r>
                <a:rPr lang="en-US" altLang="zh-CN" b="0" dirty="0">
                  <a:latin typeface="Times New Roman" panose="02020603050405020304" pitchFamily="18" charset="0"/>
                  <a:ea typeface="宋体" panose="02010600030101010101" pitchFamily="2" charset="-122"/>
                </a:rPr>
                <a:t>  D  </a:t>
              </a:r>
            </a:p>
          </p:txBody>
        </p:sp>
        <p:sp>
          <p:nvSpPr>
            <p:cNvPr id="26" name="Text Box 25"/>
            <p:cNvSpPr txBox="1"/>
            <p:nvPr/>
          </p:nvSpPr>
          <p:spPr>
            <a:xfrm>
              <a:off x="4992" y="2592"/>
              <a:ext cx="480" cy="1273"/>
            </a:xfrm>
            <a:prstGeom prst="rect">
              <a:avLst/>
            </a:prstGeom>
            <a:noFill/>
            <a:ln w="28575">
              <a:noFill/>
            </a:ln>
          </p:spPr>
          <p:txBody>
            <a:bodyPr anchor="t">
              <a:spAutoFit/>
            </a:bodyPr>
            <a:lstStyle/>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C/1</a:t>
              </a: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D/1</a:t>
              </a:r>
            </a:p>
            <a:p>
              <a:pPr marL="457200" lvl="0" indent="-457200">
                <a:lnSpc>
                  <a:spcPct val="100000"/>
                </a:lnSpc>
                <a:spcBef>
                  <a:spcPct val="50000"/>
                </a:spcBef>
                <a:buNone/>
              </a:pPr>
              <a:endParaRPr lang="en-US" altLang="zh-CN" b="0">
                <a:latin typeface="Times New Roman" panose="02020603050405020304" pitchFamily="18" charset="0"/>
                <a:ea typeface="宋体" panose="02010600030101010101" pitchFamily="2" charset="-122"/>
              </a:endParaRP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A/0 </a:t>
              </a: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B/0  </a:t>
              </a:r>
            </a:p>
          </p:txBody>
        </p:sp>
        <p:sp>
          <p:nvSpPr>
            <p:cNvPr id="27" name="Text Box 26"/>
            <p:cNvSpPr txBox="1"/>
            <p:nvPr/>
          </p:nvSpPr>
          <p:spPr>
            <a:xfrm>
              <a:off x="4176" y="2616"/>
              <a:ext cx="480" cy="1273"/>
            </a:xfrm>
            <a:prstGeom prst="rect">
              <a:avLst/>
            </a:prstGeom>
            <a:noFill/>
            <a:ln w="28575">
              <a:noFill/>
            </a:ln>
          </p:spPr>
          <p:txBody>
            <a:bodyPr anchor="t">
              <a:spAutoFit/>
            </a:bodyPr>
            <a:lstStyle/>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B/0</a:t>
              </a: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B/0 </a:t>
              </a: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 </a:t>
              </a: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D/0</a:t>
              </a:r>
            </a:p>
            <a:p>
              <a:pPr marL="457200" lvl="0" indent="-457200">
                <a:lnSpc>
                  <a:spcPct val="100000"/>
                </a:lnSpc>
                <a:spcBef>
                  <a:spcPct val="50000"/>
                </a:spcBef>
                <a:buNone/>
              </a:pPr>
              <a:r>
                <a:rPr lang="en-US" altLang="zh-CN" b="0">
                  <a:latin typeface="Times New Roman" panose="02020603050405020304" pitchFamily="18" charset="0"/>
                  <a:ea typeface="宋体" panose="02010600030101010101" pitchFamily="2" charset="-122"/>
                </a:rPr>
                <a:t>C/0</a:t>
              </a:r>
            </a:p>
          </p:txBody>
        </p:sp>
      </p:grpSp>
      <p:grpSp>
        <p:nvGrpSpPr>
          <p:cNvPr id="28" name="Group 45"/>
          <p:cNvGrpSpPr/>
          <p:nvPr/>
        </p:nvGrpSpPr>
        <p:grpSpPr>
          <a:xfrm>
            <a:off x="8319135" y="5571173"/>
            <a:ext cx="2305050" cy="665162"/>
            <a:chOff x="3651" y="3521"/>
            <a:chExt cx="1452" cy="419"/>
          </a:xfrm>
        </p:grpSpPr>
        <p:sp>
          <p:nvSpPr>
            <p:cNvPr id="29" name="Line 29"/>
            <p:cNvSpPr/>
            <p:nvPr/>
          </p:nvSpPr>
          <p:spPr>
            <a:xfrm>
              <a:off x="3987" y="3657"/>
              <a:ext cx="584" cy="0"/>
            </a:xfrm>
            <a:prstGeom prst="line">
              <a:avLst/>
            </a:prstGeom>
            <a:ln w="28575" cap="flat" cmpd="sng">
              <a:solidFill>
                <a:schemeClr val="tx1"/>
              </a:solidFill>
              <a:prstDash val="solid"/>
              <a:round/>
              <a:headEnd type="none" w="med" len="med"/>
              <a:tailEnd type="triangle" w="sm" len="lg"/>
            </a:ln>
          </p:spPr>
        </p:sp>
        <p:sp>
          <p:nvSpPr>
            <p:cNvPr id="30" name="Line 30"/>
            <p:cNvSpPr/>
            <p:nvPr/>
          </p:nvSpPr>
          <p:spPr>
            <a:xfrm>
              <a:off x="4785" y="3748"/>
              <a:ext cx="0" cy="192"/>
            </a:xfrm>
            <a:prstGeom prst="line">
              <a:avLst/>
            </a:prstGeom>
            <a:ln w="28575" cap="flat" cmpd="sng">
              <a:solidFill>
                <a:schemeClr val="tx1"/>
              </a:solidFill>
              <a:prstDash val="solid"/>
              <a:round/>
              <a:headEnd type="none" w="med" len="med"/>
              <a:tailEnd type="none" w="sm" len="lg"/>
            </a:ln>
          </p:spPr>
        </p:sp>
        <p:sp>
          <p:nvSpPr>
            <p:cNvPr id="31" name="Line 33"/>
            <p:cNvSpPr/>
            <p:nvPr/>
          </p:nvSpPr>
          <p:spPr>
            <a:xfrm>
              <a:off x="3796" y="3929"/>
              <a:ext cx="974" cy="0"/>
            </a:xfrm>
            <a:prstGeom prst="line">
              <a:avLst/>
            </a:prstGeom>
            <a:ln w="28575" cap="flat" cmpd="sng">
              <a:solidFill>
                <a:schemeClr val="tx1"/>
              </a:solidFill>
              <a:prstDash val="solid"/>
              <a:round/>
              <a:headEnd type="none" w="med" len="med"/>
              <a:tailEnd type="none" w="sm" len="lg"/>
            </a:ln>
          </p:spPr>
        </p:sp>
        <p:sp>
          <p:nvSpPr>
            <p:cNvPr id="35" name="Line 34"/>
            <p:cNvSpPr/>
            <p:nvPr/>
          </p:nvSpPr>
          <p:spPr>
            <a:xfrm flipV="1">
              <a:off x="3787" y="3748"/>
              <a:ext cx="0" cy="192"/>
            </a:xfrm>
            <a:prstGeom prst="line">
              <a:avLst/>
            </a:prstGeom>
            <a:ln w="28575" cap="flat" cmpd="sng">
              <a:solidFill>
                <a:schemeClr val="tx1"/>
              </a:solidFill>
              <a:prstDash val="solid"/>
              <a:round/>
              <a:headEnd type="none" w="med" len="med"/>
              <a:tailEnd type="triangle" w="sm" len="lg"/>
            </a:ln>
          </p:spPr>
        </p:sp>
        <p:sp>
          <p:nvSpPr>
            <p:cNvPr id="36" name="Text Box 42"/>
            <p:cNvSpPr txBox="1"/>
            <p:nvPr/>
          </p:nvSpPr>
          <p:spPr>
            <a:xfrm>
              <a:off x="3651" y="3521"/>
              <a:ext cx="499" cy="288"/>
            </a:xfrm>
            <a:prstGeom prst="rect">
              <a:avLst/>
            </a:prstGeom>
            <a:noFill/>
            <a:ln w="28575">
              <a:noFill/>
            </a:ln>
          </p:spPr>
          <p:txBody>
            <a:bodyPr anchor="t">
              <a:spAutoFit/>
            </a:bodyPr>
            <a:lstStyle/>
            <a:p>
              <a:pPr lvl="0" indent="0" eaLnBrk="0" hangingPunct="0">
                <a:lnSpc>
                  <a:spcPct val="100000"/>
                </a:lnSpc>
                <a:spcBef>
                  <a:spcPct val="50000"/>
                </a:spcBef>
                <a:buNone/>
              </a:pPr>
              <a:r>
                <a:rPr lang="en-US" altLang="zh-CN">
                  <a:solidFill>
                    <a:srgbClr val="990000"/>
                  </a:solidFill>
                  <a:latin typeface="宋体" panose="02010600030101010101" pitchFamily="2" charset="-122"/>
                  <a:ea typeface="宋体" panose="02010600030101010101" pitchFamily="2" charset="-122"/>
                </a:rPr>
                <a:t>AB</a:t>
              </a:r>
            </a:p>
          </p:txBody>
        </p:sp>
        <p:sp>
          <p:nvSpPr>
            <p:cNvPr id="37" name="Text Box 43"/>
            <p:cNvSpPr txBox="1"/>
            <p:nvPr/>
          </p:nvSpPr>
          <p:spPr>
            <a:xfrm>
              <a:off x="4604" y="3521"/>
              <a:ext cx="499" cy="288"/>
            </a:xfrm>
            <a:prstGeom prst="rect">
              <a:avLst/>
            </a:prstGeom>
            <a:noFill/>
            <a:ln w="28575">
              <a:noFill/>
            </a:ln>
          </p:spPr>
          <p:txBody>
            <a:bodyPr anchor="t">
              <a:spAutoFit/>
            </a:bodyPr>
            <a:lstStyle/>
            <a:p>
              <a:pPr lvl="0" indent="0" eaLnBrk="0" hangingPunct="0">
                <a:lnSpc>
                  <a:spcPct val="100000"/>
                </a:lnSpc>
                <a:spcBef>
                  <a:spcPct val="50000"/>
                </a:spcBef>
                <a:buNone/>
              </a:pPr>
              <a:r>
                <a:rPr lang="en-US" altLang="zh-CN">
                  <a:solidFill>
                    <a:srgbClr val="990000"/>
                  </a:solidFill>
                  <a:latin typeface="宋体" panose="02010600030101010101" pitchFamily="2" charset="-122"/>
                  <a:ea typeface="宋体" panose="02010600030101010101" pitchFamily="2" charset="-122"/>
                </a:rPr>
                <a:t>CD</a:t>
              </a:r>
            </a:p>
          </p:txBody>
        </p:sp>
      </p:grpSp>
      <p:sp>
        <p:nvSpPr>
          <p:cNvPr id="38" name="Text Box 44"/>
          <p:cNvSpPr txBox="1"/>
          <p:nvPr/>
        </p:nvSpPr>
        <p:spPr>
          <a:xfrm>
            <a:off x="5684520" y="3590290"/>
            <a:ext cx="1168400" cy="368300"/>
          </a:xfrm>
          <a:prstGeom prst="rect">
            <a:avLst/>
          </a:prstGeom>
          <a:noFill/>
          <a:ln w="28575">
            <a:noFill/>
          </a:ln>
        </p:spPr>
        <p:txBody>
          <a:bodyPr wrap="square" anchor="t">
            <a:spAutoFit/>
          </a:bodyPr>
          <a:lstStyle/>
          <a:p>
            <a:pPr lvl="0" indent="0">
              <a:lnSpc>
                <a:spcPct val="100000"/>
              </a:lnSpc>
              <a:spcBef>
                <a:spcPct val="50000"/>
              </a:spcBef>
              <a:buNone/>
            </a:pPr>
            <a:r>
              <a:rPr lang="zh-CN" altLang="en-US" b="0" dirty="0">
                <a:latin typeface="微软雅黑" panose="020B0503020204020204" pitchFamily="34" charset="-122"/>
                <a:ea typeface="微软雅黑" panose="020B0503020204020204" pitchFamily="34" charset="-122"/>
              </a:rPr>
              <a:t>次态</a:t>
            </a:r>
            <a:r>
              <a:rPr lang="zh-CN" altLang="en-US" b="0" dirty="0" smtClean="0">
                <a:latin typeface="微软雅黑" panose="020B0503020204020204" pitchFamily="34" charset="-122"/>
                <a:ea typeface="微软雅黑" panose="020B0503020204020204" pitchFamily="34" charset="-122"/>
              </a:rPr>
              <a:t>交错</a:t>
            </a:r>
            <a:endParaRPr lang="zh-CN" altLang="en-US" dirty="0">
              <a:solidFill>
                <a:srgbClr val="000099"/>
              </a:solidFill>
              <a:latin typeface="仿宋_GB2312" pitchFamily="49" charset="-122"/>
              <a:ea typeface="仿宋_GB2312" pitchFamily="49" charset="-122"/>
            </a:endParaRPr>
          </a:p>
        </p:txBody>
      </p:sp>
      <p:sp>
        <p:nvSpPr>
          <p:cNvPr id="39" name="矩形 38"/>
          <p:cNvSpPr/>
          <p:nvPr/>
        </p:nvSpPr>
        <p:spPr bwMode="auto">
          <a:xfrm>
            <a:off x="7112000" y="3958590"/>
            <a:ext cx="1686560" cy="887730"/>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40" name="直接箭头连接符 39"/>
          <p:cNvCxnSpPr/>
          <p:nvPr/>
        </p:nvCxnSpPr>
        <p:spPr bwMode="auto">
          <a:xfrm>
            <a:off x="5831840" y="4027805"/>
            <a:ext cx="900000"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42" name="矩形 41"/>
          <p:cNvSpPr/>
          <p:nvPr/>
        </p:nvSpPr>
        <p:spPr>
          <a:xfrm>
            <a:off x="5575935" y="2757170"/>
            <a:ext cx="1276985" cy="398780"/>
          </a:xfrm>
          <a:prstGeom prst="rect">
            <a:avLst/>
          </a:prstGeom>
        </p:spPr>
        <p:txBody>
          <a:bodyPr wrap="square">
            <a:spAutoFit/>
          </a:bodyPr>
          <a:lstStyle/>
          <a:p>
            <a:pPr>
              <a:buNone/>
            </a:pPr>
            <a:r>
              <a:rPr lang="zh-CN" altLang="en-US" sz="2000" b="0" dirty="0">
                <a:latin typeface="等线" panose="02010600030101010101" charset="-122"/>
                <a:ea typeface="等线" panose="02010600030101010101" charset="-122"/>
              </a:rPr>
              <a:t>次态</a:t>
            </a:r>
            <a:r>
              <a:rPr lang="zh-CN" altLang="en-US" sz="2000" b="0" dirty="0" smtClean="0">
                <a:latin typeface="等线" panose="02010600030101010101" charset="-122"/>
                <a:ea typeface="等线" panose="02010600030101010101" charset="-122"/>
              </a:rPr>
              <a:t>循环</a:t>
            </a:r>
            <a:endParaRPr lang="zh-CN" altLang="en-US" sz="2000" b="0" dirty="0">
              <a:latin typeface="等线" panose="02010600030101010101" charset="-122"/>
              <a:ea typeface="等线" panose="02010600030101010101" charset="-122"/>
            </a:endParaRPr>
          </a:p>
        </p:txBody>
      </p:sp>
      <p:sp>
        <p:nvSpPr>
          <p:cNvPr id="43" name="圆角矩形 42"/>
          <p:cNvSpPr/>
          <p:nvPr/>
        </p:nvSpPr>
        <p:spPr bwMode="auto">
          <a:xfrm>
            <a:off x="7101840" y="2837180"/>
            <a:ext cx="371475" cy="768350"/>
          </a:xfrm>
          <a:prstGeom prst="roundRect">
            <a:avLst/>
          </a:prstGeom>
          <a:noFill/>
          <a:ln w="19050" cap="flat" cmpd="sng" algn="ctr">
            <a:solidFill>
              <a:srgbClr val="0000CC"/>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4" name="圆角矩形 43"/>
          <p:cNvSpPr/>
          <p:nvPr/>
        </p:nvSpPr>
        <p:spPr bwMode="auto">
          <a:xfrm>
            <a:off x="9301480" y="2851150"/>
            <a:ext cx="548640" cy="806450"/>
          </a:xfrm>
          <a:prstGeom prst="roundRect">
            <a:avLst/>
          </a:prstGeom>
          <a:noFill/>
          <a:ln w="19050" cap="flat" cmpd="sng" algn="ctr">
            <a:solidFill>
              <a:srgbClr val="0000CC"/>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5" name="圆角矩形 44"/>
          <p:cNvSpPr/>
          <p:nvPr/>
        </p:nvSpPr>
        <p:spPr bwMode="auto">
          <a:xfrm>
            <a:off x="7158355" y="3978275"/>
            <a:ext cx="365125" cy="782320"/>
          </a:xfrm>
          <a:prstGeom prst="roundRect">
            <a:avLst/>
          </a:prstGeom>
          <a:noFill/>
          <a:ln w="19050" cap="flat" cmpd="sng" algn="ctr">
            <a:solidFill>
              <a:srgbClr val="0000CC"/>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7" name="圆角矩形 46"/>
          <p:cNvSpPr/>
          <p:nvPr/>
        </p:nvSpPr>
        <p:spPr bwMode="auto">
          <a:xfrm>
            <a:off x="9311640" y="3948430"/>
            <a:ext cx="558800" cy="924560"/>
          </a:xfrm>
          <a:prstGeom prst="roundRect">
            <a:avLst/>
          </a:prstGeom>
          <a:noFill/>
          <a:ln w="19050" cap="flat" cmpd="sng" algn="ctr">
            <a:solidFill>
              <a:srgbClr val="0000CC"/>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48" name="直接箭头连接符 47"/>
          <p:cNvCxnSpPr/>
          <p:nvPr/>
        </p:nvCxnSpPr>
        <p:spPr bwMode="auto">
          <a:xfrm flipV="1">
            <a:off x="5774055" y="3178175"/>
            <a:ext cx="936000"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9" name="直接箭头连接符 48"/>
          <p:cNvCxnSpPr/>
          <p:nvPr/>
        </p:nvCxnSpPr>
        <p:spPr bwMode="auto">
          <a:xfrm flipV="1">
            <a:off x="7523480" y="3258185"/>
            <a:ext cx="1728000" cy="0"/>
          </a:xfrm>
          <a:prstGeom prst="straightConnector1">
            <a:avLst/>
          </a:prstGeom>
          <a:solidFill>
            <a:schemeClr val="accent1"/>
          </a:solidFill>
          <a:ln w="9525" cap="flat" cmpd="sng" algn="ctr">
            <a:solidFill>
              <a:schemeClr val="tx1"/>
            </a:solidFill>
            <a:prstDash val="dash"/>
            <a:round/>
            <a:headEnd type="none" w="med" len="med"/>
            <a:tailEnd type="triangle"/>
          </a:ln>
        </p:spPr>
      </p:cxnSp>
      <p:cxnSp>
        <p:nvCxnSpPr>
          <p:cNvPr id="50" name="直接箭头连接符 49"/>
          <p:cNvCxnSpPr/>
          <p:nvPr/>
        </p:nvCxnSpPr>
        <p:spPr bwMode="auto">
          <a:xfrm flipH="1">
            <a:off x="7609840" y="3572510"/>
            <a:ext cx="1696720" cy="579120"/>
          </a:xfrm>
          <a:prstGeom prst="straightConnector1">
            <a:avLst/>
          </a:prstGeom>
          <a:solidFill>
            <a:schemeClr val="accent1"/>
          </a:solidFill>
          <a:ln w="9525" cap="flat" cmpd="sng" algn="ctr">
            <a:solidFill>
              <a:schemeClr val="tx1"/>
            </a:solidFill>
            <a:prstDash val="dash"/>
            <a:round/>
            <a:headEnd type="none" w="med" len="med"/>
            <a:tailEnd type="triangle"/>
          </a:ln>
        </p:spPr>
      </p:cxnSp>
      <p:cxnSp>
        <p:nvCxnSpPr>
          <p:cNvPr id="51" name="直接箭头连接符 50"/>
          <p:cNvCxnSpPr/>
          <p:nvPr/>
        </p:nvCxnSpPr>
        <p:spPr bwMode="auto">
          <a:xfrm flipV="1">
            <a:off x="7609840" y="4420870"/>
            <a:ext cx="1656000" cy="0"/>
          </a:xfrm>
          <a:prstGeom prst="straightConnector1">
            <a:avLst/>
          </a:prstGeom>
          <a:solidFill>
            <a:schemeClr val="accent1"/>
          </a:solidFill>
          <a:ln w="9525" cap="flat" cmpd="sng" algn="ctr">
            <a:solidFill>
              <a:schemeClr val="tx1"/>
            </a:solidFill>
            <a:prstDash val="dash"/>
            <a:round/>
            <a:headEnd type="none" w="med" len="med"/>
            <a:tailEnd type="triangle"/>
          </a:ln>
        </p:spPr>
      </p:cxnSp>
      <p:cxnSp>
        <p:nvCxnSpPr>
          <p:cNvPr id="52" name="直接箭头连接符 51"/>
          <p:cNvCxnSpPr/>
          <p:nvPr/>
        </p:nvCxnSpPr>
        <p:spPr bwMode="auto">
          <a:xfrm>
            <a:off x="9591040" y="5010150"/>
            <a:ext cx="0" cy="436880"/>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74763" name="Text Box 11"/>
          <p:cNvSpPr txBox="1"/>
          <p:nvPr/>
        </p:nvSpPr>
        <p:spPr>
          <a:xfrm>
            <a:off x="692785" y="3424555"/>
            <a:ext cx="4865370" cy="2373630"/>
          </a:xfrm>
          <a:prstGeom prst="rect">
            <a:avLst/>
          </a:prstGeom>
          <a:noFill/>
          <a:ln w="28575">
            <a:noFill/>
          </a:ln>
        </p:spPr>
        <p:txBody>
          <a:bodyPr wrap="square" anchor="t">
            <a:spAutoFit/>
          </a:bodyPr>
          <a:lstStyle/>
          <a:p>
            <a:pPr lvl="0" indent="0" fontAlgn="auto">
              <a:lnSpc>
                <a:spcPct val="135000"/>
              </a:lnSpc>
              <a:spcBef>
                <a:spcPct val="0"/>
              </a:spcBef>
              <a:buNone/>
            </a:pPr>
            <a:r>
              <a:rPr lang="zh-CN" altLang="en-US" dirty="0" smtClean="0">
                <a:solidFill>
                  <a:srgbClr val="000099"/>
                </a:solidFill>
                <a:latin typeface="仿宋_GB2312" pitchFamily="49" charset="-122"/>
                <a:ea typeface="仿宋_GB2312" pitchFamily="49" charset="-122"/>
              </a:rPr>
              <a:t>   </a:t>
            </a:r>
            <a:r>
              <a:rPr lang="zh-CN" altLang="en-US" sz="2200" b="0" dirty="0">
                <a:latin typeface="等线" panose="02010600030101010101" charset="-122"/>
                <a:ea typeface="等线" panose="02010600030101010101" charset="-122"/>
                <a:cs typeface="等线" panose="02010600030101010101" charset="-122"/>
              </a:rPr>
              <a:t>第一，输出相同；</a:t>
            </a:r>
          </a:p>
          <a:p>
            <a:pPr lvl="0" indent="0" fontAlgn="auto">
              <a:lnSpc>
                <a:spcPct val="135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 第二</a:t>
            </a:r>
            <a:r>
              <a:rPr lang="zh-CN" altLang="en-US" sz="2200" b="0" dirty="0">
                <a:latin typeface="等线" panose="02010600030101010101" charset="-122"/>
                <a:ea typeface="等线" panose="02010600030101010101" charset="-122"/>
                <a:cs typeface="等线" panose="02010600030101010101" charset="-122"/>
              </a:rPr>
              <a:t>，次态属于下列情况之一：</a:t>
            </a:r>
          </a:p>
          <a:p>
            <a:pPr lvl="0" indent="0" fontAlgn="auto">
              <a:lnSpc>
                <a:spcPct val="135000"/>
              </a:lnSpc>
              <a:spcBef>
                <a:spcPct val="0"/>
              </a:spcBef>
              <a:buNone/>
            </a:pPr>
            <a:r>
              <a:rPr lang="zh-CN" altLang="en-US"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smtClean="0">
                <a:solidFill>
                  <a:srgbClr val="0000CC"/>
                </a:solidFill>
                <a:latin typeface="等线" panose="02010600030101010101" charset="-122"/>
                <a:ea typeface="等线" panose="02010600030101010101" charset="-122"/>
                <a:cs typeface="等线" panose="02010600030101010101" charset="-122"/>
              </a:rPr>
              <a:t>      </a:t>
            </a: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a</a:t>
            </a:r>
            <a:r>
              <a:rPr lang="en-US" altLang="zh-CN"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次态相同；</a:t>
            </a:r>
          </a:p>
          <a:p>
            <a:pPr lvl="0" indent="0" fontAlgn="auto">
              <a:lnSpc>
                <a:spcPct val="135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      </a:t>
            </a: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b</a:t>
            </a:r>
            <a:r>
              <a:rPr lang="en-US" altLang="zh-CN"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次态交错或为各自的现态；</a:t>
            </a:r>
          </a:p>
          <a:p>
            <a:pPr lvl="0" indent="0" fontAlgn="auto">
              <a:lnSpc>
                <a:spcPct val="135000"/>
              </a:lnSpc>
              <a:spcBef>
                <a:spcPct val="0"/>
              </a:spcBef>
              <a:buNone/>
            </a:pPr>
            <a:r>
              <a:rPr lang="zh-CN" altLang="en-US" sz="2200" b="0" dirty="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     </a:t>
            </a:r>
            <a:r>
              <a:rPr lang="zh-CN" altLang="en-US" sz="2200" b="0" dirty="0" smtClean="0">
                <a:solidFill>
                  <a:srgbClr val="0000CC"/>
                </a:solidFill>
                <a:latin typeface="等线" panose="02010600030101010101" charset="-122"/>
                <a:ea typeface="等线" panose="02010600030101010101" charset="-122"/>
                <a:cs typeface="等线" panose="02010600030101010101" charset="-122"/>
              </a:rPr>
              <a:t> </a:t>
            </a: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c</a:t>
            </a:r>
            <a:r>
              <a:rPr lang="en-US" altLang="zh-CN" sz="2200" b="0" dirty="0">
                <a:solidFill>
                  <a:srgbClr val="0000CC"/>
                </a:solidFill>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次态循环或为等效对。</a:t>
            </a:r>
          </a:p>
        </p:txBody>
      </p:sp>
      <p:sp>
        <p:nvSpPr>
          <p:cNvPr id="71" name="矩形 70"/>
          <p:cNvSpPr/>
          <p:nvPr/>
        </p:nvSpPr>
        <p:spPr>
          <a:xfrm>
            <a:off x="1184910" y="2116455"/>
            <a:ext cx="2861310" cy="429895"/>
          </a:xfrm>
          <a:prstGeom prst="rect">
            <a:avLst/>
          </a:prstGeom>
        </p:spPr>
        <p:txBody>
          <a:bodyPr wrap="square">
            <a:spAutoFit/>
          </a:bodyPr>
          <a:lstStyle/>
          <a:p>
            <a:pPr algn="l">
              <a:buNone/>
            </a:pPr>
            <a:r>
              <a:rPr lang="en-US" altLang="zh-CN" dirty="0" smtClean="0">
                <a:sym typeface="Wingdings" panose="05000000000000000000" pitchFamily="2" charset="2"/>
              </a:rPr>
              <a:t> </a:t>
            </a:r>
            <a:r>
              <a:rPr lang="zh-CN" altLang="en-US" sz="2200" dirty="0" smtClean="0">
                <a:latin typeface="等线" panose="02010600030101010101" charset="-122"/>
                <a:ea typeface="等线" panose="02010600030101010101" charset="-122"/>
                <a:sym typeface="Wingdings" panose="05000000000000000000" pitchFamily="2" charset="2"/>
              </a:rPr>
              <a:t>等效对的</a:t>
            </a:r>
            <a:r>
              <a:rPr lang="zh-CN" altLang="en-US" sz="2200" dirty="0" smtClean="0">
                <a:latin typeface="等线" panose="02010600030101010101" charset="-122"/>
                <a:ea typeface="等线" panose="02010600030101010101" charset="-122"/>
                <a:sym typeface="+mn-ea"/>
              </a:rPr>
              <a:t>判断方法</a:t>
            </a:r>
            <a:endParaRPr lang="zh-CN" altLang="en-US" b="0" dirty="0">
              <a:latin typeface="微软雅黑" panose="020B0503020204020204" pitchFamily="34" charset="-122"/>
              <a:ea typeface="微软雅黑" panose="020B0503020204020204" pitchFamily="34" charset="-122"/>
            </a:endParaRPr>
          </a:p>
        </p:txBody>
      </p:sp>
      <p:sp>
        <p:nvSpPr>
          <p:cNvPr id="73739" name="Text Box 11"/>
          <p:cNvSpPr txBox="1"/>
          <p:nvPr/>
        </p:nvSpPr>
        <p:spPr>
          <a:xfrm>
            <a:off x="950913"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1)</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几</a:t>
            </a:r>
            <a:r>
              <a:rPr lang="zh-CN" altLang="en-US" sz="2200" b="0" dirty="0">
                <a:solidFill>
                  <a:srgbClr val="000099"/>
                </a:solidFill>
                <a:latin typeface="等线" panose="02010600030101010101" charset="-122"/>
                <a:ea typeface="等线" panose="02010600030101010101" charset="-122"/>
                <a:cs typeface="等线" panose="02010600030101010101" charset="-122"/>
              </a:rPr>
              <a:t>个概念</a:t>
            </a:r>
          </a:p>
        </p:txBody>
      </p: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vertic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linds(horizontal)">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linds(vertical)">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blinds(vertical)">
                                      <p:cBhvr>
                                        <p:cTn id="25" dur="500"/>
                                        <p:tgtEl>
                                          <p:spTgt spid="48"/>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linds(vertical)">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linds(vertical)">
                                      <p:cBhvr>
                                        <p:cTn id="33" dur="500"/>
                                        <p:tgtEl>
                                          <p:spTgt spid="49"/>
                                        </p:tgtEl>
                                      </p:cBhvr>
                                    </p:animEffect>
                                  </p:childTnLst>
                                </p:cTn>
                              </p:par>
                              <p:par>
                                <p:cTn id="34" presetID="3" presetClass="entr" presetSubtype="5"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linds(vertical)">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blinds(horizontal)">
                                      <p:cBhvr>
                                        <p:cTn id="41" dur="500"/>
                                        <p:tgtEl>
                                          <p:spTgt spid="5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blinds(horizontal)">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blinds(vertical)">
                                      <p:cBhvr>
                                        <p:cTn id="49" dur="500"/>
                                        <p:tgtEl>
                                          <p:spTgt spid="51"/>
                                        </p:tgtEl>
                                      </p:cBhvr>
                                    </p:animEffect>
                                  </p:childTnLst>
                                </p:cTn>
                              </p:par>
                              <p:par>
                                <p:cTn id="50" presetID="3" presetClass="entr" presetSubtype="5"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blinds(vertical)">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blinds(horizontal)">
                                      <p:cBhvr>
                                        <p:cTn id="57" dur="500"/>
                                        <p:tgtEl>
                                          <p:spTgt spid="52"/>
                                        </p:tgtEl>
                                      </p:cBhvr>
                                    </p:animEffect>
                                  </p:childTnLst>
                                </p:cTn>
                              </p:par>
                              <p:par>
                                <p:cTn id="58" presetID="3" presetClass="entr" presetSubtype="1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blinds(horizontal)">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ldLvl="0" animBg="1"/>
      <p:bldP spid="42" grpId="0"/>
      <p:bldP spid="43" grpId="0" bldLvl="0" animBg="1"/>
      <p:bldP spid="44" grpId="0" bldLvl="0" animBg="1"/>
      <p:bldP spid="45" grpId="0" bldLvl="0" animBg="1"/>
      <p:bldP spid="4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sp>
        <p:nvSpPr>
          <p:cNvPr id="93229" name="Text Box 45"/>
          <p:cNvSpPr txBox="1"/>
          <p:nvPr/>
        </p:nvSpPr>
        <p:spPr>
          <a:xfrm>
            <a:off x="1010793" y="2238121"/>
            <a:ext cx="289877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00000"/>
              </a:lnSpc>
              <a:spcBef>
                <a:spcPct val="0"/>
              </a:spcBef>
              <a:buNone/>
            </a:pPr>
            <a:r>
              <a:rPr lang="en-US" altLang="zh-CN" sz="2400" b="1" dirty="0">
                <a:solidFill>
                  <a:srgbClr val="000099"/>
                </a:solidFill>
                <a:latin typeface="Times New Roman" panose="02020603050405020304" pitchFamily="18" charset="0"/>
                <a:ea typeface="仿宋_GB2312"/>
              </a:rPr>
              <a:t> </a:t>
            </a:r>
            <a:r>
              <a:rPr lang="zh-CN" altLang="en-US" sz="1400" b="1" dirty="0" smtClean="0">
                <a:solidFill>
                  <a:srgbClr val="0000CC"/>
                </a:solidFill>
                <a:latin typeface="等线 Light" panose="02010600030101010101" charset="-122"/>
                <a:ea typeface="等线 Light" panose="02010600030101010101" charset="-122"/>
                <a:sym typeface="Symbol" panose="05050102010706020507" pitchFamily="18" charset="2"/>
              </a:rPr>
              <a:t>■</a:t>
            </a:r>
            <a:r>
              <a:rPr lang="zh-CN" altLang="en-US" sz="2200" dirty="0">
                <a:ea typeface="+mn-lt"/>
                <a:cs typeface="+mn-lt"/>
                <a:sym typeface="+mn-ea"/>
              </a:rPr>
              <a:t>状态</a:t>
            </a:r>
            <a:r>
              <a:rPr lang="zh-CN" altLang="en-US" sz="2200" dirty="0" smtClean="0">
                <a:ea typeface="+mn-lt"/>
                <a:cs typeface="+mn-lt"/>
                <a:sym typeface="+mn-ea"/>
              </a:rPr>
              <a:t>转换表</a:t>
            </a:r>
            <a:endParaRPr lang="zh-CN" altLang="en-US" sz="2200" dirty="0">
              <a:ea typeface="+mn-lt"/>
              <a:cs typeface="+mn-lt"/>
              <a:sym typeface="+mn-ea"/>
            </a:endParaRPr>
          </a:p>
        </p:txBody>
      </p:sp>
      <p:sp>
        <p:nvSpPr>
          <p:cNvPr id="17413" name="文本框 1"/>
          <p:cNvSpPr txBox="1"/>
          <p:nvPr/>
        </p:nvSpPr>
        <p:spPr>
          <a:xfrm>
            <a:off x="1094232" y="1694815"/>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zh-CN" altLang="en-US" sz="1400" b="1" dirty="0" smtClean="0">
                <a:solidFill>
                  <a:srgbClr val="0000CC"/>
                </a:solidFill>
                <a:latin typeface="等线 Light" panose="02010600030101010101" charset="-122"/>
                <a:ea typeface="等线 Light" panose="02010600030101010101" charset="-122"/>
                <a:sym typeface="Symbol" panose="05050102010706020507" pitchFamily="18" charset="2"/>
              </a:rPr>
              <a:t>■</a:t>
            </a:r>
            <a:r>
              <a:rPr lang="zh-CN" altLang="en-US" sz="2200" dirty="0">
                <a:ea typeface="+mn-lt"/>
                <a:cs typeface="+mn-lt"/>
                <a:sym typeface="+mn-ea"/>
              </a:rPr>
              <a:t>逻辑函数表达式</a:t>
            </a:r>
          </a:p>
        </p:txBody>
      </p:sp>
      <p:sp>
        <p:nvSpPr>
          <p:cNvPr id="2" name="Text Box 45"/>
          <p:cNvSpPr txBox="1"/>
          <p:nvPr/>
        </p:nvSpPr>
        <p:spPr>
          <a:xfrm>
            <a:off x="1018667" y="2707640"/>
            <a:ext cx="2146935"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00000"/>
              </a:lnSpc>
              <a:spcBef>
                <a:spcPct val="0"/>
              </a:spcBef>
              <a:buNone/>
            </a:pPr>
            <a:r>
              <a:rPr lang="en-US" altLang="zh-CN" sz="2400" b="1" dirty="0">
                <a:solidFill>
                  <a:srgbClr val="000099"/>
                </a:solidFill>
                <a:latin typeface="Times New Roman" panose="02020603050405020304" pitchFamily="18" charset="0"/>
                <a:ea typeface="仿宋_GB2312"/>
              </a:rPr>
              <a:t> </a:t>
            </a:r>
            <a:r>
              <a:rPr lang="zh-CN" altLang="en-US" sz="1400" b="1" dirty="0" smtClean="0">
                <a:solidFill>
                  <a:srgbClr val="0000CC"/>
                </a:solidFill>
                <a:latin typeface="等线 Light" panose="02010600030101010101" charset="-122"/>
                <a:ea typeface="等线 Light" panose="02010600030101010101" charset="-122"/>
                <a:sym typeface="Symbol" panose="05050102010706020507" pitchFamily="18" charset="2"/>
              </a:rPr>
              <a:t>■</a:t>
            </a:r>
            <a:r>
              <a:rPr lang="zh-CN" altLang="en-US" sz="2200" dirty="0" smtClean="0">
                <a:ea typeface="+mn-lt"/>
                <a:cs typeface="+mn-lt"/>
                <a:sym typeface="+mn-ea"/>
              </a:rPr>
              <a:t>状态转移图</a:t>
            </a:r>
            <a:endParaRPr lang="zh-CN" altLang="en-US" sz="2200" dirty="0">
              <a:ea typeface="+mn-lt"/>
              <a:cs typeface="+mn-lt"/>
              <a:sym typeface="+mn-ea"/>
            </a:endParaRPr>
          </a:p>
        </p:txBody>
      </p:sp>
      <p:sp>
        <p:nvSpPr>
          <p:cNvPr id="3" name="Text Box 45"/>
          <p:cNvSpPr txBox="1"/>
          <p:nvPr/>
        </p:nvSpPr>
        <p:spPr>
          <a:xfrm>
            <a:off x="1016127" y="3168015"/>
            <a:ext cx="191135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00000"/>
              </a:lnSpc>
              <a:spcBef>
                <a:spcPct val="0"/>
              </a:spcBef>
              <a:buNone/>
            </a:pPr>
            <a:r>
              <a:rPr lang="en-US" altLang="zh-CN" sz="2400" b="1" dirty="0">
                <a:solidFill>
                  <a:srgbClr val="000099"/>
                </a:solidFill>
                <a:latin typeface="Times New Roman" panose="02020603050405020304" pitchFamily="18" charset="0"/>
                <a:ea typeface="仿宋_GB2312"/>
              </a:rPr>
              <a:t> </a:t>
            </a:r>
            <a:r>
              <a:rPr lang="zh-CN" altLang="en-US" sz="1400" b="1" dirty="0" smtClean="0">
                <a:solidFill>
                  <a:srgbClr val="0000CC"/>
                </a:solidFill>
                <a:latin typeface="等线 Light" panose="02010600030101010101" charset="-122"/>
                <a:ea typeface="等线 Light" panose="02010600030101010101" charset="-122"/>
                <a:sym typeface="Symbol" panose="05050102010706020507" pitchFamily="18" charset="2"/>
              </a:rPr>
              <a:t>■</a:t>
            </a:r>
            <a:r>
              <a:rPr lang="zh-CN" altLang="en-US" sz="2200" dirty="0">
                <a:ea typeface="+mn-lt"/>
                <a:cs typeface="+mn-lt"/>
                <a:sym typeface="+mn-ea"/>
              </a:rPr>
              <a:t>时间图</a:t>
            </a:r>
          </a:p>
        </p:txBody>
      </p:sp>
      <p:sp>
        <p:nvSpPr>
          <p:cNvPr id="7" name="Text Box 45"/>
          <p:cNvSpPr txBox="1"/>
          <p:nvPr/>
        </p:nvSpPr>
        <p:spPr>
          <a:xfrm>
            <a:off x="1013079" y="3677031"/>
            <a:ext cx="191135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00000"/>
              </a:lnSpc>
              <a:spcBef>
                <a:spcPct val="0"/>
              </a:spcBef>
              <a:buNone/>
            </a:pPr>
            <a:r>
              <a:rPr lang="en-US" altLang="zh-CN" sz="2400" b="1" dirty="0">
                <a:solidFill>
                  <a:srgbClr val="000099"/>
                </a:solidFill>
                <a:latin typeface="Times New Roman" panose="02020603050405020304" pitchFamily="18" charset="0"/>
                <a:ea typeface="仿宋_GB2312"/>
              </a:rPr>
              <a:t> </a:t>
            </a:r>
            <a:r>
              <a:rPr lang="zh-CN" altLang="en-US" sz="1400" b="1" dirty="0" smtClean="0">
                <a:solidFill>
                  <a:srgbClr val="0000CC"/>
                </a:solidFill>
                <a:latin typeface="等线 Light" panose="02010600030101010101" charset="-122"/>
                <a:ea typeface="等线 Light" panose="02010600030101010101" charset="-122"/>
                <a:sym typeface="Symbol" panose="05050102010706020507" pitchFamily="18" charset="2"/>
              </a:rPr>
              <a:t>■</a:t>
            </a:r>
            <a:r>
              <a:rPr lang="zh-CN" altLang="en-US" sz="2200" dirty="0">
                <a:ea typeface="+mn-lt"/>
                <a:cs typeface="+mn-lt"/>
                <a:sym typeface="+mn-ea"/>
              </a:rPr>
              <a:t>时间图</a:t>
            </a:r>
          </a:p>
        </p:txBody>
      </p:sp>
    </p:spTree>
  </p:cSld>
  <p:clrMapOvr>
    <a:masterClrMapping/>
  </p:clrMapOvr>
  <p:timing>
    <p:tnLst>
      <p:par>
        <p:cTn id="1" dur="indefinite" restart="never" nodeType="tmRoot"/>
      </p:par>
    </p:tnLst>
    <p:bldLst>
      <p:bldP spid="1741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7"/>
          <p:cNvSpPr txBox="1"/>
          <p:nvPr/>
        </p:nvSpPr>
        <p:spPr>
          <a:xfrm>
            <a:off x="4482466" y="2097405"/>
            <a:ext cx="283083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sz="2200" b="0" dirty="0" smtClean="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2</a:t>
            </a:r>
            <a:r>
              <a:rPr lang="en-US" altLang="zh-CN" sz="2200" b="0" dirty="0">
                <a:latin typeface="等线" panose="02010600030101010101" charset="-122"/>
                <a:ea typeface="等线" panose="02010600030101010101" charset="-122"/>
                <a:cs typeface="等线" panose="02010600030101010101" charset="-122"/>
              </a:rPr>
              <a:t>)</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2</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3 </a:t>
            </a:r>
            <a:r>
              <a:rPr lang="en-US" altLang="zh-CN" sz="2200" b="0" dirty="0" smtClean="0">
                <a:latin typeface="等线" panose="02010600030101010101" charset="-122"/>
                <a:ea typeface="等线" panose="02010600030101010101" charset="-122"/>
                <a:cs typeface="等线" panose="02010600030101010101" charset="-122"/>
              </a:rPr>
              <a:t>)</a:t>
            </a:r>
            <a:endParaRPr lang="en-US" altLang="zh-CN" sz="2200" b="0" dirty="0">
              <a:latin typeface="等线" panose="02010600030101010101" charset="-122"/>
              <a:ea typeface="等线" panose="02010600030101010101" charset="-122"/>
              <a:cs typeface="等线" panose="02010600030101010101" charset="-122"/>
            </a:endParaRPr>
          </a:p>
        </p:txBody>
      </p:sp>
      <p:sp>
        <p:nvSpPr>
          <p:cNvPr id="4" name="矩形 3"/>
          <p:cNvSpPr/>
          <p:nvPr/>
        </p:nvSpPr>
        <p:spPr>
          <a:xfrm>
            <a:off x="6977062" y="2053263"/>
            <a:ext cx="1464945" cy="429895"/>
          </a:xfrm>
          <a:prstGeom prst="rect">
            <a:avLst/>
          </a:prstGeom>
        </p:spPr>
        <p:txBody>
          <a:bodyPr wrap="none">
            <a:spAutoFit/>
          </a:bodyPr>
          <a:lstStyle/>
          <a:p>
            <a:pPr lvl="0" algn="just">
              <a:lnSpc>
                <a:spcPct val="100000"/>
              </a:lnSpc>
              <a:spcBef>
                <a:spcPct val="0"/>
              </a:spcBef>
              <a:buNone/>
            </a:pPr>
            <a:r>
              <a:rPr lang="en-US" altLang="zh-CN" b="0" dirty="0">
                <a:latin typeface="微软雅黑" panose="020B0503020204020204" pitchFamily="34" charset="-122"/>
                <a:ea typeface="微软雅黑" panose="020B0503020204020204" pitchFamily="34" charset="-122"/>
                <a:sym typeface="Symbol" panose="05050102010706020507" pitchFamily="18" charset="2"/>
              </a:rPr>
              <a:t></a:t>
            </a:r>
            <a:r>
              <a:rPr lang="en-US" altLang="zh-CN" b="0" dirty="0">
                <a:latin typeface="微软雅黑" panose="020B0503020204020204" pitchFamily="34" charset="-122"/>
                <a:ea typeface="微软雅黑" panose="020B0503020204020204" pitchFamily="34" charset="-122"/>
              </a:rPr>
              <a:t>  </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3</a:t>
            </a:r>
            <a:r>
              <a:rPr lang="en-US" altLang="zh-CN" sz="2200" b="0" dirty="0">
                <a:latin typeface="等线" panose="02010600030101010101" charset="-122"/>
                <a:ea typeface="等线" panose="02010600030101010101" charset="-122"/>
                <a:cs typeface="等线" panose="02010600030101010101" charset="-122"/>
              </a:rPr>
              <a:t>)</a:t>
            </a:r>
          </a:p>
        </p:txBody>
      </p:sp>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1" name="矩形 70"/>
          <p:cNvSpPr/>
          <p:nvPr/>
        </p:nvSpPr>
        <p:spPr>
          <a:xfrm>
            <a:off x="1184910" y="2116455"/>
            <a:ext cx="2861310" cy="430887"/>
          </a:xfrm>
          <a:prstGeom prst="rect">
            <a:avLst/>
          </a:prstGeom>
        </p:spPr>
        <p:txBody>
          <a:bodyPr wrap="square">
            <a:spAutoFit/>
          </a:bodyPr>
          <a:lstStyle/>
          <a:p>
            <a:pPr algn="l">
              <a:buNone/>
            </a:pPr>
            <a:r>
              <a:rPr lang="en-US" altLang="zh-CN" dirty="0" smtClean="0">
                <a:sym typeface="Wingdings" panose="05000000000000000000" pitchFamily="2" charset="2"/>
              </a:rPr>
              <a:t> </a:t>
            </a:r>
            <a:r>
              <a:rPr lang="zh-CN" altLang="en-US" sz="2200" dirty="0" smtClean="0">
                <a:latin typeface="等线" panose="02010600030101010101" charset="-122"/>
                <a:ea typeface="等线" panose="02010600030101010101" charset="-122"/>
                <a:sym typeface="Wingdings" panose="05000000000000000000" pitchFamily="2" charset="2"/>
              </a:rPr>
              <a:t>等效对的</a:t>
            </a:r>
            <a:r>
              <a:rPr lang="zh-CN" altLang="en-US" sz="2200" dirty="0" smtClean="0">
                <a:latin typeface="等线" panose="02010600030101010101" charset="-122"/>
                <a:ea typeface="等线" panose="02010600030101010101" charset="-122"/>
                <a:sym typeface="Wingdings" panose="05000000000000000000" pitchFamily="2" charset="2"/>
              </a:rPr>
              <a:t>性质</a:t>
            </a:r>
            <a:r>
              <a:rPr lang="en-US" altLang="zh-CN" sz="2200" dirty="0" smtClean="0">
                <a:latin typeface="等线" panose="02010600030101010101" charset="-122"/>
                <a:ea typeface="等线" panose="02010600030101010101" charset="-122"/>
                <a:sym typeface="Wingdings" panose="05000000000000000000" pitchFamily="2" charset="2"/>
              </a:rPr>
              <a:t>-</a:t>
            </a:r>
            <a:r>
              <a:rPr lang="zh-CN" altLang="en-US" sz="2200" dirty="0">
                <a:latin typeface="等线" panose="02010600030101010101" charset="-122"/>
                <a:ea typeface="等线" panose="02010600030101010101" charset="-122"/>
                <a:sym typeface="Wingdings" panose="05000000000000000000" pitchFamily="2" charset="2"/>
              </a:rPr>
              <a:t>传递</a:t>
            </a:r>
            <a:endParaRPr lang="zh-CN" altLang="en-US" sz="2200" dirty="0" smtClean="0">
              <a:latin typeface="等线" panose="02010600030101010101" charset="-122"/>
              <a:ea typeface="等线" panose="02010600030101010101" charset="-122"/>
              <a:sym typeface="Wingdings" panose="05000000000000000000" pitchFamily="2" charset="2"/>
            </a:endParaRPr>
          </a:p>
        </p:txBody>
      </p:sp>
      <p:sp>
        <p:nvSpPr>
          <p:cNvPr id="73739" name="Text Box 11"/>
          <p:cNvSpPr txBox="1"/>
          <p:nvPr/>
        </p:nvSpPr>
        <p:spPr>
          <a:xfrm>
            <a:off x="950913"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1)</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几</a:t>
            </a:r>
            <a:r>
              <a:rPr lang="zh-CN" altLang="en-US" sz="2200" b="0" dirty="0">
                <a:solidFill>
                  <a:srgbClr val="000099"/>
                </a:solidFill>
                <a:latin typeface="等线" panose="02010600030101010101" charset="-122"/>
                <a:ea typeface="等线" panose="02010600030101010101" charset="-122"/>
                <a:cs typeface="等线" panose="02010600030101010101" charset="-122"/>
              </a:rPr>
              <a:t>个概念</a:t>
            </a:r>
          </a:p>
        </p:txBody>
      </p:sp>
      <p:sp>
        <p:nvSpPr>
          <p:cNvPr id="76814" name="Text Box 14"/>
          <p:cNvSpPr txBox="1"/>
          <p:nvPr/>
        </p:nvSpPr>
        <p:spPr>
          <a:xfrm>
            <a:off x="1184910" y="5130419"/>
            <a:ext cx="9754235" cy="510524"/>
          </a:xfrm>
          <a:prstGeom prst="rect">
            <a:avLst/>
          </a:prstGeom>
          <a:noFill/>
          <a:ln w="28575">
            <a:noFill/>
          </a:ln>
        </p:spPr>
        <p:txBody>
          <a:bodyPr wrap="square" anchor="t">
            <a:spAutoFit/>
          </a:bodyPr>
          <a:lstStyle/>
          <a:p>
            <a:pPr lvl="0" indent="0" algn="ctr">
              <a:lnSpc>
                <a:spcPct val="135000"/>
              </a:lnSpc>
              <a:spcBef>
                <a:spcPct val="0"/>
              </a:spcBef>
              <a:buNone/>
            </a:pPr>
            <a:r>
              <a:rPr lang="zh-CN" altLang="en-US" sz="2200" b="0" dirty="0" smtClean="0">
                <a:latin typeface="等线" panose="02010600030101010101" charset="-122"/>
                <a:ea typeface="等线" panose="02010600030101010101" charset="-122"/>
              </a:rPr>
              <a:t>等效</a:t>
            </a:r>
            <a:r>
              <a:rPr lang="zh-CN" altLang="en-US" sz="2200" b="0" dirty="0">
                <a:latin typeface="等线" panose="02010600030101010101" charset="-122"/>
                <a:ea typeface="等线" panose="02010600030101010101" charset="-122"/>
              </a:rPr>
              <a:t>类</a:t>
            </a:r>
            <a:r>
              <a:rPr lang="zh-CN" altLang="en-US" sz="2200" b="0" dirty="0" smtClean="0">
                <a:latin typeface="等线" panose="02010600030101010101" charset="-122"/>
                <a:ea typeface="等线" panose="02010600030101010101" charset="-122"/>
              </a:rPr>
              <a:t>是广义</a:t>
            </a:r>
            <a:r>
              <a:rPr lang="zh-CN" altLang="en-US" sz="2200" b="0" dirty="0">
                <a:latin typeface="等线" panose="02010600030101010101" charset="-122"/>
                <a:ea typeface="等线" panose="02010600030101010101" charset="-122"/>
              </a:rPr>
              <a:t>概念</a:t>
            </a:r>
            <a:r>
              <a:rPr lang="zh-CN" altLang="en-US" sz="2200" b="0" dirty="0" smtClean="0">
                <a:latin typeface="等线" panose="02010600030101010101" charset="-122"/>
                <a:ea typeface="等线" panose="02010600030101010101" charset="-122"/>
              </a:rPr>
              <a:t>，</a:t>
            </a:r>
            <a:r>
              <a:rPr lang="zh-CN" altLang="en-US" sz="2200" dirty="0">
                <a:latin typeface="等线" panose="02010600030101010101" charset="-122"/>
                <a:ea typeface="等线" panose="02010600030101010101" charset="-122"/>
              </a:rPr>
              <a:t>一</a:t>
            </a:r>
            <a:r>
              <a:rPr lang="zh-CN" altLang="en-US" sz="2200" dirty="0" smtClean="0">
                <a:latin typeface="等线" panose="02010600030101010101" charset="-122"/>
                <a:ea typeface="等线" panose="02010600030101010101" charset="-122"/>
              </a:rPr>
              <a:t>个、</a:t>
            </a:r>
            <a:r>
              <a:rPr lang="zh-CN" altLang="en-US" sz="2200" b="0" dirty="0" smtClean="0">
                <a:latin typeface="等线" panose="02010600030101010101" charset="-122"/>
                <a:ea typeface="等线" panose="02010600030101010101" charset="-122"/>
              </a:rPr>
              <a:t>两</a:t>
            </a:r>
            <a:r>
              <a:rPr lang="zh-CN" altLang="en-US" sz="2200" b="0" dirty="0">
                <a:latin typeface="等线" panose="02010600030101010101" charset="-122"/>
                <a:ea typeface="等线" panose="02010600030101010101" charset="-122"/>
              </a:rPr>
              <a:t>个状态或多个状态均可以组成一个等效</a:t>
            </a:r>
            <a:r>
              <a:rPr lang="zh-CN" altLang="en-US" sz="2200" b="0" dirty="0" smtClean="0">
                <a:latin typeface="等线" panose="02010600030101010101" charset="-122"/>
                <a:ea typeface="等线" panose="02010600030101010101" charset="-122"/>
              </a:rPr>
              <a:t>类</a:t>
            </a:r>
            <a:endParaRPr lang="zh-CN" altLang="en-US" sz="2200" b="0" dirty="0">
              <a:latin typeface="等线" panose="02010600030101010101" charset="-122"/>
              <a:ea typeface="等线" panose="02010600030101010101" charset="-122"/>
            </a:endParaRPr>
          </a:p>
        </p:txBody>
      </p:sp>
      <p:sp>
        <p:nvSpPr>
          <p:cNvPr id="5" name="矩形 4"/>
          <p:cNvSpPr/>
          <p:nvPr/>
        </p:nvSpPr>
        <p:spPr>
          <a:xfrm>
            <a:off x="964565" y="2766695"/>
            <a:ext cx="3818255" cy="429895"/>
          </a:xfrm>
          <a:prstGeom prst="rect">
            <a:avLst/>
          </a:prstGeom>
        </p:spPr>
        <p:txBody>
          <a:bodyPr wrap="square">
            <a:spAutoFit/>
          </a:bodyPr>
          <a:lstStyle/>
          <a:p>
            <a:pPr lvl="0" algn="just">
              <a:lnSpc>
                <a:spcPct val="100000"/>
              </a:lnSpc>
              <a:spcBef>
                <a:spcPct val="45000"/>
              </a:spcBef>
              <a:spcAft>
                <a:spcPct val="40000"/>
              </a:spcAft>
              <a:buNone/>
            </a:pPr>
            <a:r>
              <a:rPr lang="zh-CN" altLang="en-US" sz="2200" b="0" dirty="0">
                <a:solidFill>
                  <a:srgbClr val="000099"/>
                </a:solidFill>
                <a:latin typeface="等线" panose="02010600030101010101" charset="-122"/>
                <a:ea typeface="等线" panose="02010600030101010101" charset="-122"/>
                <a:cs typeface="等线" panose="02010600030101010101" charset="-122"/>
              </a:rPr>
              <a:t>2)等效类</a:t>
            </a:r>
            <a:r>
              <a:rPr lang="zh-CN" altLang="en-US" sz="2200" b="0" dirty="0" smtClean="0">
                <a:latin typeface="等线" panose="02010600030101010101" charset="-122"/>
                <a:ea typeface="等线" panose="02010600030101010101" charset="-122"/>
                <a:cs typeface="等线" panose="02010600030101010101" charset="-122"/>
              </a:rPr>
              <a:t>  </a:t>
            </a:r>
            <a:r>
              <a:rPr lang="en-US" altLang="zh-CN" sz="2200" b="0" dirty="0" smtClean="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等效状态的集合</a:t>
            </a:r>
            <a:endParaRPr lang="zh-CN" altLang="en-US" sz="2200" b="0" dirty="0">
              <a:latin typeface="等线" panose="02010600030101010101" charset="-122"/>
              <a:ea typeface="等线" panose="02010600030101010101" charset="-122"/>
              <a:cs typeface="等线" panose="02010600030101010101" charset="-122"/>
            </a:endParaRPr>
          </a:p>
        </p:txBody>
      </p:sp>
      <p:sp>
        <p:nvSpPr>
          <p:cNvPr id="7" name="矩形 6"/>
          <p:cNvSpPr/>
          <p:nvPr/>
        </p:nvSpPr>
        <p:spPr>
          <a:xfrm>
            <a:off x="3771900" y="3366135"/>
            <a:ext cx="2505710" cy="429895"/>
          </a:xfrm>
          <a:prstGeom prst="rect">
            <a:avLst/>
          </a:prstGeom>
        </p:spPr>
        <p:txBody>
          <a:bodyPr wrap="square">
            <a:spAutoFit/>
          </a:bodyPr>
          <a:lstStyle/>
          <a:p>
            <a:pPr>
              <a:buNone/>
            </a:pPr>
            <a:r>
              <a:rPr lang="en-US" altLang="zh-CN" sz="2200" b="0" dirty="0" smtClean="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2</a:t>
            </a:r>
            <a:r>
              <a:rPr lang="en-US" altLang="zh-CN" sz="2200" b="0" dirty="0">
                <a:latin typeface="等线" panose="02010600030101010101" charset="-122"/>
                <a:ea typeface="等线" panose="02010600030101010101" charset="-122"/>
                <a:cs typeface="等线" panose="02010600030101010101" charset="-122"/>
              </a:rPr>
              <a:t>) </a:t>
            </a:r>
            <a:r>
              <a:rPr lang="zh-CN" altLang="en-US" sz="2200" b="0" dirty="0">
                <a:latin typeface="等线" panose="02010600030101010101" charset="-122"/>
                <a:ea typeface="等线" panose="02010600030101010101" charset="-122"/>
                <a:cs typeface="等线" panose="02010600030101010101" charset="-122"/>
              </a:rPr>
              <a:t>， </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2</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3</a:t>
            </a:r>
            <a:r>
              <a:rPr lang="en-US" altLang="zh-CN" sz="2200" b="0" dirty="0" smtClean="0">
                <a:latin typeface="等线" panose="02010600030101010101" charset="-122"/>
                <a:ea typeface="等线" panose="02010600030101010101" charset="-122"/>
                <a:cs typeface="等线" panose="02010600030101010101" charset="-122"/>
              </a:rPr>
              <a:t>)</a:t>
            </a:r>
            <a:endParaRPr lang="zh-CN" altLang="en-US" sz="2200" dirty="0">
              <a:latin typeface="等线" panose="02010600030101010101" charset="-122"/>
              <a:ea typeface="等线" panose="02010600030101010101" charset="-122"/>
              <a:cs typeface="等线" panose="02010600030101010101" charset="-122"/>
            </a:endParaRPr>
          </a:p>
        </p:txBody>
      </p:sp>
      <p:sp>
        <p:nvSpPr>
          <p:cNvPr id="8" name="矩形 7"/>
          <p:cNvSpPr/>
          <p:nvPr/>
        </p:nvSpPr>
        <p:spPr>
          <a:xfrm>
            <a:off x="4980940" y="4199890"/>
            <a:ext cx="1739900" cy="429895"/>
          </a:xfrm>
          <a:prstGeom prst="rect">
            <a:avLst/>
          </a:prstGeom>
        </p:spPr>
        <p:txBody>
          <a:bodyPr wrap="square">
            <a:spAutoFit/>
          </a:bodyPr>
          <a:lstStyle/>
          <a:p>
            <a:pPr>
              <a:buNone/>
            </a:pPr>
            <a:r>
              <a:rPr lang="en-US" altLang="zh-CN" sz="2200" dirty="0">
                <a:solidFill>
                  <a:srgbClr val="000099"/>
                </a:solidFill>
                <a:latin typeface="等线" panose="02010600030101010101" charset="-122"/>
                <a:ea typeface="等线" panose="02010600030101010101" charset="-122"/>
                <a:cs typeface="等线" panose="02010600030101010101" charset="-122"/>
              </a:rPr>
              <a:t>{ S</a:t>
            </a:r>
            <a:r>
              <a:rPr lang="en-US" altLang="zh-CN" sz="2200" baseline="-25000" dirty="0">
                <a:solidFill>
                  <a:srgbClr val="000099"/>
                </a:solidFill>
                <a:latin typeface="等线" panose="02010600030101010101" charset="-122"/>
                <a:ea typeface="等线" panose="02010600030101010101" charset="-122"/>
                <a:cs typeface="等线" panose="02010600030101010101" charset="-122"/>
              </a:rPr>
              <a:t>1</a:t>
            </a:r>
            <a:r>
              <a:rPr lang="zh-CN" altLang="en-US" sz="2200" dirty="0">
                <a:solidFill>
                  <a:srgbClr val="000099"/>
                </a:solidFill>
                <a:latin typeface="等线" panose="02010600030101010101" charset="-122"/>
                <a:ea typeface="等线" panose="02010600030101010101" charset="-122"/>
                <a:cs typeface="等线" panose="02010600030101010101" charset="-122"/>
              </a:rPr>
              <a:t>，</a:t>
            </a:r>
            <a:r>
              <a:rPr lang="en-US" altLang="zh-CN" sz="2200" dirty="0">
                <a:solidFill>
                  <a:srgbClr val="000099"/>
                </a:solidFill>
                <a:latin typeface="等线" panose="02010600030101010101" charset="-122"/>
                <a:ea typeface="等线" panose="02010600030101010101" charset="-122"/>
                <a:cs typeface="等线" panose="02010600030101010101" charset="-122"/>
              </a:rPr>
              <a:t>S</a:t>
            </a:r>
            <a:r>
              <a:rPr lang="en-US" altLang="zh-CN" sz="2200" baseline="-25000" dirty="0">
                <a:solidFill>
                  <a:srgbClr val="000099"/>
                </a:solidFill>
                <a:latin typeface="等线" panose="02010600030101010101" charset="-122"/>
                <a:ea typeface="等线" panose="02010600030101010101" charset="-122"/>
                <a:cs typeface="等线" panose="02010600030101010101" charset="-122"/>
              </a:rPr>
              <a:t>2</a:t>
            </a:r>
            <a:r>
              <a:rPr lang="zh-CN" altLang="en-US" sz="2200" dirty="0">
                <a:solidFill>
                  <a:srgbClr val="000099"/>
                </a:solidFill>
                <a:latin typeface="等线" panose="02010600030101010101" charset="-122"/>
                <a:ea typeface="等线" panose="02010600030101010101" charset="-122"/>
                <a:cs typeface="等线" panose="02010600030101010101" charset="-122"/>
              </a:rPr>
              <a:t>，</a:t>
            </a:r>
            <a:r>
              <a:rPr lang="en-US" altLang="zh-CN" sz="2200" dirty="0">
                <a:solidFill>
                  <a:srgbClr val="000099"/>
                </a:solidFill>
                <a:latin typeface="等线" panose="02010600030101010101" charset="-122"/>
                <a:ea typeface="等线" panose="02010600030101010101" charset="-122"/>
                <a:cs typeface="等线" panose="02010600030101010101" charset="-122"/>
              </a:rPr>
              <a:t>S</a:t>
            </a:r>
            <a:r>
              <a:rPr lang="en-US" altLang="zh-CN" sz="2200" baseline="-25000" dirty="0">
                <a:solidFill>
                  <a:srgbClr val="000099"/>
                </a:solidFill>
                <a:latin typeface="等线" panose="02010600030101010101" charset="-122"/>
                <a:ea typeface="等线" panose="02010600030101010101" charset="-122"/>
                <a:cs typeface="等线" panose="02010600030101010101" charset="-122"/>
              </a:rPr>
              <a:t>3</a:t>
            </a:r>
            <a:r>
              <a:rPr lang="en-US" altLang="zh-CN" sz="2200" dirty="0">
                <a:solidFill>
                  <a:srgbClr val="000099"/>
                </a:solidFill>
                <a:latin typeface="等线" panose="02010600030101010101" charset="-122"/>
                <a:ea typeface="等线" panose="02010600030101010101" charset="-122"/>
                <a:cs typeface="等线" panose="02010600030101010101" charset="-122"/>
              </a:rPr>
              <a:t>}</a:t>
            </a:r>
            <a:endParaRPr lang="zh-CN" altLang="en-US" sz="2200" dirty="0">
              <a:latin typeface="等线" panose="02010600030101010101" charset="-122"/>
              <a:ea typeface="等线" panose="02010600030101010101" charset="-122"/>
              <a:cs typeface="等线" panose="02010600030101010101" charset="-122"/>
            </a:endParaRPr>
          </a:p>
        </p:txBody>
      </p:sp>
      <p:sp>
        <p:nvSpPr>
          <p:cNvPr id="11" name="矩形 10"/>
          <p:cNvSpPr/>
          <p:nvPr/>
        </p:nvSpPr>
        <p:spPr>
          <a:xfrm>
            <a:off x="6307455" y="3343275"/>
            <a:ext cx="1729740" cy="429895"/>
          </a:xfrm>
          <a:prstGeom prst="rect">
            <a:avLst/>
          </a:prstGeom>
        </p:spPr>
        <p:txBody>
          <a:bodyPr wrap="square">
            <a:spAutoFit/>
          </a:bodyPr>
          <a:lstStyle/>
          <a:p>
            <a:pPr lvl="0" algn="just">
              <a:lnSpc>
                <a:spcPct val="100000"/>
              </a:lnSpc>
              <a:spcBef>
                <a:spcPct val="0"/>
              </a:spcBef>
              <a:buNone/>
            </a:pPr>
            <a:r>
              <a:rPr lang="en-US" altLang="zh-CN" sz="2200" b="0" dirty="0">
                <a:latin typeface="等线" panose="02010600030101010101" charset="-122"/>
                <a:ea typeface="等线" panose="02010600030101010101" charset="-122"/>
                <a:cs typeface="等线" panose="02010600030101010101" charset="-122"/>
                <a:sym typeface="Symbol" panose="05050102010706020507" pitchFamily="18" charset="2"/>
              </a:rPr>
              <a:t></a:t>
            </a:r>
            <a:r>
              <a:rPr lang="en-US" altLang="zh-CN" sz="2200" b="0" dirty="0">
                <a:latin typeface="等线" panose="02010600030101010101" charset="-122"/>
                <a:ea typeface="等线" panose="02010600030101010101" charset="-122"/>
                <a:cs typeface="等线" panose="02010600030101010101" charset="-122"/>
              </a:rPr>
              <a:t>   (S</a:t>
            </a:r>
            <a:r>
              <a:rPr lang="en-US" altLang="zh-CN" sz="2200" b="0" baseline="-25000"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3</a:t>
            </a:r>
            <a:r>
              <a:rPr lang="en-US" altLang="zh-CN" sz="2200" b="0" dirty="0">
                <a:latin typeface="等线" panose="02010600030101010101" charset="-122"/>
                <a:ea typeface="等线" panose="02010600030101010101" charset="-122"/>
                <a:cs typeface="等线" panose="02010600030101010101" charset="-122"/>
              </a:rPr>
              <a:t>)</a:t>
            </a:r>
          </a:p>
        </p:txBody>
      </p:sp>
      <p:sp>
        <p:nvSpPr>
          <p:cNvPr id="9" name="左大括号 8"/>
          <p:cNvSpPr/>
          <p:nvPr/>
        </p:nvSpPr>
        <p:spPr bwMode="auto">
          <a:xfrm rot="16200000">
            <a:off x="5706745" y="1964690"/>
            <a:ext cx="319405" cy="3970020"/>
          </a:xfrm>
          <a:prstGeom prst="leftBrace">
            <a:avLst>
              <a:gd name="adj1" fmla="val 8333"/>
              <a:gd name="adj2" fmla="val 49408"/>
            </a:avLst>
          </a:prstGeom>
          <a:no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latin typeface="等线" panose="02010600030101010101" charset="-122"/>
              <a:ea typeface="等线" panose="02010600030101010101" charset="-122"/>
              <a:cs typeface="宋体" panose="02010600030101010101" pitchFamily="2" charset="-122"/>
            </a:endParaRPr>
          </a:p>
        </p:txBody>
      </p:sp>
      <p:sp>
        <p:nvSpPr>
          <p:cNvPr id="10" name="下箭头 9"/>
          <p:cNvSpPr/>
          <p:nvPr/>
        </p:nvSpPr>
        <p:spPr bwMode="auto">
          <a:xfrm>
            <a:off x="5755005" y="4719955"/>
            <a:ext cx="199390" cy="311150"/>
          </a:xfrm>
          <a:prstGeom prst="downArrow">
            <a:avLst/>
          </a:prstGeom>
          <a:no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latin typeface="等线" panose="02010600030101010101" charset="-122"/>
              <a:ea typeface="等线" panose="02010600030101010101" charset="-122"/>
              <a:cs typeface="宋体" panose="02010600030101010101" pitchFamily="2" charset="-122"/>
            </a:endParaRPr>
          </a:p>
        </p:txBody>
      </p: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blinds(vertical)">
                                      <p:cBhvr>
                                        <p:cTn id="7" dur="500"/>
                                        <p:tgtEl>
                                          <p:spTgt spid="1464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76814"/>
                                        </p:tgtEl>
                                        <p:attrNameLst>
                                          <p:attrName>style.visibility</p:attrName>
                                        </p:attrNameLst>
                                      </p:cBhvr>
                                      <p:to>
                                        <p:strVal val="visible"/>
                                      </p:to>
                                    </p:set>
                                    <p:animEffect transition="in" filter="blinds(horizontal)">
                                      <p:cBhvr>
                                        <p:cTn id="43" dur="500"/>
                                        <p:tgtEl>
                                          <p:spTgt spid="76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p:bldP spid="4" grpId="0"/>
      <p:bldP spid="76814" grpId="0"/>
      <p:bldP spid="5" grpId="0"/>
      <p:bldP spid="7" grpId="0"/>
      <p:bldP spid="8" grpId="0"/>
      <p:bldP spid="11" grpId="0"/>
      <p:bldP spid="9" grpId="0" bldLvl="0" animBg="1"/>
      <p:bldP spid="1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7"/>
          <p:cNvSpPr txBox="1"/>
          <p:nvPr/>
        </p:nvSpPr>
        <p:spPr>
          <a:xfrm>
            <a:off x="4034410" y="2097405"/>
            <a:ext cx="283083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sz="2200" b="0" dirty="0" smtClean="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2</a:t>
            </a:r>
            <a:r>
              <a:rPr lang="en-US" altLang="zh-CN" sz="2200" b="0" dirty="0">
                <a:latin typeface="等线" panose="02010600030101010101" charset="-122"/>
                <a:ea typeface="等线" panose="02010600030101010101" charset="-122"/>
                <a:cs typeface="等线" panose="02010600030101010101" charset="-122"/>
              </a:rPr>
              <a:t>)</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2</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3 </a:t>
            </a:r>
            <a:r>
              <a:rPr lang="en-US" altLang="zh-CN" sz="2200" b="0" dirty="0" smtClean="0">
                <a:latin typeface="等线" panose="02010600030101010101" charset="-122"/>
                <a:ea typeface="等线" panose="02010600030101010101" charset="-122"/>
                <a:cs typeface="等线" panose="02010600030101010101" charset="-122"/>
              </a:rPr>
              <a:t>)</a:t>
            </a:r>
            <a:endParaRPr lang="en-US" altLang="zh-CN" sz="2200" b="0" dirty="0">
              <a:latin typeface="等线" panose="02010600030101010101" charset="-122"/>
              <a:ea typeface="等线" panose="02010600030101010101" charset="-122"/>
              <a:cs typeface="等线" panose="02010600030101010101" charset="-122"/>
            </a:endParaRPr>
          </a:p>
        </p:txBody>
      </p:sp>
      <p:sp>
        <p:nvSpPr>
          <p:cNvPr id="4" name="矩形 3"/>
          <p:cNvSpPr/>
          <p:nvPr/>
        </p:nvSpPr>
        <p:spPr>
          <a:xfrm>
            <a:off x="6529006" y="2053263"/>
            <a:ext cx="1464945" cy="429895"/>
          </a:xfrm>
          <a:prstGeom prst="rect">
            <a:avLst/>
          </a:prstGeom>
        </p:spPr>
        <p:txBody>
          <a:bodyPr wrap="none">
            <a:spAutoFit/>
          </a:bodyPr>
          <a:lstStyle/>
          <a:p>
            <a:pPr lvl="0" algn="just">
              <a:lnSpc>
                <a:spcPct val="100000"/>
              </a:lnSpc>
              <a:spcBef>
                <a:spcPct val="0"/>
              </a:spcBef>
              <a:buNone/>
            </a:pPr>
            <a:r>
              <a:rPr lang="en-US" altLang="zh-CN" b="0" dirty="0">
                <a:latin typeface="微软雅黑" panose="020B0503020204020204" pitchFamily="34" charset="-122"/>
                <a:ea typeface="微软雅黑" panose="020B0503020204020204" pitchFamily="34" charset="-122"/>
                <a:sym typeface="Symbol" panose="05050102010706020507" pitchFamily="18" charset="2"/>
              </a:rPr>
              <a:t></a:t>
            </a:r>
            <a:r>
              <a:rPr lang="en-US" altLang="zh-CN" b="0" dirty="0">
                <a:latin typeface="微软雅黑" panose="020B0503020204020204" pitchFamily="34" charset="-122"/>
                <a:ea typeface="微软雅黑" panose="020B0503020204020204" pitchFamily="34" charset="-122"/>
              </a:rPr>
              <a:t>  </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a:t>
            </a:r>
            <a:r>
              <a:rPr lang="en-US" altLang="zh-CN" sz="2200" b="0" dirty="0">
                <a:latin typeface="等线" panose="02010600030101010101" charset="-122"/>
                <a:ea typeface="等线" panose="02010600030101010101" charset="-122"/>
                <a:cs typeface="等线" panose="02010600030101010101" charset="-122"/>
              </a:rPr>
              <a:t>S</a:t>
            </a:r>
            <a:r>
              <a:rPr lang="en-US" altLang="zh-CN" sz="2200" b="0" baseline="-25000" dirty="0">
                <a:latin typeface="等线" panose="02010600030101010101" charset="-122"/>
                <a:ea typeface="等线" panose="02010600030101010101" charset="-122"/>
                <a:cs typeface="等线" panose="02010600030101010101" charset="-122"/>
              </a:rPr>
              <a:t>3</a:t>
            </a:r>
            <a:r>
              <a:rPr lang="en-US" altLang="zh-CN" sz="2200" b="0" dirty="0">
                <a:latin typeface="等线" panose="02010600030101010101" charset="-122"/>
                <a:ea typeface="等线" panose="02010600030101010101" charset="-122"/>
                <a:cs typeface="等线" panose="02010600030101010101" charset="-122"/>
              </a:rPr>
              <a:t>)</a:t>
            </a:r>
          </a:p>
        </p:txBody>
      </p:sp>
      <p:sp>
        <p:nvSpPr>
          <p:cNvPr id="6" name="文本框 5"/>
          <p:cNvSpPr txBox="1"/>
          <p:nvPr/>
        </p:nvSpPr>
        <p:spPr>
          <a:xfrm>
            <a:off x="785495" y="962660"/>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1" name="矩形 70"/>
          <p:cNvSpPr/>
          <p:nvPr/>
        </p:nvSpPr>
        <p:spPr>
          <a:xfrm>
            <a:off x="1184910" y="2116455"/>
            <a:ext cx="3103626" cy="769441"/>
          </a:xfrm>
          <a:prstGeom prst="rect">
            <a:avLst/>
          </a:prstGeom>
        </p:spPr>
        <p:txBody>
          <a:bodyPr wrap="square">
            <a:spAutoFit/>
          </a:bodyPr>
          <a:lstStyle/>
          <a:p>
            <a:r>
              <a:rPr lang="en-US" altLang="zh-CN" dirty="0" smtClean="0">
                <a:sym typeface="Wingdings" panose="05000000000000000000" pitchFamily="2" charset="2"/>
              </a:rPr>
              <a:t> </a:t>
            </a:r>
            <a:r>
              <a:rPr lang="zh-CN" altLang="en-US" sz="2200" dirty="0" smtClean="0">
                <a:latin typeface="等线" panose="02010600030101010101" charset="-122"/>
                <a:ea typeface="等线" panose="02010600030101010101" charset="-122"/>
                <a:sym typeface="Wingdings" panose="05000000000000000000" pitchFamily="2" charset="2"/>
              </a:rPr>
              <a:t>等效对的</a:t>
            </a:r>
            <a:r>
              <a:rPr lang="zh-CN" altLang="en-US" sz="2200" dirty="0" smtClean="0">
                <a:latin typeface="等线" panose="02010600030101010101" charset="-122"/>
                <a:ea typeface="等线" panose="02010600030101010101" charset="-122"/>
                <a:sym typeface="Wingdings" panose="05000000000000000000" pitchFamily="2" charset="2"/>
              </a:rPr>
              <a:t>性质</a:t>
            </a:r>
            <a:r>
              <a:rPr lang="en-US" altLang="zh-CN" sz="2200" dirty="0">
                <a:latin typeface="等线" panose="02010600030101010101" charset="-122"/>
                <a:ea typeface="等线" panose="02010600030101010101" charset="-122"/>
                <a:sym typeface="Wingdings" panose="05000000000000000000" pitchFamily="2" charset="2"/>
              </a:rPr>
              <a:t>-</a:t>
            </a:r>
            <a:r>
              <a:rPr lang="zh-CN" altLang="en-US" sz="2200" dirty="0">
                <a:latin typeface="等线" panose="02010600030101010101" charset="-122"/>
                <a:ea typeface="等线" panose="02010600030101010101" charset="-122"/>
                <a:sym typeface="Wingdings" panose="05000000000000000000" pitchFamily="2" charset="2"/>
              </a:rPr>
              <a:t>传递</a:t>
            </a:r>
          </a:p>
          <a:p>
            <a:pPr algn="l">
              <a:buNone/>
            </a:pPr>
            <a:endParaRPr lang="zh-CN" altLang="en-US" sz="2200" dirty="0" smtClean="0">
              <a:latin typeface="等线" panose="02010600030101010101" charset="-122"/>
              <a:ea typeface="等线" panose="02010600030101010101" charset="-122"/>
              <a:sym typeface="Wingdings" panose="05000000000000000000" pitchFamily="2" charset="2"/>
            </a:endParaRPr>
          </a:p>
        </p:txBody>
      </p:sp>
      <p:sp>
        <p:nvSpPr>
          <p:cNvPr id="73739" name="Text Box 11"/>
          <p:cNvSpPr txBox="1"/>
          <p:nvPr/>
        </p:nvSpPr>
        <p:spPr>
          <a:xfrm>
            <a:off x="964248" y="157384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1)</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几</a:t>
            </a:r>
            <a:r>
              <a:rPr lang="zh-CN" altLang="en-US" sz="2200" b="0" dirty="0">
                <a:solidFill>
                  <a:srgbClr val="000099"/>
                </a:solidFill>
                <a:latin typeface="等线" panose="02010600030101010101" charset="-122"/>
                <a:ea typeface="等线" panose="02010600030101010101" charset="-122"/>
                <a:cs typeface="等线" panose="02010600030101010101" charset="-122"/>
              </a:rPr>
              <a:t>个概念</a:t>
            </a:r>
          </a:p>
        </p:txBody>
      </p:sp>
      <p:sp>
        <p:nvSpPr>
          <p:cNvPr id="5" name="矩形 4"/>
          <p:cNvSpPr/>
          <p:nvPr/>
        </p:nvSpPr>
        <p:spPr>
          <a:xfrm>
            <a:off x="964565" y="2620010"/>
            <a:ext cx="3818255" cy="429895"/>
          </a:xfrm>
          <a:prstGeom prst="rect">
            <a:avLst/>
          </a:prstGeom>
        </p:spPr>
        <p:txBody>
          <a:bodyPr wrap="square">
            <a:spAutoFit/>
          </a:bodyPr>
          <a:lstStyle/>
          <a:p>
            <a:pPr lvl="0" algn="just">
              <a:lnSpc>
                <a:spcPct val="100000"/>
              </a:lnSpc>
              <a:spcBef>
                <a:spcPct val="45000"/>
              </a:spcBef>
              <a:spcAft>
                <a:spcPct val="40000"/>
              </a:spcAft>
              <a:buNone/>
            </a:pPr>
            <a:r>
              <a:rPr lang="zh-CN" altLang="en-US" sz="2200" b="0" dirty="0">
                <a:solidFill>
                  <a:srgbClr val="000099"/>
                </a:solidFill>
                <a:latin typeface="等线" panose="02010600030101010101" charset="-122"/>
                <a:ea typeface="等线" panose="02010600030101010101" charset="-122"/>
                <a:cs typeface="等线" panose="02010600030101010101" charset="-122"/>
              </a:rPr>
              <a:t>2)等效类</a:t>
            </a:r>
            <a:r>
              <a:rPr lang="zh-CN" altLang="en-US" sz="2200" b="0" dirty="0" smtClean="0">
                <a:latin typeface="等线" panose="02010600030101010101" charset="-122"/>
                <a:ea typeface="等线" panose="02010600030101010101" charset="-122"/>
                <a:cs typeface="等线" panose="02010600030101010101" charset="-122"/>
              </a:rPr>
              <a:t>  </a:t>
            </a:r>
            <a:r>
              <a:rPr lang="en-US" altLang="zh-CN" sz="2200" b="0" dirty="0" smtClean="0">
                <a:latin typeface="等线" panose="02010600030101010101" charset="-122"/>
                <a:ea typeface="等线" panose="02010600030101010101" charset="-122"/>
                <a:cs typeface="等线" panose="02010600030101010101" charset="-122"/>
              </a:rPr>
              <a:t>- </a:t>
            </a:r>
            <a:r>
              <a:rPr lang="zh-CN" altLang="en-US" sz="2200" b="0" dirty="0" smtClean="0">
                <a:latin typeface="等线" panose="02010600030101010101" charset="-122"/>
                <a:ea typeface="等线" panose="02010600030101010101" charset="-122"/>
                <a:cs typeface="等线" panose="02010600030101010101" charset="-122"/>
              </a:rPr>
              <a:t>等效状态的集合</a:t>
            </a:r>
            <a:endParaRPr lang="zh-CN" altLang="en-US" sz="2200" b="0" dirty="0">
              <a:latin typeface="等线" panose="02010600030101010101" charset="-122"/>
              <a:ea typeface="等线" panose="02010600030101010101" charset="-122"/>
              <a:cs typeface="等线" panose="02010600030101010101" charset="-122"/>
            </a:endParaRPr>
          </a:p>
        </p:txBody>
      </p:sp>
      <p:sp>
        <p:nvSpPr>
          <p:cNvPr id="8" name="矩形 7"/>
          <p:cNvSpPr/>
          <p:nvPr/>
        </p:nvSpPr>
        <p:spPr>
          <a:xfrm>
            <a:off x="4852035" y="2620010"/>
            <a:ext cx="1739900" cy="429895"/>
          </a:xfrm>
          <a:prstGeom prst="rect">
            <a:avLst/>
          </a:prstGeom>
        </p:spPr>
        <p:txBody>
          <a:bodyPr wrap="square">
            <a:spAutoFit/>
          </a:bodyPr>
          <a:lstStyle/>
          <a:p>
            <a:pPr>
              <a:buNone/>
            </a:pPr>
            <a:r>
              <a:rPr lang="en-US" altLang="zh-CN" sz="2200" dirty="0">
                <a:solidFill>
                  <a:srgbClr val="000099"/>
                </a:solidFill>
                <a:latin typeface="等线" panose="02010600030101010101" charset="-122"/>
                <a:ea typeface="等线" panose="02010600030101010101" charset="-122"/>
                <a:cs typeface="等线" panose="02010600030101010101" charset="-122"/>
              </a:rPr>
              <a:t>{ S</a:t>
            </a:r>
            <a:r>
              <a:rPr lang="en-US" altLang="zh-CN" sz="2200" baseline="-25000" dirty="0">
                <a:solidFill>
                  <a:srgbClr val="000099"/>
                </a:solidFill>
                <a:latin typeface="等线" panose="02010600030101010101" charset="-122"/>
                <a:ea typeface="等线" panose="02010600030101010101" charset="-122"/>
                <a:cs typeface="等线" panose="02010600030101010101" charset="-122"/>
              </a:rPr>
              <a:t>1</a:t>
            </a:r>
            <a:r>
              <a:rPr lang="zh-CN" altLang="en-US" sz="2200" dirty="0">
                <a:solidFill>
                  <a:srgbClr val="000099"/>
                </a:solidFill>
                <a:latin typeface="等线" panose="02010600030101010101" charset="-122"/>
                <a:ea typeface="等线" panose="02010600030101010101" charset="-122"/>
                <a:cs typeface="等线" panose="02010600030101010101" charset="-122"/>
              </a:rPr>
              <a:t>，</a:t>
            </a:r>
            <a:r>
              <a:rPr lang="en-US" altLang="zh-CN" sz="2200" dirty="0">
                <a:solidFill>
                  <a:srgbClr val="000099"/>
                </a:solidFill>
                <a:latin typeface="等线" panose="02010600030101010101" charset="-122"/>
                <a:ea typeface="等线" panose="02010600030101010101" charset="-122"/>
                <a:cs typeface="等线" panose="02010600030101010101" charset="-122"/>
              </a:rPr>
              <a:t>S</a:t>
            </a:r>
            <a:r>
              <a:rPr lang="en-US" altLang="zh-CN" sz="2200" baseline="-25000" dirty="0">
                <a:solidFill>
                  <a:srgbClr val="000099"/>
                </a:solidFill>
                <a:latin typeface="等线" panose="02010600030101010101" charset="-122"/>
                <a:ea typeface="等线" panose="02010600030101010101" charset="-122"/>
                <a:cs typeface="等线" panose="02010600030101010101" charset="-122"/>
              </a:rPr>
              <a:t>2</a:t>
            </a:r>
            <a:r>
              <a:rPr lang="zh-CN" altLang="en-US" sz="2200" dirty="0">
                <a:solidFill>
                  <a:srgbClr val="000099"/>
                </a:solidFill>
                <a:latin typeface="等线" panose="02010600030101010101" charset="-122"/>
                <a:ea typeface="等线" panose="02010600030101010101" charset="-122"/>
                <a:cs typeface="等线" panose="02010600030101010101" charset="-122"/>
              </a:rPr>
              <a:t>，</a:t>
            </a:r>
            <a:r>
              <a:rPr lang="en-US" altLang="zh-CN" sz="2200" dirty="0">
                <a:solidFill>
                  <a:srgbClr val="000099"/>
                </a:solidFill>
                <a:latin typeface="等线" panose="02010600030101010101" charset="-122"/>
                <a:ea typeface="等线" panose="02010600030101010101" charset="-122"/>
                <a:cs typeface="等线" panose="02010600030101010101" charset="-122"/>
              </a:rPr>
              <a:t>S</a:t>
            </a:r>
            <a:r>
              <a:rPr lang="en-US" altLang="zh-CN" sz="2200" baseline="-25000" dirty="0">
                <a:solidFill>
                  <a:srgbClr val="000099"/>
                </a:solidFill>
                <a:latin typeface="等线" panose="02010600030101010101" charset="-122"/>
                <a:ea typeface="等线" panose="02010600030101010101" charset="-122"/>
                <a:cs typeface="等线" panose="02010600030101010101" charset="-122"/>
              </a:rPr>
              <a:t>3</a:t>
            </a:r>
            <a:r>
              <a:rPr lang="en-US" altLang="zh-CN" sz="2200" dirty="0">
                <a:solidFill>
                  <a:srgbClr val="000099"/>
                </a:solidFill>
                <a:latin typeface="等线" panose="02010600030101010101" charset="-122"/>
                <a:ea typeface="等线" panose="02010600030101010101" charset="-122"/>
                <a:cs typeface="等线" panose="02010600030101010101" charset="-122"/>
              </a:rPr>
              <a:t>}</a:t>
            </a:r>
            <a:endParaRPr lang="zh-CN" altLang="en-US" sz="2200" dirty="0">
              <a:latin typeface="等线" panose="02010600030101010101" charset="-122"/>
              <a:ea typeface="等线" panose="02010600030101010101" charset="-122"/>
              <a:cs typeface="等线" panose="02010600030101010101" charset="-122"/>
            </a:endParaRPr>
          </a:p>
        </p:txBody>
      </p:sp>
      <p:sp>
        <p:nvSpPr>
          <p:cNvPr id="3" name="矩形 2"/>
          <p:cNvSpPr/>
          <p:nvPr/>
        </p:nvSpPr>
        <p:spPr>
          <a:xfrm>
            <a:off x="993773" y="3200845"/>
            <a:ext cx="1808480" cy="429895"/>
          </a:xfrm>
          <a:prstGeom prst="rect">
            <a:avLst/>
          </a:prstGeom>
        </p:spPr>
        <p:txBody>
          <a:bodyPr wrap="none">
            <a:spAutoFit/>
          </a:bodyPr>
          <a:lstStyle/>
          <a:p>
            <a:pPr lvl="0" algn="just" fontAlgn="auto">
              <a:lnSpc>
                <a:spcPct val="100000"/>
              </a:lnSpc>
              <a:spcBef>
                <a:spcPct val="0"/>
              </a:spcBef>
              <a:buNone/>
            </a:pPr>
            <a:r>
              <a:rPr lang="zh-CN" altLang="en-US" sz="2200" b="0" dirty="0">
                <a:solidFill>
                  <a:srgbClr val="000099"/>
                </a:solidFill>
                <a:latin typeface="等线" panose="02010600030101010101" charset="-122"/>
                <a:ea typeface="等线" panose="02010600030101010101" charset="-122"/>
                <a:cs typeface="等线" panose="02010600030101010101" charset="-122"/>
              </a:rPr>
              <a:t>3)最大等效类</a:t>
            </a:r>
            <a:endParaRPr lang="zh-CN" altLang="en-US" b="0" dirty="0">
              <a:latin typeface="微软雅黑" panose="020B0503020204020204" pitchFamily="34" charset="-122"/>
              <a:ea typeface="微软雅黑" panose="020B0503020204020204" pitchFamily="34" charset="-122"/>
            </a:endParaRPr>
          </a:p>
        </p:txBody>
      </p:sp>
      <p:sp>
        <p:nvSpPr>
          <p:cNvPr id="77837" name="Text Box 13"/>
          <p:cNvSpPr txBox="1"/>
          <p:nvPr/>
        </p:nvSpPr>
        <p:spPr>
          <a:xfrm>
            <a:off x="2126933" y="3625850"/>
            <a:ext cx="5320982" cy="547370"/>
          </a:xfrm>
          <a:prstGeom prst="rect">
            <a:avLst/>
          </a:prstGeom>
          <a:noFill/>
          <a:ln w="28575">
            <a:noFill/>
          </a:ln>
        </p:spPr>
        <p:txBody>
          <a:bodyPr wrap="square" anchor="t">
            <a:spAutoFit/>
          </a:bodyPr>
          <a:lstStyle/>
          <a:p>
            <a:pPr lvl="0" indent="0" algn="just">
              <a:lnSpc>
                <a:spcPct val="135000"/>
              </a:lnSpc>
              <a:spcBef>
                <a:spcPct val="0"/>
              </a:spcBef>
              <a:buNone/>
            </a:pPr>
            <a:r>
              <a:rPr lang="zh-CN" altLang="en-US" sz="2200" b="0" dirty="0" smtClean="0">
                <a:latin typeface="等线" panose="02010600030101010101" charset="-122"/>
                <a:ea typeface="等线" panose="02010600030101010101" charset="-122"/>
                <a:cs typeface="等线" panose="02010600030101010101" charset="-122"/>
              </a:rPr>
              <a:t>不被任何其它等效类包含的等效类。</a:t>
            </a:r>
            <a:endParaRPr lang="zh-CN" altLang="en-US" sz="2300" b="0" dirty="0">
              <a:latin typeface="微软雅黑" panose="020B0503020204020204" pitchFamily="34" charset="-122"/>
              <a:ea typeface="微软雅黑" panose="020B0503020204020204" pitchFamily="34" charset="-122"/>
            </a:endParaRPr>
          </a:p>
        </p:txBody>
      </p:sp>
      <p:sp>
        <p:nvSpPr>
          <p:cNvPr id="12" name="矩形 11"/>
          <p:cNvSpPr/>
          <p:nvPr/>
        </p:nvSpPr>
        <p:spPr>
          <a:xfrm>
            <a:off x="3705225" y="4153601"/>
            <a:ext cx="6827520" cy="547370"/>
          </a:xfrm>
          <a:prstGeom prst="rect">
            <a:avLst/>
          </a:prstGeom>
        </p:spPr>
        <p:txBody>
          <a:bodyPr wrap="square">
            <a:spAutoFit/>
          </a:bodyPr>
          <a:lstStyle/>
          <a:p>
            <a:pPr lvl="0" algn="just">
              <a:lnSpc>
                <a:spcPct val="135000"/>
              </a:lnSpc>
              <a:spcBef>
                <a:spcPct val="0"/>
              </a:spcBef>
              <a:buNone/>
            </a:pPr>
            <a:r>
              <a:rPr lang="en-US" altLang="zh-CN" sz="2200" b="0" dirty="0" smtClean="0">
                <a:solidFill>
                  <a:srgbClr val="0000CC"/>
                </a:solidFill>
                <a:latin typeface="等线" panose="02010600030101010101" charset="-122"/>
                <a:ea typeface="等线" panose="02010600030101010101" charset="-122"/>
                <a:cs typeface="等线" panose="02010600030101010101" charset="-122"/>
              </a:rPr>
              <a:t>---(</a:t>
            </a:r>
            <a:r>
              <a:rPr lang="zh-CN" altLang="en-US" sz="2200" b="0" dirty="0">
                <a:solidFill>
                  <a:srgbClr val="0000CC"/>
                </a:solidFill>
                <a:latin typeface="等线" panose="02010600030101010101" charset="-122"/>
                <a:ea typeface="等线" panose="02010600030101010101" charset="-122"/>
                <a:cs typeface="等线" panose="02010600030101010101" charset="-122"/>
              </a:rPr>
              <a:t>不是指状态最多，而是指其独立性</a:t>
            </a:r>
            <a:r>
              <a:rPr lang="en-US" altLang="zh-CN" sz="2200" b="0" dirty="0">
                <a:solidFill>
                  <a:srgbClr val="0000CC"/>
                </a:solidFill>
                <a:latin typeface="等线" panose="02010600030101010101" charset="-122"/>
                <a:ea typeface="等线" panose="02010600030101010101" charset="-122"/>
                <a:cs typeface="等线" panose="02010600030101010101" charset="-122"/>
              </a:rPr>
              <a:t>)</a:t>
            </a:r>
          </a:p>
        </p:txBody>
      </p:sp>
      <p:sp>
        <p:nvSpPr>
          <p:cNvPr id="77838" name="Text Box 14"/>
          <p:cNvSpPr txBox="1"/>
          <p:nvPr/>
        </p:nvSpPr>
        <p:spPr>
          <a:xfrm>
            <a:off x="980440" y="4751705"/>
            <a:ext cx="10624820" cy="1003935"/>
          </a:xfrm>
          <a:prstGeom prst="rect">
            <a:avLst/>
          </a:prstGeom>
          <a:noFill/>
          <a:ln w="28575">
            <a:noFill/>
          </a:ln>
        </p:spPr>
        <p:txBody>
          <a:bodyPr wrap="square" anchor="t">
            <a:spAutoFit/>
          </a:bodyPr>
          <a:lstStyle/>
          <a:p>
            <a:pPr lvl="0" indent="0" algn="just">
              <a:lnSpc>
                <a:spcPct val="135000"/>
              </a:lnSpc>
              <a:spcBef>
                <a:spcPct val="0"/>
              </a:spcBef>
              <a:buNone/>
            </a:pPr>
            <a:r>
              <a:rPr lang="zh-CN" altLang="en-US" sz="2200" b="0" dirty="0" smtClean="0">
                <a:ea typeface="+mn-lt"/>
              </a:rPr>
              <a:t>原始</a:t>
            </a:r>
            <a:r>
              <a:rPr lang="zh-CN" altLang="en-US" sz="2200" b="0" dirty="0">
                <a:ea typeface="+mn-lt"/>
              </a:rPr>
              <a:t>状态表的化简过程，就是寻找</a:t>
            </a:r>
            <a:r>
              <a:rPr lang="zh-CN" altLang="en-US" sz="2200" b="0" dirty="0">
                <a:solidFill>
                  <a:srgbClr val="3438F6"/>
                </a:solidFill>
                <a:ea typeface="+mn-lt"/>
              </a:rPr>
              <a:t>所有最大等效类</a:t>
            </a:r>
            <a:r>
              <a:rPr lang="zh-CN" altLang="en-US" sz="2200" b="0" dirty="0">
                <a:ea typeface="+mn-lt"/>
              </a:rPr>
              <a:t>的过程</a:t>
            </a:r>
            <a:r>
              <a:rPr lang="zh-CN" altLang="en-US" sz="2200" b="0" dirty="0" smtClean="0">
                <a:ea typeface="+mn-lt"/>
              </a:rPr>
              <a:t>，每个</a:t>
            </a:r>
            <a:r>
              <a:rPr lang="zh-CN" altLang="en-US" sz="2200" b="0" dirty="0">
                <a:ea typeface="+mn-lt"/>
              </a:rPr>
              <a:t>最大等效类中的状态合并为一个新的</a:t>
            </a:r>
            <a:r>
              <a:rPr lang="zh-CN" altLang="en-US" sz="2200" b="0" dirty="0" smtClean="0">
                <a:ea typeface="+mn-lt"/>
              </a:rPr>
              <a:t>状态。</a:t>
            </a:r>
            <a:endParaRPr lang="zh-CN" altLang="en-US" sz="2200" b="0" dirty="0">
              <a:ea typeface="+mn-lt"/>
            </a:endParaRPr>
          </a:p>
        </p:txBody>
      </p:sp>
      <p:sp>
        <p:nvSpPr>
          <p:cNvPr id="13" name="矩形 12"/>
          <p:cNvSpPr/>
          <p:nvPr/>
        </p:nvSpPr>
        <p:spPr>
          <a:xfrm>
            <a:off x="3242310" y="5842808"/>
            <a:ext cx="5933440" cy="429895"/>
          </a:xfrm>
          <a:prstGeom prst="rect">
            <a:avLst/>
          </a:prstGeom>
        </p:spPr>
        <p:txBody>
          <a:bodyPr wrap="square">
            <a:spAutoFit/>
          </a:bodyPr>
          <a:lstStyle/>
          <a:p>
            <a:pPr lvl="0" algn="just">
              <a:lnSpc>
                <a:spcPct val="100000"/>
              </a:lnSpc>
              <a:spcBef>
                <a:spcPct val="0"/>
              </a:spcBef>
              <a:buNone/>
            </a:pPr>
            <a:r>
              <a:rPr lang="zh-CN" altLang="en-US" sz="2200" b="0" dirty="0">
                <a:solidFill>
                  <a:srgbClr val="FF0000"/>
                </a:solidFill>
                <a:ea typeface="+mn-lt"/>
              </a:rPr>
              <a:t>简化后的状态数等于最大等效类的个数！</a:t>
            </a:r>
          </a:p>
        </p:txBody>
      </p:sp>
      <p:sp>
        <p:nvSpPr>
          <p:cNvPr id="7"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7837"/>
                                        </p:tgtEl>
                                        <p:attrNameLst>
                                          <p:attrName>style.visibility</p:attrName>
                                        </p:attrNameLst>
                                      </p:cBhvr>
                                      <p:to>
                                        <p:strVal val="visible"/>
                                      </p:to>
                                    </p:set>
                                    <p:animEffect transition="in" filter="blinds(vertical)">
                                      <p:cBhvr>
                                        <p:cTn id="12" dur="500"/>
                                        <p:tgtEl>
                                          <p:spTgt spid="778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7838"/>
                                        </p:tgtEl>
                                        <p:attrNameLst>
                                          <p:attrName>style.visibility</p:attrName>
                                        </p:attrNameLst>
                                      </p:cBhvr>
                                      <p:to>
                                        <p:strVal val="visible"/>
                                      </p:to>
                                    </p:set>
                                    <p:animEffect transition="in" filter="blinds(vertical)">
                                      <p:cBhvr>
                                        <p:cTn id="22" dur="500"/>
                                        <p:tgtEl>
                                          <p:spTgt spid="7783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7837" grpId="0"/>
      <p:bldP spid="12" grpId="0"/>
      <p:bldP spid="77838"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grpSp>
        <p:nvGrpSpPr>
          <p:cNvPr id="22" name="组合 21"/>
          <p:cNvGrpSpPr/>
          <p:nvPr/>
        </p:nvGrpSpPr>
        <p:grpSpPr>
          <a:xfrm>
            <a:off x="645795" y="2585720"/>
            <a:ext cx="3266440" cy="2453005"/>
            <a:chOff x="13045" y="2122"/>
            <a:chExt cx="5144" cy="3863"/>
          </a:xfrm>
        </p:grpSpPr>
        <p:sp>
          <p:nvSpPr>
            <p:cNvPr id="15" name="Text Box 2"/>
            <p:cNvSpPr txBox="1"/>
            <p:nvPr/>
          </p:nvSpPr>
          <p:spPr>
            <a:xfrm>
              <a:off x="14153" y="2122"/>
              <a:ext cx="2882" cy="580"/>
            </a:xfrm>
            <a:prstGeom prst="rect">
              <a:avLst/>
            </a:prstGeom>
            <a:noFill/>
            <a:ln w="28575" cap="flat" cmpd="sng">
              <a:pattFill prst="pct60">
                <a:fgClr>
                  <a:srgbClr val="009999"/>
                </a:fgClr>
                <a:bgClr>
                  <a:srgbClr val="FFFFFF"/>
                </a:bgClr>
              </a:pattFill>
              <a:prstDash val="solid"/>
              <a:miter/>
              <a:headEnd type="none" w="med" len="med"/>
              <a:tailEnd type="none" w="sm" len="lg"/>
            </a:ln>
            <a:effectLst>
              <a:prstShdw prst="shdw17" dist="17961" dir="2699999">
                <a:srgbClr val="005C5C"/>
              </a:prstShdw>
            </a:effectLst>
            <a:extLst>
              <a:ext uri="{909E8E84-426E-40DD-AFC4-6F175D3DCCD1}">
                <a14:hiddenFill xmlns:a14="http://schemas.microsoft.com/office/drawing/2010/main">
                  <a:solidFill>
                    <a:srgbClr val="FFFF66"/>
                  </a:solidFill>
                </a14:hiddenFill>
              </a:ext>
            </a:extLst>
          </p:spPr>
          <p:txBody>
            <a:bodyPr wrap="square" anchor="t">
              <a:spAutoFit/>
            </a:bodyPr>
            <a:lstStyle/>
            <a:p>
              <a:pPr lvl="0" indent="0" algn="ctr">
                <a:lnSpc>
                  <a:spcPct val="100000"/>
                </a:lnSpc>
                <a:spcBef>
                  <a:spcPct val="0"/>
                </a:spcBef>
                <a:buNone/>
              </a:pPr>
              <a:r>
                <a:rPr lang="zh-CN" altLang="en-US" b="0" dirty="0">
                  <a:latin typeface="等线" panose="02010600030101010101" charset="-122"/>
                  <a:ea typeface="等线" panose="02010600030101010101" charset="-122"/>
                </a:rPr>
                <a:t>作隐含表</a:t>
              </a:r>
            </a:p>
          </p:txBody>
        </p:sp>
        <p:sp>
          <p:nvSpPr>
            <p:cNvPr id="16" name="Text Box 3"/>
            <p:cNvSpPr txBox="1"/>
            <p:nvPr/>
          </p:nvSpPr>
          <p:spPr>
            <a:xfrm>
              <a:off x="14160" y="3241"/>
              <a:ext cx="2881" cy="580"/>
            </a:xfrm>
            <a:prstGeom prst="rect">
              <a:avLst/>
            </a:prstGeom>
            <a:noFill/>
            <a:ln w="28575" cap="flat" cmpd="sng">
              <a:pattFill prst="pct60">
                <a:fgClr>
                  <a:srgbClr val="009999"/>
                </a:fgClr>
                <a:bgClr>
                  <a:srgbClr val="FFFFFF"/>
                </a:bgClr>
              </a:pattFill>
              <a:prstDash val="solid"/>
              <a:miter/>
              <a:headEnd type="none" w="med" len="med"/>
              <a:tailEnd type="none" w="sm" len="lg"/>
            </a:ln>
            <a:effectLst>
              <a:prstShdw prst="shdw17" dist="17961" dir="2699999">
                <a:srgbClr val="005C5C"/>
              </a:prstShdw>
            </a:effectLst>
            <a:extLst>
              <a:ext uri="{909E8E84-426E-40DD-AFC4-6F175D3DCCD1}">
                <a14:hiddenFill xmlns:a14="http://schemas.microsoft.com/office/drawing/2010/main">
                  <a:solidFill>
                    <a:srgbClr val="00FF00"/>
                  </a:solidFill>
                </a14:hiddenFill>
              </a:ext>
            </a:extLst>
          </p:spPr>
          <p:txBody>
            <a:bodyPr wrap="square" anchor="t">
              <a:spAutoFit/>
            </a:bodyPr>
            <a:lstStyle/>
            <a:p>
              <a:pPr lvl="0" indent="0" algn="ctr">
                <a:lnSpc>
                  <a:spcPct val="100000"/>
                </a:lnSpc>
                <a:spcBef>
                  <a:spcPct val="0"/>
                </a:spcBef>
                <a:buNone/>
              </a:pPr>
              <a:r>
                <a:rPr lang="zh-CN" altLang="en-US" b="0" dirty="0">
                  <a:latin typeface="等线" panose="02010600030101010101" charset="-122"/>
                  <a:ea typeface="等线" panose="02010600030101010101" charset="-122"/>
                </a:rPr>
                <a:t>寻找等效对</a:t>
              </a:r>
            </a:p>
          </p:txBody>
        </p:sp>
        <p:sp>
          <p:nvSpPr>
            <p:cNvPr id="17" name="Text Box 4"/>
            <p:cNvSpPr txBox="1"/>
            <p:nvPr/>
          </p:nvSpPr>
          <p:spPr>
            <a:xfrm>
              <a:off x="13630" y="4332"/>
              <a:ext cx="3960" cy="580"/>
            </a:xfrm>
            <a:prstGeom prst="rect">
              <a:avLst/>
            </a:prstGeom>
            <a:noFill/>
            <a:ln w="28575" cap="flat" cmpd="sng">
              <a:pattFill prst="pct60">
                <a:fgClr>
                  <a:srgbClr val="009999"/>
                </a:fgClr>
                <a:bgClr>
                  <a:srgbClr val="FFFFFF"/>
                </a:bgClr>
              </a:pattFill>
              <a:prstDash val="solid"/>
              <a:miter/>
              <a:headEnd type="none" w="med" len="med"/>
              <a:tailEnd type="none" w="sm" len="lg"/>
            </a:ln>
            <a:effectLst>
              <a:prstShdw prst="shdw17" dist="17961" dir="2699999">
                <a:srgbClr val="005C5C"/>
              </a:prstShdw>
            </a:effectLst>
            <a:extLst>
              <a:ext uri="{909E8E84-426E-40DD-AFC4-6F175D3DCCD1}">
                <a14:hiddenFill xmlns:a14="http://schemas.microsoft.com/office/drawing/2010/main">
                  <a:solidFill>
                    <a:srgbClr val="FFCCFF"/>
                  </a:solidFill>
                </a14:hiddenFill>
              </a:ext>
            </a:extLst>
          </p:spPr>
          <p:txBody>
            <a:bodyPr wrap="square" anchor="t">
              <a:spAutoFit/>
            </a:bodyPr>
            <a:lstStyle/>
            <a:p>
              <a:pPr lvl="0" indent="0" algn="ctr">
                <a:lnSpc>
                  <a:spcPct val="100000"/>
                </a:lnSpc>
                <a:spcBef>
                  <a:spcPct val="0"/>
                </a:spcBef>
                <a:buNone/>
              </a:pPr>
              <a:r>
                <a:rPr lang="zh-CN" altLang="en-US" b="0" dirty="0">
                  <a:latin typeface="等线" panose="02010600030101010101" charset="-122"/>
                  <a:ea typeface="等线" panose="02010600030101010101" charset="-122"/>
                </a:rPr>
                <a:t>找出所有最大等效类</a:t>
              </a:r>
            </a:p>
          </p:txBody>
        </p:sp>
        <p:sp>
          <p:nvSpPr>
            <p:cNvPr id="18" name="Text Box 5"/>
            <p:cNvSpPr txBox="1"/>
            <p:nvPr/>
          </p:nvSpPr>
          <p:spPr>
            <a:xfrm>
              <a:off x="13045" y="5405"/>
              <a:ext cx="5144" cy="580"/>
            </a:xfrm>
            <a:prstGeom prst="rect">
              <a:avLst/>
            </a:prstGeom>
            <a:solidFill>
              <a:srgbClr val="FF9933"/>
            </a:solidFill>
            <a:ln w="28575" cap="flat" cmpd="sng">
              <a:pattFill prst="pct60">
                <a:fgClr>
                  <a:srgbClr val="009999"/>
                </a:fgClr>
                <a:bgClr>
                  <a:srgbClr val="FFFFFF"/>
                </a:bgClr>
              </a:pattFill>
              <a:prstDash val="solid"/>
              <a:miter/>
              <a:headEnd type="none" w="med" len="med"/>
              <a:tailEnd type="none" w="sm" len="lg"/>
            </a:ln>
            <a:effectLst>
              <a:prstShdw prst="shdw17" dist="17961" dir="2699999">
                <a:srgbClr val="005C5C"/>
              </a:prstShdw>
            </a:effectLst>
          </p:spPr>
          <p:txBody>
            <a:bodyPr wrap="square" anchor="t">
              <a:spAutoFit/>
            </a:bodyPr>
            <a:lstStyle/>
            <a:p>
              <a:pPr lvl="0" indent="0" algn="ctr">
                <a:lnSpc>
                  <a:spcPct val="100000"/>
                </a:lnSpc>
                <a:spcBef>
                  <a:spcPct val="0"/>
                </a:spcBef>
                <a:buNone/>
              </a:pPr>
              <a:r>
                <a:rPr lang="zh-CN" altLang="en-US" b="0" dirty="0">
                  <a:latin typeface="等线" panose="02010600030101010101" charset="-122"/>
                  <a:ea typeface="等线" panose="02010600030101010101" charset="-122"/>
                </a:rPr>
                <a:t>状态合并，作出最小化状态表</a:t>
              </a:r>
            </a:p>
          </p:txBody>
        </p:sp>
        <p:sp>
          <p:nvSpPr>
            <p:cNvPr id="19" name="下箭头 18"/>
            <p:cNvSpPr/>
            <p:nvPr/>
          </p:nvSpPr>
          <p:spPr>
            <a:xfrm>
              <a:off x="15486" y="2797"/>
              <a:ext cx="248" cy="34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15490" y="3893"/>
              <a:ext cx="248" cy="34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15487" y="4989"/>
              <a:ext cx="248" cy="34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739" name="Text Box 11"/>
          <p:cNvSpPr txBox="1"/>
          <p:nvPr/>
        </p:nvSpPr>
        <p:spPr>
          <a:xfrm>
            <a:off x="964248" y="157384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7698" name="Picture 3" descr="BIAO5-14c"/>
          <p:cNvPicPr>
            <a:picLocks noChangeAspect="1"/>
          </p:cNvPicPr>
          <p:nvPr/>
        </p:nvPicPr>
        <p:blipFill>
          <a:blip r:embed="rId3"/>
          <a:stretch>
            <a:fillRect/>
          </a:stretch>
        </p:blipFill>
        <p:spPr>
          <a:xfrm>
            <a:off x="4728210" y="984885"/>
            <a:ext cx="2307590" cy="2757805"/>
          </a:xfrm>
          <a:prstGeom prst="rect">
            <a:avLst/>
          </a:prstGeom>
          <a:noFill/>
          <a:ln w="9525">
            <a:noFill/>
          </a:ln>
        </p:spPr>
      </p:pic>
      <p:pic>
        <p:nvPicPr>
          <p:cNvPr id="157699" name="Picture 4" descr="TU5-23"/>
          <p:cNvPicPr>
            <a:picLocks noChangeAspect="1"/>
          </p:cNvPicPr>
          <p:nvPr/>
        </p:nvPicPr>
        <p:blipFill>
          <a:blip r:embed="rId4"/>
          <a:stretch>
            <a:fillRect/>
          </a:stretch>
        </p:blipFill>
        <p:spPr>
          <a:xfrm>
            <a:off x="4953635" y="3801364"/>
            <a:ext cx="2718435" cy="2695575"/>
          </a:xfrm>
          <a:prstGeom prst="rect">
            <a:avLst/>
          </a:prstGeom>
          <a:noFill/>
          <a:ln w="9525">
            <a:noFill/>
          </a:ln>
        </p:spPr>
      </p:pic>
      <p:sp>
        <p:nvSpPr>
          <p:cNvPr id="199682" name="Rectangle 2"/>
          <p:cNvSpPr/>
          <p:nvPr/>
        </p:nvSpPr>
        <p:spPr>
          <a:xfrm>
            <a:off x="7720330" y="2266315"/>
            <a:ext cx="4162425" cy="2630170"/>
          </a:xfrm>
          <a:prstGeom prst="rect">
            <a:avLst/>
          </a:prstGeom>
          <a:noFill/>
          <a:ln w="9525">
            <a:noFill/>
          </a:ln>
        </p:spPr>
        <p:txBody>
          <a:bodyPr anchor="t"/>
          <a:lstStyle/>
          <a:p>
            <a:pPr lvl="0" algn="just">
              <a:lnSpc>
                <a:spcPct val="135000"/>
              </a:lnSpc>
              <a:spcBef>
                <a:spcPct val="0"/>
              </a:spcBef>
              <a:buFont typeface="Wingdings" panose="05000000000000000000" pitchFamily="2" charset="2"/>
              <a:buNone/>
            </a:pPr>
            <a:r>
              <a:rPr lang="en-US" altLang="zh-CN" sz="1600" dirty="0" smtClean="0">
                <a:sym typeface="Wingdings" panose="05000000000000000000" pitchFamily="2" charset="2"/>
              </a:rPr>
              <a:t></a:t>
            </a:r>
            <a:r>
              <a:rPr lang="zh-CN" altLang="en-US" sz="2000" b="0" dirty="0" smtClean="0">
                <a:solidFill>
                  <a:schemeClr val="tx1"/>
                </a:solidFill>
                <a:latin typeface="等线" panose="02010600030101010101" charset="-122"/>
                <a:ea typeface="等线" panose="02010600030101010101" charset="-122"/>
                <a:cs typeface="等线" panose="02010600030101010101" charset="-122"/>
              </a:rPr>
              <a:t>按等效对判断规则，对原始</a:t>
            </a:r>
            <a:r>
              <a:rPr lang="zh-CN" altLang="en-US" sz="2000" b="0" dirty="0">
                <a:solidFill>
                  <a:schemeClr val="tx1"/>
                </a:solidFill>
                <a:latin typeface="等线" panose="02010600030101010101" charset="-122"/>
                <a:ea typeface="等线" panose="02010600030101010101" charset="-122"/>
                <a:cs typeface="等线" panose="02010600030101010101" charset="-122"/>
              </a:rPr>
              <a:t>状态</a:t>
            </a:r>
            <a:r>
              <a:rPr lang="zh-CN" altLang="en-US" sz="2000" b="0" dirty="0" smtClean="0">
                <a:solidFill>
                  <a:schemeClr val="tx1"/>
                </a:solidFill>
                <a:latin typeface="等线" panose="02010600030101010101" charset="-122"/>
                <a:ea typeface="等线" panose="02010600030101010101" charset="-122"/>
                <a:cs typeface="等线" panose="02010600030101010101" charset="-122"/>
              </a:rPr>
              <a:t>表任意两原态逐一</a:t>
            </a:r>
            <a:r>
              <a:rPr lang="zh-CN" altLang="en-US" sz="2000" b="0" dirty="0">
                <a:solidFill>
                  <a:schemeClr val="tx1"/>
                </a:solidFill>
                <a:latin typeface="等线" panose="02010600030101010101" charset="-122"/>
                <a:ea typeface="等线" panose="02010600030101010101" charset="-122"/>
                <a:cs typeface="等线" panose="02010600030101010101" charset="-122"/>
              </a:rPr>
              <a:t>检查比较</a:t>
            </a:r>
            <a:r>
              <a:rPr lang="zh-CN" altLang="en-US" sz="2000" b="0" dirty="0" smtClean="0">
                <a:solidFill>
                  <a:schemeClr val="tx1"/>
                </a:solidFill>
                <a:latin typeface="等线" panose="02010600030101010101" charset="-122"/>
                <a:ea typeface="等线" panose="02010600030101010101" charset="-122"/>
                <a:cs typeface="等线" panose="02010600030101010101" charset="-122"/>
              </a:rPr>
              <a:t>，将</a:t>
            </a:r>
            <a:r>
              <a:rPr lang="zh-CN" altLang="en-US" sz="2000" b="0" dirty="0">
                <a:solidFill>
                  <a:schemeClr val="tx1"/>
                </a:solidFill>
                <a:latin typeface="等线" panose="02010600030101010101" charset="-122"/>
                <a:ea typeface="等线" panose="02010600030101010101" charset="-122"/>
                <a:cs typeface="等线" panose="02010600030101010101" charset="-122"/>
              </a:rPr>
              <a:t>结果标注在隐含表中相应方格：</a:t>
            </a:r>
          </a:p>
          <a:p>
            <a:pPr lvl="0" algn="just">
              <a:lnSpc>
                <a:spcPct val="135000"/>
              </a:lnSpc>
              <a:spcBef>
                <a:spcPct val="0"/>
              </a:spcBef>
              <a:buFont typeface="Wingdings" panose="05000000000000000000" pitchFamily="2" charset="2"/>
              <a:buNone/>
            </a:pPr>
            <a:r>
              <a:rPr lang="zh-CN" altLang="en-US" sz="2000" b="0" dirty="0">
                <a:solidFill>
                  <a:srgbClr val="3438F6"/>
                </a:solidFill>
                <a:latin typeface="等线" panose="02010600030101010101" charset="-122"/>
                <a:ea typeface="等线" panose="02010600030101010101" charset="-122"/>
                <a:cs typeface="等线" panose="02010600030101010101" charset="-122"/>
              </a:rPr>
              <a:t>等效</a:t>
            </a:r>
            <a:r>
              <a:rPr lang="zh-CN" altLang="en-US" sz="2000" b="0" dirty="0">
                <a:solidFill>
                  <a:schemeClr val="tx1"/>
                </a:solidFill>
                <a:latin typeface="等线" panose="02010600030101010101" charset="-122"/>
                <a:ea typeface="等线" panose="02010600030101010101" charset="-122"/>
                <a:cs typeface="等线" panose="02010600030101010101" charset="-122"/>
              </a:rPr>
              <a:t>：“∨”；</a:t>
            </a:r>
          </a:p>
          <a:p>
            <a:pPr lvl="0" algn="just">
              <a:lnSpc>
                <a:spcPct val="135000"/>
              </a:lnSpc>
              <a:spcBef>
                <a:spcPct val="0"/>
              </a:spcBef>
              <a:buFont typeface="Wingdings" panose="05000000000000000000" pitchFamily="2" charset="2"/>
              <a:buNone/>
            </a:pPr>
            <a:r>
              <a:rPr lang="zh-CN" altLang="en-US" sz="2000" b="0" dirty="0">
                <a:solidFill>
                  <a:srgbClr val="3438F6"/>
                </a:solidFill>
                <a:latin typeface="等线" panose="02010600030101010101" charset="-122"/>
                <a:ea typeface="等线" panose="02010600030101010101" charset="-122"/>
                <a:cs typeface="等线" panose="02010600030101010101" charset="-122"/>
              </a:rPr>
              <a:t>不等效</a:t>
            </a:r>
            <a:r>
              <a:rPr lang="zh-CN" altLang="en-US" sz="2000" b="0" dirty="0">
                <a:solidFill>
                  <a:schemeClr val="tx1"/>
                </a:solidFill>
                <a:latin typeface="等线" panose="02010600030101010101" charset="-122"/>
                <a:ea typeface="等线" panose="02010600030101010101" charset="-122"/>
                <a:cs typeface="等线" panose="02010600030101010101" charset="-122"/>
              </a:rPr>
              <a:t>：“</a:t>
            </a:r>
            <a:r>
              <a:rPr lang="en-US" altLang="zh-CN" sz="2000" b="0" dirty="0">
                <a:solidFill>
                  <a:schemeClr val="tx1"/>
                </a:solidFill>
                <a:latin typeface="等线" panose="02010600030101010101" charset="-122"/>
                <a:ea typeface="等线" panose="02010600030101010101" charset="-122"/>
                <a:cs typeface="等线" panose="02010600030101010101" charset="-122"/>
              </a:rPr>
              <a:t>×” </a:t>
            </a:r>
            <a:r>
              <a:rPr lang="zh-CN" altLang="en-US" sz="2000" b="0" dirty="0">
                <a:solidFill>
                  <a:schemeClr val="tx1"/>
                </a:solidFill>
                <a:latin typeface="等线" panose="02010600030101010101" charset="-122"/>
                <a:ea typeface="等线" panose="02010600030101010101" charset="-122"/>
                <a:cs typeface="等线" panose="02010600030101010101" charset="-122"/>
              </a:rPr>
              <a:t>；</a:t>
            </a:r>
          </a:p>
          <a:p>
            <a:pPr lvl="0" algn="just">
              <a:lnSpc>
                <a:spcPct val="135000"/>
              </a:lnSpc>
              <a:spcBef>
                <a:spcPct val="0"/>
              </a:spcBef>
              <a:buFont typeface="Wingdings" panose="05000000000000000000" pitchFamily="2" charset="2"/>
              <a:buNone/>
            </a:pPr>
            <a:r>
              <a:rPr lang="zh-CN" altLang="en-US" sz="2000" b="0" dirty="0">
                <a:solidFill>
                  <a:srgbClr val="3438F6"/>
                </a:solidFill>
                <a:latin typeface="等线" panose="02010600030101010101" charset="-122"/>
                <a:ea typeface="等线" panose="02010600030101010101" charset="-122"/>
                <a:cs typeface="等线" panose="02010600030101010101" charset="-122"/>
              </a:rPr>
              <a:t>无法判断：</a:t>
            </a:r>
            <a:r>
              <a:rPr lang="zh-CN" altLang="en-US" sz="2000" b="0" dirty="0">
                <a:solidFill>
                  <a:schemeClr val="tx1"/>
                </a:solidFill>
                <a:latin typeface="等线" panose="02010600030101010101" charset="-122"/>
                <a:ea typeface="等线" panose="02010600030101010101" charset="-122"/>
                <a:cs typeface="等线" panose="02010600030101010101" charset="-122"/>
              </a:rPr>
              <a:t>填相关的状态对</a:t>
            </a:r>
            <a:endParaRPr lang="zh-CN" altLang="en-US" sz="2200" b="0" dirty="0">
              <a:solidFill>
                <a:schemeClr val="tx1"/>
              </a:solidFill>
              <a:latin typeface="等线" panose="02010600030101010101" charset="-122"/>
              <a:ea typeface="等线" panose="02010600030101010101" charset="-122"/>
              <a:cs typeface="等线" panose="02010600030101010101" charset="-122"/>
              <a:sym typeface="Symbol" panose="05050102010706020507" charset="0"/>
            </a:endParaRPr>
          </a:p>
        </p:txBody>
      </p: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3739"/>
                                        </p:tgtEl>
                                        <p:attrNameLst>
                                          <p:attrName>style.visibility</p:attrName>
                                        </p:attrNameLst>
                                      </p:cBhvr>
                                      <p:to>
                                        <p:strVal val="visible"/>
                                      </p:to>
                                    </p:set>
                                    <p:animEffect transition="in" filter="blinds(vertical)">
                                      <p:cBhvr>
                                        <p:cTn id="7" dur="500"/>
                                        <p:tgtEl>
                                          <p:spTgt spid="737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7698"/>
                                        </p:tgtEl>
                                        <p:attrNameLst>
                                          <p:attrName>style.visibility</p:attrName>
                                        </p:attrNameLst>
                                      </p:cBhvr>
                                      <p:to>
                                        <p:strVal val="visible"/>
                                      </p:to>
                                    </p:set>
                                    <p:animEffect transition="in" filter="blinds(horizontal)">
                                      <p:cBhvr>
                                        <p:cTn id="17" dur="500"/>
                                        <p:tgtEl>
                                          <p:spTgt spid="15769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7699"/>
                                        </p:tgtEl>
                                        <p:attrNameLst>
                                          <p:attrName>style.visibility</p:attrName>
                                        </p:attrNameLst>
                                      </p:cBhvr>
                                      <p:to>
                                        <p:strVal val="visible"/>
                                      </p:to>
                                    </p:set>
                                    <p:animEffect transition="in" filter="blinds(horizontal)">
                                      <p:cBhvr>
                                        <p:cTn id="22" dur="500"/>
                                        <p:tgtEl>
                                          <p:spTgt spid="1576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9682"/>
                                        </p:tgtEl>
                                        <p:attrNameLst>
                                          <p:attrName>style.visibility</p:attrName>
                                        </p:attrNameLst>
                                      </p:cBhvr>
                                      <p:to>
                                        <p:strVal val="visible"/>
                                      </p:to>
                                    </p:set>
                                    <p:animEffect transition="in" filter="blinds(horizontal)">
                                      <p:cBhvr>
                                        <p:cTn id="27" dur="500"/>
                                        <p:tgtEl>
                                          <p:spTgt spid="199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9" grpId="0"/>
      <p:bldP spid="1996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7384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56690"/>
            <a:ext cx="4938712" cy="4895850"/>
          </a:xfrm>
          <a:prstGeom prst="rect">
            <a:avLst/>
          </a:prstGeom>
          <a:noFill/>
          <a:ln w="9525">
            <a:noFill/>
          </a:ln>
        </p:spPr>
      </p:pic>
      <p:sp>
        <p:nvSpPr>
          <p:cNvPr id="206852" name="Text Box 4"/>
          <p:cNvSpPr txBox="1">
            <a:spLocks noChangeArrowheads="1"/>
          </p:cNvSpPr>
          <p:nvPr/>
        </p:nvSpPr>
        <p:spPr bwMode="auto">
          <a:xfrm>
            <a:off x="6483350" y="1792923"/>
            <a:ext cx="914400" cy="457200"/>
          </a:xfrm>
          <a:prstGeom prst="rect">
            <a:avLst/>
          </a:prstGeom>
          <a:noFill/>
          <a:ln w="9525" algn="ctr">
            <a:noFill/>
            <a:miter lim="800000"/>
            <a:tailEnd type="none" w="lg" len="lg"/>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018915"/>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7600" y="4380230"/>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5"/>
          <a:stretch>
            <a:fillRect/>
          </a:stretch>
        </p:blipFill>
        <p:spPr>
          <a:xfrm>
            <a:off x="9515475" y="967105"/>
            <a:ext cx="2324735" cy="1750060"/>
          </a:xfrm>
          <a:prstGeom prst="rect">
            <a:avLst/>
          </a:prstGeom>
        </p:spPr>
      </p:pic>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68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vertical)">
                                      <p:cBhvr>
                                        <p:cTn id="11" dur="500"/>
                                        <p:tgtEl>
                                          <p:spTgt spid="4"/>
                                        </p:tgtEl>
                                      </p:cBhvr>
                                    </p:animEffect>
                                  </p:childTnLst>
                                </p:cTn>
                              </p:par>
                              <p:par>
                                <p:cTn id="12" presetID="3" presetClass="entr" presetSubtype="5"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blinds(vertical)">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bldLvl="0" animBg="1"/>
      <p:bldP spid="4" grpId="0" bldLvl="0" animBg="1"/>
      <p:bldP spid="3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56690"/>
            <a:ext cx="4938712" cy="4895850"/>
          </a:xfrm>
          <a:prstGeom prst="rect">
            <a:avLst/>
          </a:prstGeom>
          <a:noFill/>
          <a:ln w="9525">
            <a:noFill/>
          </a:ln>
        </p:spPr>
      </p:pic>
      <p:sp>
        <p:nvSpPr>
          <p:cNvPr id="206852" name="Text Box 4"/>
          <p:cNvSpPr txBox="1">
            <a:spLocks noChangeArrowheads="1"/>
          </p:cNvSpPr>
          <p:nvPr/>
        </p:nvSpPr>
        <p:spPr bwMode="auto">
          <a:xfrm>
            <a:off x="6483350" y="1792923"/>
            <a:ext cx="914400" cy="457200"/>
          </a:xfrm>
          <a:prstGeom prst="rect">
            <a:avLst/>
          </a:prstGeom>
          <a:noFill/>
          <a:ln w="9525" algn="ctr">
            <a:noFill/>
            <a:miter lim="800000"/>
            <a:tailEnd type="none" w="lg" len="lg"/>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018915"/>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7600" y="4655820"/>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6853" name="Text Box 5"/>
          <p:cNvSpPr txBox="1"/>
          <p:nvPr/>
        </p:nvSpPr>
        <p:spPr>
          <a:xfrm>
            <a:off x="6644005" y="22866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pic>
        <p:nvPicPr>
          <p:cNvPr id="5" name="图片 4"/>
          <p:cNvPicPr>
            <a:picLocks noChangeAspect="1"/>
          </p:cNvPicPr>
          <p:nvPr/>
        </p:nvPicPr>
        <p:blipFill>
          <a:blip r:embed="rId5"/>
          <a:stretch>
            <a:fillRect/>
          </a:stretch>
        </p:blipFill>
        <p:spPr>
          <a:xfrm>
            <a:off x="9515475" y="967105"/>
            <a:ext cx="2324735" cy="1750060"/>
          </a:xfrm>
          <a:prstGeom prst="rect">
            <a:avLst/>
          </a:prstGeom>
        </p:spPr>
      </p:pic>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06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2068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56690"/>
            <a:ext cx="4938712" cy="4895850"/>
          </a:xfrm>
          <a:prstGeom prst="rect">
            <a:avLst/>
          </a:prstGeom>
          <a:noFill/>
          <a:ln w="9525">
            <a:noFill/>
          </a:ln>
        </p:spPr>
      </p:pic>
      <p:sp>
        <p:nvSpPr>
          <p:cNvPr id="206852" name="Text Box 4"/>
          <p:cNvSpPr txBox="1">
            <a:spLocks noChangeArrowheads="1"/>
          </p:cNvSpPr>
          <p:nvPr/>
        </p:nvSpPr>
        <p:spPr bwMode="auto">
          <a:xfrm>
            <a:off x="6483350" y="1792923"/>
            <a:ext cx="914400" cy="457200"/>
          </a:xfrm>
          <a:prstGeom prst="rect">
            <a:avLst/>
          </a:prstGeom>
          <a:noFill/>
          <a:ln w="9525" algn="ctr">
            <a:noFill/>
            <a:miter lim="800000"/>
            <a:tailEnd type="none" w="lg" len="lg"/>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018915"/>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7600" y="4984750"/>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6853" name="Text Box 5"/>
          <p:cNvSpPr txBox="1"/>
          <p:nvPr/>
        </p:nvSpPr>
        <p:spPr>
          <a:xfrm>
            <a:off x="6644005" y="22866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dirty="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3" name="Text Box 5"/>
          <p:cNvSpPr txBox="1"/>
          <p:nvPr/>
        </p:nvSpPr>
        <p:spPr>
          <a:xfrm>
            <a:off x="6654800" y="302768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pic>
        <p:nvPicPr>
          <p:cNvPr id="5" name="图片 4"/>
          <p:cNvPicPr>
            <a:picLocks noChangeAspect="1"/>
          </p:cNvPicPr>
          <p:nvPr/>
        </p:nvPicPr>
        <p:blipFill>
          <a:blip r:embed="rId5"/>
          <a:stretch>
            <a:fillRect/>
          </a:stretch>
        </p:blipFill>
        <p:spPr>
          <a:xfrm>
            <a:off x="9515475" y="967105"/>
            <a:ext cx="2324735" cy="1750060"/>
          </a:xfrm>
          <a:prstGeom prst="rect">
            <a:avLst/>
          </a:prstGeom>
        </p:spPr>
      </p:pic>
      <p:sp>
        <p:nvSpPr>
          <p:cNvPr id="7"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56690"/>
            <a:ext cx="4938712" cy="4895850"/>
          </a:xfrm>
          <a:prstGeom prst="rect">
            <a:avLst/>
          </a:prstGeom>
          <a:noFill/>
          <a:ln w="9525">
            <a:noFill/>
          </a:ln>
        </p:spPr>
      </p:pic>
      <p:sp>
        <p:nvSpPr>
          <p:cNvPr id="206852" name="Text Box 4"/>
          <p:cNvSpPr txBox="1">
            <a:spLocks noChangeArrowheads="1"/>
          </p:cNvSpPr>
          <p:nvPr/>
        </p:nvSpPr>
        <p:spPr bwMode="auto">
          <a:xfrm>
            <a:off x="6661150" y="1749425"/>
            <a:ext cx="591185"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018915"/>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7600" y="5304790"/>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6853" name="Text Box 5"/>
          <p:cNvSpPr txBox="1"/>
          <p:nvPr/>
        </p:nvSpPr>
        <p:spPr>
          <a:xfrm>
            <a:off x="6644005" y="22866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3" name="Text Box 5"/>
          <p:cNvSpPr txBox="1"/>
          <p:nvPr/>
        </p:nvSpPr>
        <p:spPr>
          <a:xfrm>
            <a:off x="6654800" y="302768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206857" name="Text Box 9"/>
          <p:cNvSpPr txBox="1">
            <a:spLocks noChangeArrowheads="1"/>
          </p:cNvSpPr>
          <p:nvPr/>
        </p:nvSpPr>
        <p:spPr bwMode="auto">
          <a:xfrm>
            <a:off x="6621145" y="3804285"/>
            <a:ext cx="605790"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BE</a:t>
            </a:r>
          </a:p>
        </p:txBody>
      </p:sp>
      <p:pic>
        <p:nvPicPr>
          <p:cNvPr id="5" name="图片 4"/>
          <p:cNvPicPr>
            <a:picLocks noChangeAspect="1"/>
          </p:cNvPicPr>
          <p:nvPr/>
        </p:nvPicPr>
        <p:blipFill>
          <a:blip r:embed="rId5"/>
          <a:stretch>
            <a:fillRect/>
          </a:stretch>
        </p:blipFill>
        <p:spPr>
          <a:xfrm>
            <a:off x="9515475" y="967105"/>
            <a:ext cx="2324735" cy="1750060"/>
          </a:xfrm>
          <a:prstGeom prst="rect">
            <a:avLst/>
          </a:prstGeom>
        </p:spPr>
      </p:pic>
      <p:sp>
        <p:nvSpPr>
          <p:cNvPr id="7"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06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20685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27480"/>
            <a:ext cx="4938712" cy="4895850"/>
          </a:xfrm>
          <a:prstGeom prst="rect">
            <a:avLst/>
          </a:prstGeom>
          <a:noFill/>
          <a:ln w="9525">
            <a:noFill/>
          </a:ln>
        </p:spPr>
      </p:pic>
      <p:sp>
        <p:nvSpPr>
          <p:cNvPr id="206852" name="Text Box 4"/>
          <p:cNvSpPr txBox="1">
            <a:spLocks noChangeArrowheads="1"/>
          </p:cNvSpPr>
          <p:nvPr/>
        </p:nvSpPr>
        <p:spPr bwMode="auto">
          <a:xfrm>
            <a:off x="6661150" y="1749425"/>
            <a:ext cx="591185"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018915"/>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7600" y="5602605"/>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6853" name="Text Box 5"/>
          <p:cNvSpPr txBox="1"/>
          <p:nvPr/>
        </p:nvSpPr>
        <p:spPr>
          <a:xfrm>
            <a:off x="6644005" y="22866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3" name="Text Box 5"/>
          <p:cNvSpPr txBox="1"/>
          <p:nvPr/>
        </p:nvSpPr>
        <p:spPr>
          <a:xfrm>
            <a:off x="6654800" y="302768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206857" name="Text Box 9"/>
          <p:cNvSpPr txBox="1">
            <a:spLocks noChangeArrowheads="1"/>
          </p:cNvSpPr>
          <p:nvPr/>
        </p:nvSpPr>
        <p:spPr bwMode="auto">
          <a:xfrm>
            <a:off x="6621145" y="3804285"/>
            <a:ext cx="605790"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BE</a:t>
            </a:r>
          </a:p>
        </p:txBody>
      </p:sp>
      <p:sp>
        <p:nvSpPr>
          <p:cNvPr id="5" name="Text Box 5"/>
          <p:cNvSpPr txBox="1"/>
          <p:nvPr/>
        </p:nvSpPr>
        <p:spPr>
          <a:xfrm>
            <a:off x="6670675" y="439610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pic>
        <p:nvPicPr>
          <p:cNvPr id="7" name="图片 6"/>
          <p:cNvPicPr>
            <a:picLocks noChangeAspect="1"/>
          </p:cNvPicPr>
          <p:nvPr/>
        </p:nvPicPr>
        <p:blipFill>
          <a:blip r:embed="rId5"/>
          <a:stretch>
            <a:fillRect/>
          </a:stretch>
        </p:blipFill>
        <p:spPr>
          <a:xfrm>
            <a:off x="9515475" y="967105"/>
            <a:ext cx="2324735" cy="1750060"/>
          </a:xfrm>
          <a:prstGeom prst="rect">
            <a:avLst/>
          </a:prstGeom>
        </p:spPr>
      </p:pic>
      <p:sp>
        <p:nvSpPr>
          <p:cNvPr id="8"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56690"/>
            <a:ext cx="4938712" cy="4895850"/>
          </a:xfrm>
          <a:prstGeom prst="rect">
            <a:avLst/>
          </a:prstGeom>
          <a:noFill/>
          <a:ln w="9525">
            <a:noFill/>
          </a:ln>
        </p:spPr>
      </p:pic>
      <p:sp>
        <p:nvSpPr>
          <p:cNvPr id="206852" name="Text Box 4"/>
          <p:cNvSpPr txBox="1">
            <a:spLocks noChangeArrowheads="1"/>
          </p:cNvSpPr>
          <p:nvPr/>
        </p:nvSpPr>
        <p:spPr bwMode="auto">
          <a:xfrm>
            <a:off x="6661150" y="1749425"/>
            <a:ext cx="591185"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018915"/>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7600" y="5918200"/>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6853" name="Text Box 5"/>
          <p:cNvSpPr txBox="1"/>
          <p:nvPr/>
        </p:nvSpPr>
        <p:spPr>
          <a:xfrm>
            <a:off x="6644005" y="22866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3" name="Text Box 5"/>
          <p:cNvSpPr txBox="1"/>
          <p:nvPr/>
        </p:nvSpPr>
        <p:spPr>
          <a:xfrm>
            <a:off x="6654800" y="302768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206857" name="Text Box 9"/>
          <p:cNvSpPr txBox="1">
            <a:spLocks noChangeArrowheads="1"/>
          </p:cNvSpPr>
          <p:nvPr/>
        </p:nvSpPr>
        <p:spPr bwMode="auto">
          <a:xfrm>
            <a:off x="6621145" y="3804285"/>
            <a:ext cx="605790"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BE</a:t>
            </a:r>
          </a:p>
        </p:txBody>
      </p:sp>
      <p:sp>
        <p:nvSpPr>
          <p:cNvPr id="5" name="Text Box 5"/>
          <p:cNvSpPr txBox="1"/>
          <p:nvPr/>
        </p:nvSpPr>
        <p:spPr>
          <a:xfrm>
            <a:off x="6670675" y="439610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7" name="Text Box 5"/>
          <p:cNvSpPr txBox="1"/>
          <p:nvPr/>
        </p:nvSpPr>
        <p:spPr>
          <a:xfrm>
            <a:off x="6680835" y="510857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pic>
        <p:nvPicPr>
          <p:cNvPr id="8" name="图片 7"/>
          <p:cNvPicPr>
            <a:picLocks noChangeAspect="1"/>
          </p:cNvPicPr>
          <p:nvPr/>
        </p:nvPicPr>
        <p:blipFill>
          <a:blip r:embed="rId5"/>
          <a:stretch>
            <a:fillRect/>
          </a:stretch>
        </p:blipFill>
        <p:spPr>
          <a:xfrm>
            <a:off x="9515475" y="967105"/>
            <a:ext cx="2324735" cy="1750060"/>
          </a:xfrm>
          <a:prstGeom prst="rect">
            <a:avLst/>
          </a:prstGeom>
        </p:spPr>
      </p:pic>
      <p:sp>
        <p:nvSpPr>
          <p:cNvPr id="9"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pic>
        <p:nvPicPr>
          <p:cNvPr id="156674" name="Picture 3" descr="BIAO5-14c"/>
          <p:cNvPicPr>
            <a:picLocks noChangeAspect="1"/>
          </p:cNvPicPr>
          <p:nvPr/>
        </p:nvPicPr>
        <p:blipFill>
          <a:blip r:embed="rId3"/>
          <a:stretch>
            <a:fillRect/>
          </a:stretch>
        </p:blipFill>
        <p:spPr>
          <a:xfrm>
            <a:off x="733425" y="2540000"/>
            <a:ext cx="3679825" cy="4046220"/>
          </a:xfrm>
          <a:prstGeom prst="rect">
            <a:avLst/>
          </a:prstGeom>
          <a:noFill/>
          <a:ln w="9525">
            <a:noFill/>
          </a:ln>
        </p:spPr>
      </p:pic>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8723" name="Picture 2" descr="TU5-23"/>
          <p:cNvPicPr>
            <a:picLocks noChangeAspect="1"/>
          </p:cNvPicPr>
          <p:nvPr/>
        </p:nvPicPr>
        <p:blipFill>
          <a:blip r:embed="rId4"/>
          <a:stretch>
            <a:fillRect/>
          </a:stretch>
        </p:blipFill>
        <p:spPr>
          <a:xfrm>
            <a:off x="6218238" y="1456690"/>
            <a:ext cx="4938712" cy="4895850"/>
          </a:xfrm>
          <a:prstGeom prst="rect">
            <a:avLst/>
          </a:prstGeom>
          <a:noFill/>
          <a:ln w="9525">
            <a:noFill/>
          </a:ln>
        </p:spPr>
      </p:pic>
      <p:sp>
        <p:nvSpPr>
          <p:cNvPr id="206852" name="Text Box 4"/>
          <p:cNvSpPr txBox="1">
            <a:spLocks noChangeArrowheads="1"/>
          </p:cNvSpPr>
          <p:nvPr/>
        </p:nvSpPr>
        <p:spPr bwMode="auto">
          <a:xfrm>
            <a:off x="6661150" y="1749425"/>
            <a:ext cx="591185"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4" name="矩形 3"/>
          <p:cNvSpPr/>
          <p:nvPr/>
        </p:nvSpPr>
        <p:spPr bwMode="auto">
          <a:xfrm>
            <a:off x="1116330" y="4370070"/>
            <a:ext cx="2895600" cy="32067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矩形 32"/>
          <p:cNvSpPr/>
          <p:nvPr/>
        </p:nvSpPr>
        <p:spPr bwMode="auto">
          <a:xfrm>
            <a:off x="1116330" y="4708525"/>
            <a:ext cx="2894330" cy="314325"/>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6853" name="Text Box 5"/>
          <p:cNvSpPr txBox="1"/>
          <p:nvPr/>
        </p:nvSpPr>
        <p:spPr>
          <a:xfrm>
            <a:off x="6644005" y="22866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3" name="Text Box 5"/>
          <p:cNvSpPr txBox="1"/>
          <p:nvPr/>
        </p:nvSpPr>
        <p:spPr>
          <a:xfrm>
            <a:off x="6654800" y="302768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206857" name="Text Box 9"/>
          <p:cNvSpPr txBox="1">
            <a:spLocks noChangeArrowheads="1"/>
          </p:cNvSpPr>
          <p:nvPr/>
        </p:nvSpPr>
        <p:spPr bwMode="auto">
          <a:xfrm>
            <a:off x="6621145" y="3804285"/>
            <a:ext cx="605790"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BE</a:t>
            </a:r>
          </a:p>
        </p:txBody>
      </p:sp>
      <p:sp>
        <p:nvSpPr>
          <p:cNvPr id="5" name="Text Box 5"/>
          <p:cNvSpPr txBox="1"/>
          <p:nvPr/>
        </p:nvSpPr>
        <p:spPr>
          <a:xfrm>
            <a:off x="6670675" y="439610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7" name="Text Box 5"/>
          <p:cNvSpPr txBox="1"/>
          <p:nvPr/>
        </p:nvSpPr>
        <p:spPr>
          <a:xfrm>
            <a:off x="6680835" y="510857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8" name="Text Box 5"/>
          <p:cNvSpPr txBox="1"/>
          <p:nvPr/>
        </p:nvSpPr>
        <p:spPr>
          <a:xfrm>
            <a:off x="7336155" y="234950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dirty="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grpSp>
        <p:nvGrpSpPr>
          <p:cNvPr id="2" name="组合 1"/>
          <p:cNvGrpSpPr/>
          <p:nvPr/>
        </p:nvGrpSpPr>
        <p:grpSpPr>
          <a:xfrm>
            <a:off x="7336155" y="3016250"/>
            <a:ext cx="3354705" cy="2737485"/>
            <a:chOff x="7336155" y="3016250"/>
            <a:chExt cx="3354705" cy="2737485"/>
          </a:xfrm>
        </p:grpSpPr>
        <p:sp>
          <p:nvSpPr>
            <p:cNvPr id="9" name="Text Box 5"/>
            <p:cNvSpPr txBox="1"/>
            <p:nvPr/>
          </p:nvSpPr>
          <p:spPr>
            <a:xfrm>
              <a:off x="7336155" y="302768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0" name="Text Box 9"/>
            <p:cNvSpPr txBox="1">
              <a:spLocks noChangeArrowheads="1"/>
            </p:cNvSpPr>
            <p:nvPr/>
          </p:nvSpPr>
          <p:spPr bwMode="auto">
            <a:xfrm>
              <a:off x="7340600" y="3681730"/>
              <a:ext cx="605790" cy="706755"/>
            </a:xfrm>
            <a:prstGeom prst="rect">
              <a:avLst/>
            </a:prstGeom>
            <a:noFill/>
            <a:ln w="9525" algn="ctr">
              <a:noFill/>
              <a:miter lim="800000"/>
              <a:tailEnd type="none" w="lg" len="lg"/>
            </a:ln>
            <a:effectLst/>
          </p:spPr>
          <p:txBody>
            <a:bodyPr wrap="square">
              <a:spAutoFit/>
            </a:bodyPr>
            <a:lstStyle/>
            <a:p>
              <a:pPr marL="0" marR="0" lvl="0" indent="0" algn="ctr" defTabSz="914400" rtl="0" fontAlgn="base">
                <a:lnSpc>
                  <a:spcPct val="100000"/>
                </a:lnSpc>
                <a:spcBef>
                  <a:spcPts val="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AE</a:t>
              </a:r>
            </a:p>
            <a:p>
              <a:pPr marL="0" marR="0" lvl="0" indent="0" algn="ctr" defTabSz="914400" rtl="0" fontAlgn="base">
                <a:lnSpc>
                  <a:spcPct val="100000"/>
                </a:lnSpc>
                <a:spcBef>
                  <a:spcPts val="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CF</a:t>
              </a:r>
            </a:p>
          </p:txBody>
        </p:sp>
        <p:sp>
          <p:nvSpPr>
            <p:cNvPr id="11" name="Text Box 5"/>
            <p:cNvSpPr txBox="1"/>
            <p:nvPr/>
          </p:nvSpPr>
          <p:spPr>
            <a:xfrm>
              <a:off x="7340600" y="440436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2" name="Text Box 5"/>
            <p:cNvSpPr txBox="1"/>
            <p:nvPr/>
          </p:nvSpPr>
          <p:spPr>
            <a:xfrm>
              <a:off x="7366000" y="51060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3" name="Text Box 5"/>
            <p:cNvSpPr txBox="1"/>
            <p:nvPr/>
          </p:nvSpPr>
          <p:spPr>
            <a:xfrm>
              <a:off x="8026400" y="301625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4" name="Text Box 5"/>
            <p:cNvSpPr txBox="1"/>
            <p:nvPr/>
          </p:nvSpPr>
          <p:spPr>
            <a:xfrm>
              <a:off x="8026400" y="369443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5" name="Text Box 5"/>
            <p:cNvSpPr txBox="1"/>
            <p:nvPr/>
          </p:nvSpPr>
          <p:spPr>
            <a:xfrm>
              <a:off x="8700135" y="369887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6" name="Text Box 5"/>
            <p:cNvSpPr txBox="1"/>
            <p:nvPr/>
          </p:nvSpPr>
          <p:spPr>
            <a:xfrm>
              <a:off x="8700135" y="437705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7" name="Text Box 5"/>
            <p:cNvSpPr txBox="1"/>
            <p:nvPr/>
          </p:nvSpPr>
          <p:spPr>
            <a:xfrm>
              <a:off x="9424035" y="439610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8" name="Text Box 5"/>
            <p:cNvSpPr txBox="1"/>
            <p:nvPr/>
          </p:nvSpPr>
          <p:spPr>
            <a:xfrm>
              <a:off x="9424035" y="507936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19" name="Text Box 5"/>
            <p:cNvSpPr txBox="1"/>
            <p:nvPr/>
          </p:nvSpPr>
          <p:spPr>
            <a:xfrm>
              <a:off x="10119360" y="508825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20" name="Text Box 5"/>
            <p:cNvSpPr txBox="1"/>
            <p:nvPr/>
          </p:nvSpPr>
          <p:spPr>
            <a:xfrm>
              <a:off x="8044180" y="5106035"/>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
          <p:nvSpPr>
            <p:cNvPr id="22" name="Text Box 9"/>
            <p:cNvSpPr txBox="1">
              <a:spLocks noChangeArrowheads="1"/>
            </p:cNvSpPr>
            <p:nvPr/>
          </p:nvSpPr>
          <p:spPr bwMode="auto">
            <a:xfrm>
              <a:off x="8044180" y="4492625"/>
              <a:ext cx="605790" cy="398780"/>
            </a:xfrm>
            <a:prstGeom prst="rect">
              <a:avLst/>
            </a:prstGeom>
            <a:noFill/>
            <a:ln w="9525" algn="ctr">
              <a:noFill/>
              <a:miter lim="800000"/>
              <a:tailEnd type="none" w="lg" len="lg"/>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宋体" panose="02010600030101010101" pitchFamily="2" charset="-122"/>
                </a:rPr>
                <a:t>√</a:t>
              </a:r>
            </a:p>
          </p:txBody>
        </p:sp>
        <p:sp>
          <p:nvSpPr>
            <p:cNvPr id="23" name="Text Box 9"/>
            <p:cNvSpPr txBox="1">
              <a:spLocks noChangeArrowheads="1"/>
            </p:cNvSpPr>
            <p:nvPr/>
          </p:nvSpPr>
          <p:spPr bwMode="auto">
            <a:xfrm>
              <a:off x="8694420" y="5046980"/>
              <a:ext cx="605790" cy="706755"/>
            </a:xfrm>
            <a:prstGeom prst="rect">
              <a:avLst/>
            </a:prstGeom>
            <a:noFill/>
            <a:ln w="9525" algn="ctr">
              <a:noFill/>
              <a:miter lim="800000"/>
              <a:tailEnd type="none" w="lg" len="lg"/>
            </a:ln>
            <a:effectLst/>
          </p:spPr>
          <p:txBody>
            <a:bodyPr wrap="square">
              <a:spAutoFit/>
            </a:bodyPr>
            <a:lstStyle/>
            <a:p>
              <a:pPr marL="0" marR="0" lvl="0" indent="0" algn="ctr" defTabSz="914400" rtl="0" fontAlgn="base">
                <a:lnSpc>
                  <a:spcPct val="100000"/>
                </a:lnSpc>
                <a:spcBef>
                  <a:spcPts val="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CD</a:t>
              </a:r>
            </a:p>
            <a:p>
              <a:pPr marL="0" marR="0" lvl="0" indent="0" algn="ctr" defTabSz="914400" rtl="0" fontAlgn="base">
                <a:lnSpc>
                  <a:spcPct val="100000"/>
                </a:lnSpc>
                <a:spcBef>
                  <a:spcPts val="0"/>
                </a:spcBef>
                <a:spcAft>
                  <a:spcPct val="0"/>
                </a:spcAft>
                <a:buClrTx/>
                <a:buSzTx/>
                <a:buFontTx/>
                <a:buNone/>
                <a:defRPr/>
              </a:pPr>
              <a:r>
                <a:rPr kumimoji="0" lang="en-US" altLang="zh-CN" sz="2000" b="1" i="0" u="none" strike="noStrike" kern="1200" cap="none" spc="0" normalizeH="0" baseline="0" noProof="0">
                  <a:ln>
                    <a:noFill/>
                  </a:ln>
                  <a:solidFill>
                    <a:srgbClr val="339933"/>
                  </a:solidFill>
                  <a:effectLst>
                    <a:outerShdw blurRad="38100" dist="38100" dir="2700000" algn="tl">
                      <a:srgbClr val="C0C0C0"/>
                    </a:outerShdw>
                  </a:effectLst>
                  <a:uLnTx/>
                  <a:uFillTx/>
                  <a:latin typeface="Comic Sans MS" panose="030F0702030302020204" pitchFamily="66" charset="0"/>
                  <a:ea typeface="宋体" panose="02010600030101010101" pitchFamily="2" charset="-122"/>
                  <a:cs typeface="宋体" panose="02010600030101010101" pitchFamily="2" charset="-122"/>
                </a:rPr>
                <a:t>DE</a:t>
              </a:r>
            </a:p>
          </p:txBody>
        </p:sp>
      </p:grpSp>
      <p:pic>
        <p:nvPicPr>
          <p:cNvPr id="24" name="图片 23"/>
          <p:cNvPicPr>
            <a:picLocks noChangeAspect="1"/>
          </p:cNvPicPr>
          <p:nvPr/>
        </p:nvPicPr>
        <p:blipFill>
          <a:blip r:embed="rId5"/>
          <a:stretch>
            <a:fillRect/>
          </a:stretch>
        </p:blipFill>
        <p:spPr>
          <a:xfrm>
            <a:off x="9515475" y="967105"/>
            <a:ext cx="2324735" cy="1750060"/>
          </a:xfrm>
          <a:prstGeom prst="rect">
            <a:avLst/>
          </a:prstGeom>
        </p:spPr>
      </p:pic>
      <p:sp>
        <p:nvSpPr>
          <p:cNvPr id="21"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32" name="Text Box 48"/>
          <p:cNvSpPr txBox="1"/>
          <p:nvPr/>
        </p:nvSpPr>
        <p:spPr>
          <a:xfrm>
            <a:off x="5145278" y="3943223"/>
            <a:ext cx="6556375" cy="18992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1400" b="1" dirty="0">
                <a:solidFill>
                  <a:srgbClr val="0000CC"/>
                </a:solidFill>
                <a:latin typeface="+mn-ea"/>
                <a:sym typeface="Symbol" panose="05050102010706020507" pitchFamily="18" charset="2"/>
              </a:rPr>
              <a:t>■</a:t>
            </a:r>
            <a:r>
              <a:rPr lang="en-US" altLang="zh-CN" sz="2200" b="1" dirty="0" smtClean="0">
                <a:solidFill>
                  <a:schemeClr val="tx1"/>
                </a:solidFill>
                <a:latin typeface="+mn-ea"/>
                <a:cs typeface="+mn-ea"/>
                <a:sym typeface="Symbol" panose="05050102010706020507" pitchFamily="18" charset="2"/>
              </a:rPr>
              <a:t>  </a:t>
            </a:r>
            <a:r>
              <a:rPr lang="en-US" altLang="zh-CN" sz="2200" dirty="0" smtClean="0">
                <a:solidFill>
                  <a:schemeClr val="tx1"/>
                </a:solidFill>
                <a:latin typeface="+mn-ea"/>
                <a:cs typeface="+mn-ea"/>
              </a:rPr>
              <a:t>x</a:t>
            </a:r>
            <a:r>
              <a:rPr lang="en-US" altLang="zh-CN" sz="2200" baseline="-25000" dirty="0" smtClean="0">
                <a:solidFill>
                  <a:schemeClr val="tx1"/>
                </a:solidFill>
                <a:latin typeface="+mn-ea"/>
                <a:cs typeface="+mn-ea"/>
              </a:rPr>
              <a:t>1</a:t>
            </a:r>
            <a:r>
              <a:rPr lang="en-US" altLang="zh-CN" sz="2200" dirty="0">
                <a:solidFill>
                  <a:schemeClr val="tx1"/>
                </a:solidFill>
                <a:latin typeface="+mn-ea"/>
                <a:cs typeface="+mn-ea"/>
              </a:rPr>
              <a:t>,…</a:t>
            </a:r>
            <a:r>
              <a:rPr lang="zh-CN" altLang="en-US" sz="2200" dirty="0">
                <a:solidFill>
                  <a:schemeClr val="tx1"/>
                </a:solidFill>
                <a:latin typeface="+mn-ea"/>
                <a:cs typeface="+mn-ea"/>
              </a:rPr>
              <a:t>，</a:t>
            </a:r>
            <a:r>
              <a:rPr lang="en-US" altLang="zh-CN" sz="2200" dirty="0">
                <a:solidFill>
                  <a:schemeClr val="tx1"/>
                </a:solidFill>
                <a:latin typeface="+mn-ea"/>
                <a:cs typeface="+mn-ea"/>
              </a:rPr>
              <a:t>x</a:t>
            </a:r>
            <a:r>
              <a:rPr lang="en-US" altLang="zh-CN" sz="2200" baseline="-25000" dirty="0">
                <a:solidFill>
                  <a:schemeClr val="tx1"/>
                </a:solidFill>
                <a:latin typeface="+mn-ea"/>
                <a:cs typeface="+mn-ea"/>
              </a:rPr>
              <a:t>n</a:t>
            </a:r>
            <a:r>
              <a:rPr lang="zh-CN" altLang="en-US" sz="2200" dirty="0">
                <a:solidFill>
                  <a:schemeClr val="tx1"/>
                </a:solidFill>
                <a:latin typeface="+mn-ea"/>
                <a:cs typeface="+mn-ea"/>
              </a:rPr>
              <a:t>：  </a:t>
            </a:r>
            <a:r>
              <a:rPr lang="en-US" altLang="zh-CN" sz="2200" dirty="0">
                <a:solidFill>
                  <a:schemeClr val="tx1"/>
                </a:solidFill>
                <a:latin typeface="+mn-ea"/>
                <a:cs typeface="+mn-ea"/>
              </a:rPr>
              <a:t>(</a:t>
            </a:r>
            <a:r>
              <a:rPr lang="zh-CN" altLang="en-US" sz="2200" dirty="0">
                <a:solidFill>
                  <a:schemeClr val="tx1"/>
                </a:solidFill>
                <a:latin typeface="+mn-ea"/>
                <a:cs typeface="+mn-ea"/>
              </a:rPr>
              <a:t>外</a:t>
            </a:r>
            <a:r>
              <a:rPr lang="en-US" altLang="zh-CN" sz="2200" dirty="0">
                <a:solidFill>
                  <a:schemeClr val="tx1"/>
                </a:solidFill>
                <a:latin typeface="+mn-ea"/>
                <a:cs typeface="+mn-ea"/>
              </a:rPr>
              <a:t>)</a:t>
            </a:r>
            <a:r>
              <a:rPr lang="zh-CN" altLang="en-US" sz="2200" dirty="0" smtClean="0">
                <a:solidFill>
                  <a:schemeClr val="tx1"/>
                </a:solidFill>
                <a:latin typeface="+mn-ea"/>
                <a:cs typeface="+mn-ea"/>
              </a:rPr>
              <a:t>输入；</a:t>
            </a:r>
            <a:endParaRPr lang="en-US" altLang="zh-CN" sz="2200" dirty="0">
              <a:solidFill>
                <a:schemeClr val="tx1"/>
              </a:solidFill>
              <a:latin typeface="+mn-ea"/>
              <a:cs typeface="+mn-ea"/>
            </a:endParaRPr>
          </a:p>
          <a:p>
            <a:pPr marL="0" lvl="0" indent="0" eaLnBrk="1" hangingPunct="1">
              <a:lnSpc>
                <a:spcPct val="12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smtClean="0">
                <a:solidFill>
                  <a:srgbClr val="0000CC"/>
                </a:solidFill>
                <a:latin typeface="+mn-ea"/>
                <a:sym typeface="Symbol" panose="05050102010706020507" pitchFamily="18" charset="2"/>
              </a:rPr>
              <a:t> </a:t>
            </a:r>
            <a:r>
              <a:rPr lang="en-US" altLang="zh-CN" sz="2200" dirty="0" smtClean="0">
                <a:solidFill>
                  <a:schemeClr val="tx1"/>
                </a:solidFill>
                <a:latin typeface="+mn-ea"/>
                <a:cs typeface="+mn-ea"/>
              </a:rPr>
              <a:t>Z</a:t>
            </a:r>
            <a:r>
              <a:rPr lang="en-US" altLang="zh-CN" sz="2200" baseline="-25000" dirty="0" smtClean="0">
                <a:solidFill>
                  <a:schemeClr val="tx1"/>
                </a:solidFill>
                <a:latin typeface="+mn-ea"/>
                <a:cs typeface="+mn-ea"/>
              </a:rPr>
              <a:t>1</a:t>
            </a:r>
            <a:r>
              <a:rPr lang="en-US" altLang="zh-CN" sz="2200" dirty="0">
                <a:solidFill>
                  <a:schemeClr val="tx1"/>
                </a:solidFill>
                <a:latin typeface="+mn-ea"/>
                <a:cs typeface="+mn-ea"/>
              </a:rPr>
              <a:t>,…</a:t>
            </a:r>
            <a:r>
              <a:rPr lang="zh-CN" altLang="en-US" sz="2200" dirty="0">
                <a:solidFill>
                  <a:schemeClr val="tx1"/>
                </a:solidFill>
                <a:latin typeface="+mn-ea"/>
                <a:cs typeface="+mn-ea"/>
              </a:rPr>
              <a:t>，</a:t>
            </a:r>
            <a:r>
              <a:rPr lang="en-US" altLang="zh-CN" sz="2200" dirty="0">
                <a:solidFill>
                  <a:schemeClr val="tx1"/>
                </a:solidFill>
                <a:latin typeface="+mn-ea"/>
                <a:cs typeface="+mn-ea"/>
              </a:rPr>
              <a:t>Z</a:t>
            </a:r>
            <a:r>
              <a:rPr lang="en-US" altLang="zh-CN" sz="2200" baseline="-25000" dirty="0">
                <a:solidFill>
                  <a:schemeClr val="tx1"/>
                </a:solidFill>
                <a:latin typeface="+mn-ea"/>
                <a:cs typeface="+mn-ea"/>
              </a:rPr>
              <a:t>m</a:t>
            </a:r>
            <a:r>
              <a:rPr lang="en-US" altLang="zh-CN" sz="2200" dirty="0">
                <a:solidFill>
                  <a:schemeClr val="tx1"/>
                </a:solidFill>
                <a:latin typeface="+mn-ea"/>
                <a:cs typeface="+mn-ea"/>
                <a:sym typeface="Wingdings" panose="05000000000000000000" pitchFamily="2" charset="2"/>
              </a:rPr>
              <a:t>:</a:t>
            </a:r>
            <a:r>
              <a:rPr lang="zh-CN" altLang="en-US" sz="2200" dirty="0">
                <a:solidFill>
                  <a:schemeClr val="tx1"/>
                </a:solidFill>
                <a:latin typeface="+mn-ea"/>
                <a:cs typeface="+mn-ea"/>
                <a:sym typeface="Wingdings" panose="05000000000000000000" pitchFamily="2" charset="2"/>
              </a:rPr>
              <a:t>  </a:t>
            </a:r>
            <a:r>
              <a:rPr lang="en-US" altLang="zh-CN" sz="2200" dirty="0">
                <a:solidFill>
                  <a:schemeClr val="tx1"/>
                </a:solidFill>
                <a:latin typeface="+mn-ea"/>
                <a:cs typeface="+mn-ea"/>
                <a:sym typeface="Wingdings" panose="05000000000000000000" pitchFamily="2" charset="2"/>
              </a:rPr>
              <a:t>(</a:t>
            </a:r>
            <a:r>
              <a:rPr lang="zh-CN" altLang="en-US" sz="2200" dirty="0">
                <a:solidFill>
                  <a:schemeClr val="tx1"/>
                </a:solidFill>
                <a:latin typeface="+mn-ea"/>
                <a:cs typeface="+mn-ea"/>
                <a:sym typeface="Wingdings" panose="05000000000000000000" pitchFamily="2" charset="2"/>
              </a:rPr>
              <a:t>外</a:t>
            </a:r>
            <a:r>
              <a:rPr lang="en-US" altLang="zh-CN" sz="2200" dirty="0">
                <a:solidFill>
                  <a:schemeClr val="tx1"/>
                </a:solidFill>
                <a:latin typeface="+mn-ea"/>
                <a:cs typeface="+mn-ea"/>
                <a:sym typeface="Wingdings" panose="05000000000000000000" pitchFamily="2" charset="2"/>
              </a:rPr>
              <a:t>)</a:t>
            </a:r>
            <a:r>
              <a:rPr lang="zh-CN" altLang="en-US" sz="2200" dirty="0" smtClean="0">
                <a:solidFill>
                  <a:schemeClr val="tx1"/>
                </a:solidFill>
                <a:latin typeface="+mn-ea"/>
                <a:cs typeface="+mn-ea"/>
              </a:rPr>
              <a:t>输出；</a:t>
            </a:r>
            <a:endParaRPr lang="en-US" altLang="zh-CN" sz="2200" dirty="0">
              <a:solidFill>
                <a:schemeClr val="tx1"/>
              </a:solidFill>
              <a:latin typeface="+mn-ea"/>
              <a:cs typeface="+mn-ea"/>
            </a:endParaRPr>
          </a:p>
          <a:p>
            <a:pPr marL="0" lvl="0" indent="0" eaLnBrk="1" hangingPunct="1">
              <a:lnSpc>
                <a:spcPct val="12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a:solidFill>
                  <a:srgbClr val="0000CC"/>
                </a:solidFill>
                <a:latin typeface="+mn-ea"/>
                <a:sym typeface="Symbol" panose="05050102010706020507" pitchFamily="18" charset="2"/>
              </a:rPr>
              <a:t> </a:t>
            </a:r>
            <a:r>
              <a:rPr lang="en-US" altLang="zh-CN" sz="2200" dirty="0" smtClean="0">
                <a:solidFill>
                  <a:schemeClr val="tx1"/>
                </a:solidFill>
                <a:latin typeface="+mn-ea"/>
                <a:cs typeface="+mn-ea"/>
              </a:rPr>
              <a:t>y</a:t>
            </a:r>
            <a:r>
              <a:rPr lang="en-US" altLang="zh-CN" sz="2200" baseline="-25000" dirty="0" smtClean="0">
                <a:solidFill>
                  <a:schemeClr val="tx1"/>
                </a:solidFill>
                <a:latin typeface="+mn-ea"/>
                <a:cs typeface="+mn-ea"/>
              </a:rPr>
              <a:t>1</a:t>
            </a:r>
            <a:r>
              <a:rPr lang="en-US" altLang="zh-CN" sz="2200" dirty="0">
                <a:solidFill>
                  <a:schemeClr val="tx1"/>
                </a:solidFill>
                <a:latin typeface="+mn-ea"/>
                <a:cs typeface="+mn-ea"/>
              </a:rPr>
              <a:t>,… </a:t>
            </a:r>
            <a:r>
              <a:rPr lang="zh-CN" altLang="en-US" sz="2200" dirty="0">
                <a:solidFill>
                  <a:schemeClr val="tx1"/>
                </a:solidFill>
                <a:latin typeface="+mn-ea"/>
                <a:cs typeface="+mn-ea"/>
              </a:rPr>
              <a:t>，</a:t>
            </a:r>
            <a:r>
              <a:rPr lang="en-US" altLang="zh-CN" sz="2200" dirty="0">
                <a:solidFill>
                  <a:schemeClr val="tx1"/>
                </a:solidFill>
                <a:latin typeface="+mn-ea"/>
                <a:cs typeface="+mn-ea"/>
              </a:rPr>
              <a:t>y</a:t>
            </a:r>
            <a:r>
              <a:rPr lang="en-US" altLang="zh-CN" sz="2200" baseline="-25000" dirty="0">
                <a:solidFill>
                  <a:schemeClr val="tx1"/>
                </a:solidFill>
                <a:latin typeface="+mn-ea"/>
                <a:cs typeface="+mn-ea"/>
              </a:rPr>
              <a:t>s</a:t>
            </a:r>
            <a:r>
              <a:rPr lang="zh-CN" altLang="en-US" sz="2200" dirty="0">
                <a:solidFill>
                  <a:schemeClr val="tx1"/>
                </a:solidFill>
                <a:latin typeface="+mn-ea"/>
                <a:cs typeface="+mn-ea"/>
              </a:rPr>
              <a:t>：</a:t>
            </a:r>
            <a:r>
              <a:rPr lang="en-US" altLang="zh-CN" sz="2200" dirty="0">
                <a:solidFill>
                  <a:schemeClr val="tx1"/>
                </a:solidFill>
                <a:latin typeface="+mn-ea"/>
                <a:cs typeface="+mn-ea"/>
              </a:rPr>
              <a:t>(</a:t>
            </a:r>
            <a:r>
              <a:rPr lang="zh-CN" altLang="en-US" sz="2200" dirty="0">
                <a:solidFill>
                  <a:schemeClr val="tx1"/>
                </a:solidFill>
                <a:latin typeface="+mn-ea"/>
                <a:cs typeface="+mn-ea"/>
              </a:rPr>
              <a:t>内输入</a:t>
            </a:r>
            <a:r>
              <a:rPr lang="en-US" altLang="zh-CN" sz="2200" dirty="0">
                <a:solidFill>
                  <a:schemeClr val="tx1"/>
                </a:solidFill>
                <a:latin typeface="+mn-ea"/>
                <a:cs typeface="+mn-ea"/>
              </a:rPr>
              <a:t>)</a:t>
            </a:r>
            <a:r>
              <a:rPr lang="zh-CN" altLang="en-US" sz="2200" dirty="0">
                <a:solidFill>
                  <a:schemeClr val="tx1"/>
                </a:solidFill>
                <a:latin typeface="+mn-ea"/>
                <a:cs typeface="+mn-ea"/>
              </a:rPr>
              <a:t>电路的“状态”</a:t>
            </a:r>
            <a:r>
              <a:rPr lang="en-US" sz="2200" dirty="0">
                <a:solidFill>
                  <a:schemeClr val="tx1"/>
                </a:solidFill>
                <a:latin typeface="+mn-ea"/>
                <a:cs typeface="+mn-ea"/>
              </a:rPr>
              <a:t>-</a:t>
            </a:r>
            <a:r>
              <a:rPr lang="zh-CN" altLang="en-US" sz="2200" dirty="0">
                <a:solidFill>
                  <a:schemeClr val="tx1"/>
                </a:solidFill>
                <a:latin typeface="+mn-ea"/>
                <a:cs typeface="+mn-ea"/>
              </a:rPr>
              <a:t>现态</a:t>
            </a:r>
            <a:r>
              <a:rPr lang="en-US" altLang="zh-CN" sz="2200" dirty="0">
                <a:solidFill>
                  <a:schemeClr val="tx1"/>
                </a:solidFill>
                <a:latin typeface="+mn-ea"/>
                <a:cs typeface="+mn-ea"/>
                <a:sym typeface="+mn-ea"/>
              </a:rPr>
              <a:t>y</a:t>
            </a:r>
            <a:r>
              <a:rPr lang="en-US" altLang="zh-CN" sz="2200" baseline="30000" dirty="0">
                <a:solidFill>
                  <a:schemeClr val="tx1"/>
                </a:solidFill>
                <a:latin typeface="+mn-ea"/>
                <a:cs typeface="+mn-ea"/>
                <a:sym typeface="+mn-ea"/>
              </a:rPr>
              <a:t>n </a:t>
            </a:r>
            <a:r>
              <a:rPr lang="zh-CN" altLang="en-US" sz="2200" dirty="0">
                <a:solidFill>
                  <a:schemeClr val="tx1"/>
                </a:solidFill>
                <a:latin typeface="+mn-ea"/>
                <a:cs typeface="+mn-ea"/>
              </a:rPr>
              <a:t>或</a:t>
            </a:r>
            <a:r>
              <a:rPr lang="en-US" altLang="zh-CN" sz="2200" dirty="0">
                <a:solidFill>
                  <a:schemeClr val="tx1"/>
                </a:solidFill>
                <a:latin typeface="+mn-ea"/>
                <a:cs typeface="+mn-ea"/>
                <a:sym typeface="+mn-ea"/>
              </a:rPr>
              <a:t>y</a:t>
            </a:r>
            <a:r>
              <a:rPr lang="zh-CN" altLang="en-US" sz="2200" dirty="0">
                <a:solidFill>
                  <a:schemeClr val="tx1"/>
                </a:solidFill>
                <a:latin typeface="+mn-ea"/>
                <a:cs typeface="+mn-ea"/>
              </a:rPr>
              <a:t>；</a:t>
            </a:r>
            <a:endParaRPr lang="en-US" altLang="zh-CN" sz="2200" dirty="0">
              <a:solidFill>
                <a:schemeClr val="tx1"/>
              </a:solidFill>
              <a:latin typeface="+mn-ea"/>
              <a:cs typeface="+mn-ea"/>
            </a:endParaRPr>
          </a:p>
          <a:p>
            <a:pPr marL="0" lvl="0" indent="0" eaLnBrk="1" hangingPunct="1">
              <a:lnSpc>
                <a:spcPct val="12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a:solidFill>
                  <a:srgbClr val="0000CC"/>
                </a:solidFill>
                <a:latin typeface="+mn-ea"/>
                <a:sym typeface="Symbol" panose="05050102010706020507" pitchFamily="18" charset="2"/>
              </a:rPr>
              <a:t> </a:t>
            </a:r>
            <a:r>
              <a:rPr lang="en-US" altLang="zh-CN" sz="2200" dirty="0" smtClean="0">
                <a:solidFill>
                  <a:schemeClr val="tx1"/>
                </a:solidFill>
                <a:latin typeface="+mn-ea"/>
                <a:cs typeface="+mn-ea"/>
              </a:rPr>
              <a:t>Y</a:t>
            </a:r>
            <a:r>
              <a:rPr lang="en-US" altLang="zh-CN" sz="2200" baseline="-25000" dirty="0" smtClean="0">
                <a:solidFill>
                  <a:schemeClr val="tx1"/>
                </a:solidFill>
                <a:latin typeface="+mn-ea"/>
                <a:cs typeface="+mn-ea"/>
              </a:rPr>
              <a:t>1</a:t>
            </a:r>
            <a:r>
              <a:rPr lang="en-US" altLang="zh-CN" sz="2200" dirty="0">
                <a:solidFill>
                  <a:schemeClr val="tx1"/>
                </a:solidFill>
                <a:latin typeface="+mn-ea"/>
                <a:cs typeface="+mn-ea"/>
              </a:rPr>
              <a:t>,…</a:t>
            </a:r>
            <a:r>
              <a:rPr lang="zh-CN" altLang="en-US" sz="2200" dirty="0">
                <a:solidFill>
                  <a:schemeClr val="tx1"/>
                </a:solidFill>
                <a:latin typeface="+mn-ea"/>
                <a:cs typeface="+mn-ea"/>
              </a:rPr>
              <a:t>，</a:t>
            </a:r>
            <a:r>
              <a:rPr lang="en-US" altLang="zh-CN" sz="2200" dirty="0">
                <a:solidFill>
                  <a:schemeClr val="tx1"/>
                </a:solidFill>
                <a:latin typeface="+mn-ea"/>
                <a:cs typeface="+mn-ea"/>
              </a:rPr>
              <a:t>Y</a:t>
            </a:r>
            <a:r>
              <a:rPr lang="en-US" altLang="zh-CN" sz="2200" baseline="-25000" dirty="0">
                <a:solidFill>
                  <a:schemeClr val="tx1"/>
                </a:solidFill>
                <a:latin typeface="+mn-ea"/>
                <a:cs typeface="+mn-ea"/>
              </a:rPr>
              <a:t>r</a:t>
            </a:r>
            <a:r>
              <a:rPr lang="zh-CN" altLang="en-US" sz="2200" dirty="0">
                <a:solidFill>
                  <a:schemeClr val="tx1"/>
                </a:solidFill>
                <a:latin typeface="+mn-ea"/>
                <a:cs typeface="+mn-ea"/>
              </a:rPr>
              <a:t>：</a:t>
            </a:r>
            <a:r>
              <a:rPr lang="en-US" altLang="zh-CN" sz="2200" dirty="0">
                <a:solidFill>
                  <a:schemeClr val="tx1"/>
                </a:solidFill>
                <a:latin typeface="+mn-ea"/>
                <a:cs typeface="+mn-ea"/>
              </a:rPr>
              <a:t>(</a:t>
            </a:r>
            <a:r>
              <a:rPr lang="zh-CN" altLang="en-US" sz="2200" dirty="0">
                <a:solidFill>
                  <a:schemeClr val="tx1"/>
                </a:solidFill>
                <a:latin typeface="+mn-ea"/>
                <a:cs typeface="+mn-ea"/>
              </a:rPr>
              <a:t>内输出</a:t>
            </a:r>
            <a:r>
              <a:rPr lang="en-US" altLang="zh-CN" sz="2200" dirty="0">
                <a:solidFill>
                  <a:schemeClr val="tx1"/>
                </a:solidFill>
                <a:latin typeface="+mn-ea"/>
                <a:cs typeface="+mn-ea"/>
              </a:rPr>
              <a:t>)</a:t>
            </a:r>
            <a:r>
              <a:rPr lang="zh-CN" altLang="en-US" sz="2200" dirty="0">
                <a:solidFill>
                  <a:schemeClr val="tx1"/>
                </a:solidFill>
                <a:latin typeface="+mn-ea"/>
                <a:cs typeface="+mn-ea"/>
                <a:sym typeface="+mn-ea"/>
              </a:rPr>
              <a:t>“次态”</a:t>
            </a:r>
            <a:r>
              <a:rPr lang="en-US" altLang="zh-CN" sz="2200" dirty="0">
                <a:solidFill>
                  <a:schemeClr val="tx1"/>
                </a:solidFill>
                <a:latin typeface="+mn-ea"/>
                <a:cs typeface="+mn-ea"/>
                <a:sym typeface="+mn-ea"/>
              </a:rPr>
              <a:t>(y</a:t>
            </a:r>
            <a:r>
              <a:rPr lang="en-US" altLang="zh-CN" sz="2200" baseline="30000" dirty="0">
                <a:solidFill>
                  <a:schemeClr val="tx1"/>
                </a:solidFill>
                <a:latin typeface="+mn-ea"/>
                <a:cs typeface="+mn-ea"/>
                <a:sym typeface="+mn-ea"/>
              </a:rPr>
              <a:t>n+1</a:t>
            </a:r>
            <a:r>
              <a:rPr lang="en-US" altLang="zh-CN" sz="2200" dirty="0">
                <a:solidFill>
                  <a:schemeClr val="tx1"/>
                </a:solidFill>
                <a:latin typeface="+mn-ea"/>
                <a:cs typeface="+mn-ea"/>
              </a:rPr>
              <a:t>)-</a:t>
            </a:r>
            <a:r>
              <a:rPr lang="zh-CN" altLang="en-US" sz="2200" dirty="0">
                <a:solidFill>
                  <a:schemeClr val="tx1"/>
                </a:solidFill>
                <a:latin typeface="+mn-ea"/>
                <a:cs typeface="+mn-ea"/>
              </a:rPr>
              <a:t>电路的</a:t>
            </a:r>
            <a:r>
              <a:rPr lang="zh-CN" altLang="en-US" sz="2200" dirty="0" smtClean="0">
                <a:solidFill>
                  <a:schemeClr val="tx1"/>
                </a:solidFill>
                <a:latin typeface="+mn-ea"/>
                <a:cs typeface="+mn-ea"/>
              </a:rPr>
              <a:t>激励之一；</a:t>
            </a:r>
            <a:endParaRPr lang="zh-CN" altLang="en-US" sz="2200" dirty="0">
              <a:solidFill>
                <a:schemeClr val="tx1"/>
              </a:solidFill>
              <a:latin typeface="+mn-ea"/>
              <a:cs typeface="+mn-ea"/>
            </a:endParaRPr>
          </a:p>
        </p:txBody>
      </p:sp>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sp>
        <p:nvSpPr>
          <p:cNvPr id="17413" name="文本框 1"/>
          <p:cNvSpPr txBox="1"/>
          <p:nvPr/>
        </p:nvSpPr>
        <p:spPr>
          <a:xfrm>
            <a:off x="755650" y="865251"/>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zh-CN" altLang="en-US" sz="2200" b="1" dirty="0">
                <a:ea typeface="+mn-lt"/>
                <a:cs typeface="+mn-lt"/>
                <a:sym typeface="Symbol" panose="05050102010706020507" pitchFamily="18" charset="2"/>
              </a:rPr>
              <a:t>1.</a:t>
            </a:r>
            <a:r>
              <a:rPr lang="zh-CN" altLang="en-US" sz="2200" b="1" dirty="0">
                <a:ea typeface="+mn-lt"/>
                <a:cs typeface="+mn-lt"/>
                <a:sym typeface="+mn-ea"/>
              </a:rPr>
              <a:t>逻辑函数表达式</a:t>
            </a:r>
          </a:p>
        </p:txBody>
      </p:sp>
      <p:sp>
        <p:nvSpPr>
          <p:cNvPr id="4" name="文本框 3"/>
          <p:cNvSpPr txBox="1"/>
          <p:nvPr/>
        </p:nvSpPr>
        <p:spPr>
          <a:xfrm>
            <a:off x="1522730" y="5971413"/>
            <a:ext cx="1840230" cy="368300"/>
          </a:xfrm>
          <a:prstGeom prst="rect">
            <a:avLst/>
          </a:prstGeom>
          <a:noFill/>
        </p:spPr>
        <p:txBody>
          <a:bodyPr wrap="square" rtlCol="0">
            <a:spAutoFit/>
          </a:bodyPr>
          <a:lstStyle/>
          <a:p>
            <a:pPr algn="ctr"/>
            <a:r>
              <a:rPr lang="en-US" altLang="zh-CN" b="1" dirty="0"/>
              <a:t>Moore</a:t>
            </a:r>
            <a:r>
              <a:rPr lang="zh-CN" altLang="en-US" b="1" dirty="0"/>
              <a:t>型电路</a:t>
            </a:r>
          </a:p>
        </p:txBody>
      </p:sp>
      <p:grpSp>
        <p:nvGrpSpPr>
          <p:cNvPr id="12" name="组合 11"/>
          <p:cNvGrpSpPr/>
          <p:nvPr/>
        </p:nvGrpSpPr>
        <p:grpSpPr>
          <a:xfrm>
            <a:off x="536575" y="1537843"/>
            <a:ext cx="3949700" cy="4773930"/>
            <a:chOff x="2005" y="2126"/>
            <a:chExt cx="6220" cy="7518"/>
          </a:xfrm>
        </p:grpSpPr>
        <p:grpSp>
          <p:nvGrpSpPr>
            <p:cNvPr id="15362" name="Group 66"/>
            <p:cNvGrpSpPr/>
            <p:nvPr/>
          </p:nvGrpSpPr>
          <p:grpSpPr>
            <a:xfrm>
              <a:off x="2005" y="2126"/>
              <a:ext cx="6220" cy="7518"/>
              <a:chOff x="1266" y="317"/>
              <a:chExt cx="2410" cy="3652"/>
            </a:xfrm>
          </p:grpSpPr>
          <p:sp>
            <p:nvSpPr>
              <p:cNvPr id="15366" name="Line 70"/>
              <p:cNvSpPr/>
              <p:nvPr/>
            </p:nvSpPr>
            <p:spPr>
              <a:xfrm>
                <a:off x="3099" y="2553"/>
                <a:ext cx="0" cy="1050"/>
              </a:xfrm>
              <a:prstGeom prst="line">
                <a:avLst/>
              </a:prstGeom>
              <a:ln w="9525" cap="flat" cmpd="sng">
                <a:solidFill>
                  <a:srgbClr val="000000"/>
                </a:solidFill>
                <a:prstDash val="solid"/>
                <a:round/>
                <a:headEnd type="none" w="med" len="med"/>
                <a:tailEnd type="none" w="med" len="med"/>
              </a:ln>
            </p:spPr>
          </p:sp>
          <p:cxnSp>
            <p:nvCxnSpPr>
              <p:cNvPr id="15367" name="AutoShape 71"/>
              <p:cNvCxnSpPr/>
              <p:nvPr/>
            </p:nvCxnSpPr>
            <p:spPr>
              <a:xfrm flipV="1">
                <a:off x="2528" y="3187"/>
                <a:ext cx="308" cy="150"/>
              </a:xfrm>
              <a:prstGeom prst="bentConnector3">
                <a:avLst>
                  <a:gd name="adj1" fmla="val 100597"/>
                </a:avLst>
              </a:prstGeom>
              <a:ln w="9525" cap="flat" cmpd="sng">
                <a:solidFill>
                  <a:srgbClr val="000000"/>
                </a:solidFill>
                <a:prstDash val="solid"/>
                <a:miter/>
                <a:headEnd type="none" w="med" len="med"/>
                <a:tailEnd type="none" w="med" len="med"/>
              </a:ln>
            </p:spPr>
          </p:cxnSp>
          <p:sp>
            <p:nvSpPr>
              <p:cNvPr id="15368" name="Line 72"/>
              <p:cNvSpPr/>
              <p:nvPr/>
            </p:nvSpPr>
            <p:spPr>
              <a:xfrm>
                <a:off x="2901" y="2646"/>
                <a:ext cx="0" cy="390"/>
              </a:xfrm>
              <a:prstGeom prst="line">
                <a:avLst/>
              </a:prstGeom>
              <a:ln w="9525" cap="flat" cmpd="sng">
                <a:solidFill>
                  <a:srgbClr val="000000"/>
                </a:solidFill>
                <a:prstDash val="solid"/>
                <a:round/>
                <a:headEnd type="none" w="med" len="med"/>
                <a:tailEnd type="none" w="med" len="med"/>
              </a:ln>
            </p:spPr>
          </p:sp>
          <p:sp>
            <p:nvSpPr>
              <p:cNvPr id="15369" name="Line 73"/>
              <p:cNvSpPr/>
              <p:nvPr/>
            </p:nvSpPr>
            <p:spPr>
              <a:xfrm flipV="1">
                <a:off x="3001" y="2068"/>
                <a:ext cx="0" cy="458"/>
              </a:xfrm>
              <a:prstGeom prst="line">
                <a:avLst/>
              </a:prstGeom>
              <a:ln w="9525" cap="flat" cmpd="sng">
                <a:solidFill>
                  <a:srgbClr val="000000"/>
                </a:solidFill>
                <a:prstDash val="solid"/>
                <a:round/>
                <a:headEnd type="none" w="med" len="med"/>
                <a:tailEnd type="none" w="med" len="med"/>
              </a:ln>
            </p:spPr>
          </p:sp>
          <p:sp>
            <p:nvSpPr>
              <p:cNvPr id="15370" name="Line 74"/>
              <p:cNvSpPr/>
              <p:nvPr/>
            </p:nvSpPr>
            <p:spPr>
              <a:xfrm>
                <a:off x="1447" y="1028"/>
                <a:ext cx="0" cy="591"/>
              </a:xfrm>
              <a:prstGeom prst="line">
                <a:avLst/>
              </a:prstGeom>
              <a:ln w="9525" cap="flat" cmpd="sng">
                <a:solidFill>
                  <a:srgbClr val="000000"/>
                </a:solidFill>
                <a:prstDash val="solid"/>
                <a:round/>
                <a:headEnd type="none" w="med" len="med"/>
                <a:tailEnd type="none" w="med" len="med"/>
              </a:ln>
            </p:spPr>
          </p:sp>
          <p:sp>
            <p:nvSpPr>
              <p:cNvPr id="15371" name="Line 75"/>
              <p:cNvSpPr/>
              <p:nvPr/>
            </p:nvSpPr>
            <p:spPr>
              <a:xfrm>
                <a:off x="2011" y="3252"/>
                <a:ext cx="0" cy="264"/>
              </a:xfrm>
              <a:prstGeom prst="line">
                <a:avLst/>
              </a:prstGeom>
              <a:ln w="9525">
                <a:noFill/>
              </a:ln>
            </p:spPr>
          </p:sp>
          <p:sp>
            <p:nvSpPr>
              <p:cNvPr id="15372" name="Line 76"/>
              <p:cNvSpPr/>
              <p:nvPr/>
            </p:nvSpPr>
            <p:spPr>
              <a:xfrm>
                <a:off x="3385" y="1209"/>
                <a:ext cx="0" cy="318"/>
              </a:xfrm>
              <a:prstGeom prst="line">
                <a:avLst/>
              </a:prstGeom>
              <a:ln w="9525" cap="flat" cmpd="sng">
                <a:solidFill>
                  <a:srgbClr val="000000"/>
                </a:solidFill>
                <a:prstDash val="solid"/>
                <a:round/>
                <a:headEnd type="none" w="med" len="med"/>
                <a:tailEnd type="none" w="med" len="med"/>
              </a:ln>
            </p:spPr>
          </p:sp>
          <p:sp>
            <p:nvSpPr>
              <p:cNvPr id="15373" name="Line 77"/>
              <p:cNvSpPr/>
              <p:nvPr/>
            </p:nvSpPr>
            <p:spPr>
              <a:xfrm>
                <a:off x="1635" y="935"/>
                <a:ext cx="0" cy="275"/>
              </a:xfrm>
              <a:prstGeom prst="line">
                <a:avLst/>
              </a:prstGeom>
              <a:ln w="9525" cap="flat" cmpd="sng">
                <a:solidFill>
                  <a:srgbClr val="000000"/>
                </a:solidFill>
                <a:prstDash val="solid"/>
                <a:round/>
                <a:headEnd type="none" w="med" len="med"/>
                <a:tailEnd type="none" w="med" len="med"/>
              </a:ln>
            </p:spPr>
          </p:sp>
          <p:sp>
            <p:nvSpPr>
              <p:cNvPr id="15374" name="Line 78"/>
              <p:cNvSpPr/>
              <p:nvPr/>
            </p:nvSpPr>
            <p:spPr>
              <a:xfrm>
                <a:off x="3389" y="2000"/>
                <a:ext cx="0" cy="220"/>
              </a:xfrm>
              <a:prstGeom prst="line">
                <a:avLst/>
              </a:prstGeom>
              <a:ln w="9525" cap="flat" cmpd="sng">
                <a:solidFill>
                  <a:srgbClr val="000000"/>
                </a:solidFill>
                <a:prstDash val="solid"/>
                <a:round/>
                <a:headEnd type="none" w="med" len="med"/>
                <a:tailEnd type="oval" w="med" len="med"/>
              </a:ln>
            </p:spPr>
          </p:sp>
          <p:sp>
            <p:nvSpPr>
              <p:cNvPr id="15375" name="Line 79"/>
              <p:cNvSpPr/>
              <p:nvPr/>
            </p:nvSpPr>
            <p:spPr>
              <a:xfrm>
                <a:off x="1931" y="2053"/>
                <a:ext cx="0" cy="165"/>
              </a:xfrm>
              <a:prstGeom prst="line">
                <a:avLst/>
              </a:prstGeom>
              <a:ln w="9525" cap="flat" cmpd="sng">
                <a:solidFill>
                  <a:srgbClr val="000000"/>
                </a:solidFill>
                <a:prstDash val="solid"/>
                <a:round/>
                <a:headEnd type="none" w="med" len="med"/>
                <a:tailEnd type="none" w="med" len="med"/>
              </a:ln>
            </p:spPr>
          </p:sp>
          <p:sp>
            <p:nvSpPr>
              <p:cNvPr id="15376" name="Line 80"/>
              <p:cNvSpPr/>
              <p:nvPr/>
            </p:nvSpPr>
            <p:spPr>
              <a:xfrm>
                <a:off x="1538" y="317"/>
                <a:ext cx="0" cy="330"/>
              </a:xfrm>
              <a:prstGeom prst="line">
                <a:avLst/>
              </a:prstGeom>
              <a:ln w="9525" cap="flat" cmpd="sng">
                <a:solidFill>
                  <a:srgbClr val="000000"/>
                </a:solidFill>
                <a:prstDash val="solid"/>
                <a:round/>
                <a:headEnd type="none" w="med" len="med"/>
                <a:tailEnd type="none" w="med" len="med"/>
              </a:ln>
            </p:spPr>
          </p:sp>
          <p:sp>
            <p:nvSpPr>
              <p:cNvPr id="15377" name="Line 81"/>
              <p:cNvSpPr/>
              <p:nvPr/>
            </p:nvSpPr>
            <p:spPr>
              <a:xfrm>
                <a:off x="1481" y="2138"/>
                <a:ext cx="0" cy="172"/>
              </a:xfrm>
              <a:prstGeom prst="line">
                <a:avLst/>
              </a:prstGeom>
              <a:ln w="9525" cap="flat" cmpd="sng">
                <a:solidFill>
                  <a:srgbClr val="000000"/>
                </a:solidFill>
                <a:prstDash val="solid"/>
                <a:round/>
                <a:headEnd type="none" w="med" len="med"/>
                <a:tailEnd type="none" w="med" len="med"/>
              </a:ln>
            </p:spPr>
          </p:sp>
          <p:sp>
            <p:nvSpPr>
              <p:cNvPr id="15378" name="Rectangle 82"/>
              <p:cNvSpPr/>
              <p:nvPr/>
            </p:nvSpPr>
            <p:spPr>
              <a:xfrm>
                <a:off x="1266" y="1587"/>
                <a:ext cx="895" cy="559"/>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79" name="Oval 86"/>
              <p:cNvSpPr/>
              <p:nvPr/>
            </p:nvSpPr>
            <p:spPr>
              <a:xfrm>
                <a:off x="1856" y="1531"/>
                <a:ext cx="44" cy="55"/>
              </a:xfrm>
              <a:prstGeom prst="ellipse">
                <a:avLst/>
              </a:prstGeom>
              <a:solidFill>
                <a:schemeClr val="bg1">
                  <a:lumMod val="95000"/>
                </a:schemeClr>
              </a:solidFill>
              <a:ln w="9525" cap="flat" cmpd="sng">
                <a:solidFill>
                  <a:srgbClr val="000000"/>
                </a:solidFill>
                <a:prstDash val="solid"/>
                <a:round/>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0" name="AutoShape 87"/>
              <p:cNvSpPr/>
              <p:nvPr/>
            </p:nvSpPr>
            <p:spPr>
              <a:xfrm>
                <a:off x="1867" y="2060"/>
                <a:ext cx="121" cy="86"/>
              </a:xfrm>
              <a:prstGeom prst="triangle">
                <a:avLst>
                  <a:gd name="adj" fmla="val 50000"/>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1" name="Rectangle 88"/>
              <p:cNvSpPr/>
              <p:nvPr/>
            </p:nvSpPr>
            <p:spPr>
              <a:xfrm>
                <a:off x="2760" y="1579"/>
                <a:ext cx="895" cy="559"/>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2" name="Oval 92"/>
              <p:cNvSpPr/>
              <p:nvPr/>
            </p:nvSpPr>
            <p:spPr>
              <a:xfrm>
                <a:off x="3362" y="1516"/>
                <a:ext cx="44" cy="55"/>
              </a:xfrm>
              <a:prstGeom prst="ellipse">
                <a:avLst/>
              </a:prstGeom>
              <a:solidFill>
                <a:schemeClr val="bg1">
                  <a:lumMod val="95000"/>
                </a:schemeClr>
              </a:solidFill>
              <a:ln w="9525" cap="flat" cmpd="sng">
                <a:solidFill>
                  <a:srgbClr val="000000"/>
                </a:solidFill>
                <a:prstDash val="solid"/>
                <a:round/>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3" name="AutoShape 93"/>
              <p:cNvSpPr/>
              <p:nvPr/>
            </p:nvSpPr>
            <p:spPr>
              <a:xfrm>
                <a:off x="3332" y="2052"/>
                <a:ext cx="121" cy="86"/>
              </a:xfrm>
              <a:prstGeom prst="triangle">
                <a:avLst>
                  <a:gd name="adj" fmla="val 50000"/>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4" name="AutoShape 94"/>
              <p:cNvSpPr/>
              <p:nvPr/>
            </p:nvSpPr>
            <p:spPr>
              <a:xfrm rot="-5400000">
                <a:off x="1317" y="2395"/>
                <a:ext cx="326" cy="250"/>
              </a:xfrm>
              <a:prstGeom prst="flowChartDelay">
                <a:avLst/>
              </a:prstGeom>
              <a:solidFill>
                <a:srgbClr val="BBE0E3"/>
              </a:solidFill>
              <a:ln w="9525" cap="flat" cmpd="sng">
                <a:solidFill>
                  <a:srgbClr val="000000"/>
                </a:solidFill>
                <a:prstDash val="solid"/>
                <a:miter/>
                <a:headEnd type="none" w="med" len="med"/>
                <a:tailEnd type="none" w="med" len="med"/>
              </a:ln>
            </p:spPr>
            <p:txBody>
              <a:bodyPr vert="eaVert"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5" name="Oval 95"/>
              <p:cNvSpPr/>
              <p:nvPr/>
            </p:nvSpPr>
            <p:spPr>
              <a:xfrm>
                <a:off x="1458" y="2302"/>
                <a:ext cx="44" cy="55"/>
              </a:xfrm>
              <a:prstGeom prst="ellipse">
                <a:avLst/>
              </a:prstGeom>
              <a:solidFill>
                <a:schemeClr val="bg1">
                  <a:lumMod val="95000"/>
                </a:schemeClr>
              </a:solidFill>
              <a:ln w="9525" cap="flat" cmpd="sng">
                <a:solidFill>
                  <a:srgbClr val="000000"/>
                </a:solidFill>
                <a:prstDash val="solid"/>
                <a:round/>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6" name="AutoShape 96"/>
              <p:cNvSpPr/>
              <p:nvPr/>
            </p:nvSpPr>
            <p:spPr>
              <a:xfrm rot="-5400000">
                <a:off x="1363" y="683"/>
                <a:ext cx="344" cy="321"/>
              </a:xfrm>
              <a:prstGeom prst="flowChartDelay">
                <a:avLst/>
              </a:prstGeom>
              <a:solidFill>
                <a:srgbClr val="BBE0E3"/>
              </a:solidFill>
              <a:ln w="9525" cap="flat" cmpd="sng">
                <a:solidFill>
                  <a:srgbClr val="000000"/>
                </a:solidFill>
                <a:prstDash val="solid"/>
                <a:miter/>
                <a:headEnd type="none" w="med" len="med"/>
                <a:tailEnd type="none" w="med" len="med"/>
              </a:ln>
            </p:spPr>
            <p:txBody>
              <a:bodyPr vert="eaVert"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7" name="Text Box 97"/>
              <p:cNvSpPr txBox="1"/>
              <p:nvPr/>
            </p:nvSpPr>
            <p:spPr>
              <a:xfrm>
                <a:off x="1465" y="3663"/>
                <a:ext cx="186" cy="306"/>
              </a:xfrm>
              <a:prstGeom prst="rect">
                <a:avLst/>
              </a:prstGeom>
              <a:noFill/>
              <a:ln w="9525">
                <a:noFill/>
              </a:ln>
            </p:spPr>
            <p:txBody>
              <a:bodyPr wrap="square" anchor="t">
                <a:spAutoFit/>
              </a:bodyPr>
              <a:lstStyle/>
              <a:p>
                <a:pPr lvl="0" indent="0">
                  <a:lnSpc>
                    <a:spcPct val="100000"/>
                  </a:lnSpc>
                  <a:spcBef>
                    <a:spcPct val="50000"/>
                  </a:spcBef>
                  <a:buNone/>
                </a:pPr>
                <a:r>
                  <a:rPr lang="en-US" altLang="zh-CN" sz="2000" b="0" dirty="0">
                    <a:latin typeface="Arial" panose="020B0604020202020204" pitchFamily="34" charset="0"/>
                    <a:ea typeface="宋体" panose="02010600030101010101" pitchFamily="2" charset="-122"/>
                  </a:rPr>
                  <a:t>X</a:t>
                </a:r>
              </a:p>
            </p:txBody>
          </p:sp>
          <p:sp>
            <p:nvSpPr>
              <p:cNvPr id="15388" name="Line 98"/>
              <p:cNvSpPr/>
              <p:nvPr/>
            </p:nvSpPr>
            <p:spPr>
              <a:xfrm>
                <a:off x="1637" y="1210"/>
                <a:ext cx="1751" cy="0"/>
              </a:xfrm>
              <a:prstGeom prst="line">
                <a:avLst/>
              </a:prstGeom>
              <a:ln w="9525" cap="flat" cmpd="sng">
                <a:solidFill>
                  <a:srgbClr val="000000"/>
                </a:solidFill>
                <a:prstDash val="solid"/>
                <a:round/>
                <a:headEnd type="none" w="med" len="med"/>
                <a:tailEnd type="none" w="med" len="med"/>
              </a:ln>
            </p:spPr>
          </p:sp>
          <p:sp>
            <p:nvSpPr>
              <p:cNvPr id="15389" name="Text Box 99"/>
              <p:cNvSpPr txBox="1"/>
              <p:nvPr/>
            </p:nvSpPr>
            <p:spPr>
              <a:xfrm>
                <a:off x="1586" y="376"/>
                <a:ext cx="206" cy="303"/>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Z</a:t>
                </a:r>
              </a:p>
            </p:txBody>
          </p:sp>
          <p:sp>
            <p:nvSpPr>
              <p:cNvPr id="15390" name="Line 100"/>
              <p:cNvSpPr/>
              <p:nvPr/>
            </p:nvSpPr>
            <p:spPr>
              <a:xfrm>
                <a:off x="1929" y="2215"/>
                <a:ext cx="1747" cy="0"/>
              </a:xfrm>
              <a:prstGeom prst="line">
                <a:avLst/>
              </a:prstGeom>
              <a:ln w="9525" cap="flat" cmpd="sng">
                <a:solidFill>
                  <a:srgbClr val="000000"/>
                </a:solidFill>
                <a:prstDash val="solid"/>
                <a:round/>
                <a:headEnd type="none" w="med" len="med"/>
                <a:tailEnd type="none" w="med" len="med"/>
              </a:ln>
            </p:spPr>
          </p:sp>
          <p:sp>
            <p:nvSpPr>
              <p:cNvPr id="15391" name="Text Box 101"/>
              <p:cNvSpPr txBox="1"/>
              <p:nvPr/>
            </p:nvSpPr>
            <p:spPr>
              <a:xfrm>
                <a:off x="3362" y="2276"/>
                <a:ext cx="288" cy="305"/>
              </a:xfrm>
              <a:prstGeom prst="rect">
                <a:avLst/>
              </a:prstGeom>
              <a:noFill/>
              <a:ln w="9525">
                <a:noFill/>
              </a:ln>
            </p:spPr>
            <p:txBody>
              <a:bodyPr wrap="square"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CP</a:t>
                </a:r>
              </a:p>
            </p:txBody>
          </p:sp>
          <p:sp>
            <p:nvSpPr>
              <p:cNvPr id="15392" name="Line 102"/>
              <p:cNvSpPr/>
              <p:nvPr/>
            </p:nvSpPr>
            <p:spPr>
              <a:xfrm>
                <a:off x="1412" y="2680"/>
                <a:ext cx="0" cy="1101"/>
              </a:xfrm>
              <a:prstGeom prst="line">
                <a:avLst/>
              </a:prstGeom>
              <a:ln w="9525" cap="flat" cmpd="sng">
                <a:solidFill>
                  <a:srgbClr val="000000"/>
                </a:solidFill>
                <a:prstDash val="solid"/>
                <a:round/>
                <a:headEnd type="none" w="med" len="med"/>
                <a:tailEnd type="none" w="med" len="med"/>
              </a:ln>
            </p:spPr>
          </p:sp>
          <p:sp>
            <p:nvSpPr>
              <p:cNvPr id="15394" name="Line 104"/>
              <p:cNvSpPr/>
              <p:nvPr/>
            </p:nvSpPr>
            <p:spPr>
              <a:xfrm>
                <a:off x="1410" y="3595"/>
                <a:ext cx="1695" cy="0"/>
              </a:xfrm>
              <a:prstGeom prst="line">
                <a:avLst/>
              </a:prstGeom>
              <a:ln w="9525" cap="flat" cmpd="sng">
                <a:solidFill>
                  <a:srgbClr val="000000"/>
                </a:solidFill>
                <a:prstDash val="solid"/>
                <a:round/>
                <a:headEnd type="oval" w="med" len="med"/>
                <a:tailEnd type="none" w="med" len="med"/>
              </a:ln>
            </p:spPr>
          </p:sp>
          <p:sp>
            <p:nvSpPr>
              <p:cNvPr id="15395" name="AutoShape 105"/>
              <p:cNvSpPr/>
              <p:nvPr/>
            </p:nvSpPr>
            <p:spPr>
              <a:xfrm rot="-5400000">
                <a:off x="2749" y="2912"/>
                <a:ext cx="326" cy="250"/>
              </a:xfrm>
              <a:prstGeom prst="flowChartDelay">
                <a:avLst/>
              </a:prstGeom>
              <a:solidFill>
                <a:srgbClr val="BBE0E3"/>
              </a:solidFill>
              <a:ln w="9525" cap="flat" cmpd="sng">
                <a:solidFill>
                  <a:srgbClr val="000000"/>
                </a:solidFill>
                <a:prstDash val="solid"/>
                <a:miter/>
                <a:headEnd type="none" w="med" len="med"/>
                <a:tailEnd type="none" w="med" len="med"/>
              </a:ln>
            </p:spPr>
            <p:txBody>
              <a:bodyPr vert="eaVert"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cxnSp>
            <p:nvCxnSpPr>
              <p:cNvPr id="15396" name="AutoShape 106"/>
              <p:cNvCxnSpPr/>
              <p:nvPr/>
            </p:nvCxnSpPr>
            <p:spPr>
              <a:xfrm rot="5400000" flipV="1">
                <a:off x="1116" y="2290"/>
                <a:ext cx="1928" cy="402"/>
              </a:xfrm>
              <a:prstGeom prst="bentConnector3">
                <a:avLst>
                  <a:gd name="adj1" fmla="val -7329"/>
                </a:avLst>
              </a:prstGeom>
              <a:ln w="9525" cap="flat" cmpd="sng">
                <a:solidFill>
                  <a:srgbClr val="000000"/>
                </a:solidFill>
                <a:prstDash val="solid"/>
                <a:miter/>
                <a:headEnd type="none" w="med" len="med"/>
                <a:tailEnd type="none" w="med" len="med"/>
              </a:ln>
            </p:spPr>
          </p:cxnSp>
          <p:cxnSp>
            <p:nvCxnSpPr>
              <p:cNvPr id="15397" name="AutoShape 107"/>
              <p:cNvCxnSpPr/>
              <p:nvPr/>
            </p:nvCxnSpPr>
            <p:spPr>
              <a:xfrm rot="-10800000" flipV="1">
                <a:off x="2286" y="3200"/>
                <a:ext cx="706" cy="259"/>
              </a:xfrm>
              <a:prstGeom prst="bentConnector3">
                <a:avLst>
                  <a:gd name="adj1" fmla="val 4389"/>
                </a:avLst>
              </a:prstGeom>
              <a:ln w="9525" cap="flat" cmpd="sng">
                <a:solidFill>
                  <a:srgbClr val="000000"/>
                </a:solidFill>
                <a:prstDash val="solid"/>
                <a:miter/>
                <a:headEnd type="none" w="med" len="med"/>
                <a:tailEnd type="none" w="med" len="med"/>
              </a:ln>
            </p:spPr>
          </p:cxnSp>
          <p:cxnSp>
            <p:nvCxnSpPr>
              <p:cNvPr id="15398" name="AutoShape 108"/>
              <p:cNvCxnSpPr/>
              <p:nvPr/>
            </p:nvCxnSpPr>
            <p:spPr>
              <a:xfrm rot="5400000">
                <a:off x="1877" y="2227"/>
                <a:ext cx="1763" cy="461"/>
              </a:xfrm>
              <a:prstGeom prst="bentConnector3">
                <a:avLst>
                  <a:gd name="adj1" fmla="val -8426"/>
                </a:avLst>
              </a:prstGeom>
              <a:ln w="9525" cap="flat" cmpd="sng">
                <a:solidFill>
                  <a:srgbClr val="000000"/>
                </a:solidFill>
                <a:prstDash val="solid"/>
                <a:miter/>
                <a:headEnd type="none" w="med" len="med"/>
                <a:tailEnd type="none" w="med" len="med"/>
              </a:ln>
            </p:spPr>
          </p:cxnSp>
          <p:cxnSp>
            <p:nvCxnSpPr>
              <p:cNvPr id="15399" name="AutoShape 109"/>
              <p:cNvCxnSpPr/>
              <p:nvPr/>
            </p:nvCxnSpPr>
            <p:spPr>
              <a:xfrm>
                <a:off x="1540" y="2692"/>
                <a:ext cx="977" cy="258"/>
              </a:xfrm>
              <a:prstGeom prst="bentConnector3">
                <a:avLst>
                  <a:gd name="adj1" fmla="val 514"/>
                </a:avLst>
              </a:prstGeom>
              <a:ln w="9525" cap="flat" cmpd="sng">
                <a:solidFill>
                  <a:srgbClr val="000000"/>
                </a:solidFill>
                <a:prstDash val="solid"/>
                <a:miter/>
                <a:headEnd type="none" w="med" len="med"/>
                <a:tailEnd type="oval" w="med" len="med"/>
              </a:ln>
            </p:spPr>
          </p:cxnSp>
          <p:sp>
            <p:nvSpPr>
              <p:cNvPr id="15400" name="Rectangle 110"/>
              <p:cNvSpPr/>
              <p:nvPr/>
            </p:nvSpPr>
            <p:spPr>
              <a:xfrm>
                <a:off x="1373" y="652"/>
                <a:ext cx="330"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01" name="Text Box 111"/>
              <p:cNvSpPr txBox="1"/>
              <p:nvPr/>
            </p:nvSpPr>
            <p:spPr>
              <a:xfrm>
                <a:off x="1422" y="667"/>
                <a:ext cx="238" cy="322"/>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&amp;</a:t>
                </a:r>
              </a:p>
            </p:txBody>
          </p:sp>
          <p:grpSp>
            <p:nvGrpSpPr>
              <p:cNvPr id="15402" name="Group 112"/>
              <p:cNvGrpSpPr/>
              <p:nvPr/>
            </p:nvGrpSpPr>
            <p:grpSpPr>
              <a:xfrm>
                <a:off x="1346" y="2355"/>
                <a:ext cx="279" cy="372"/>
                <a:chOff x="1346" y="2355"/>
                <a:chExt cx="279" cy="372"/>
              </a:xfrm>
            </p:grpSpPr>
            <p:sp>
              <p:nvSpPr>
                <p:cNvPr id="15403" name="Rectangle 113"/>
                <p:cNvSpPr/>
                <p:nvPr/>
              </p:nvSpPr>
              <p:spPr>
                <a:xfrm>
                  <a:off x="1346" y="2355"/>
                  <a:ext cx="279"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04" name="Text Box 114"/>
                <p:cNvSpPr txBox="1"/>
                <p:nvPr/>
              </p:nvSpPr>
              <p:spPr>
                <a:xfrm>
                  <a:off x="1388" y="2363"/>
                  <a:ext cx="196" cy="322"/>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&amp;</a:t>
                  </a:r>
                </a:p>
              </p:txBody>
            </p:sp>
          </p:grpSp>
          <p:grpSp>
            <p:nvGrpSpPr>
              <p:cNvPr id="15405" name="Group 115"/>
              <p:cNvGrpSpPr/>
              <p:nvPr/>
            </p:nvGrpSpPr>
            <p:grpSpPr>
              <a:xfrm>
                <a:off x="2785" y="2872"/>
                <a:ext cx="254" cy="372"/>
                <a:chOff x="1346" y="2355"/>
                <a:chExt cx="279" cy="372"/>
              </a:xfrm>
            </p:grpSpPr>
            <p:sp>
              <p:nvSpPr>
                <p:cNvPr id="15406" name="Rectangle 116"/>
                <p:cNvSpPr/>
                <p:nvPr/>
              </p:nvSpPr>
              <p:spPr>
                <a:xfrm>
                  <a:off x="1346" y="2355"/>
                  <a:ext cx="279"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07" name="Text Box 117"/>
                <p:cNvSpPr txBox="1"/>
                <p:nvPr/>
              </p:nvSpPr>
              <p:spPr>
                <a:xfrm>
                  <a:off x="1386" y="2355"/>
                  <a:ext cx="197" cy="282"/>
                </a:xfrm>
                <a:prstGeom prst="rect">
                  <a:avLst/>
                </a:prstGeom>
                <a:noFill/>
                <a:ln w="9525">
                  <a:noFill/>
                </a:ln>
              </p:spPr>
              <p:txBody>
                <a:bodyPr anchor="t">
                  <a:spAutoFit/>
                </a:bodyPr>
                <a:lstStyle/>
                <a:p>
                  <a:pPr lvl="0" indent="0">
                    <a:lnSpc>
                      <a:spcPct val="100000"/>
                    </a:lnSpc>
                    <a:spcBef>
                      <a:spcPct val="50000"/>
                    </a:spcBef>
                    <a:buNone/>
                  </a:pPr>
                  <a:r>
                    <a:rPr lang="en-US" altLang="zh-CN" b="0">
                      <a:ea typeface="+mn-lt"/>
                    </a:rPr>
                    <a:t>&amp;</a:t>
                  </a:r>
                </a:p>
              </p:txBody>
            </p:sp>
          </p:grpSp>
          <p:sp>
            <p:nvSpPr>
              <p:cNvPr id="15408" name="Text Box 118"/>
              <p:cNvSpPr txBox="1"/>
              <p:nvPr/>
            </p:nvSpPr>
            <p:spPr>
              <a:xfrm>
                <a:off x="2802" y="2406"/>
                <a:ext cx="238" cy="322"/>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&amp;</a:t>
                </a:r>
              </a:p>
            </p:txBody>
          </p:sp>
          <p:grpSp>
            <p:nvGrpSpPr>
              <p:cNvPr id="15409" name="Group 119"/>
              <p:cNvGrpSpPr/>
              <p:nvPr/>
            </p:nvGrpSpPr>
            <p:grpSpPr>
              <a:xfrm>
                <a:off x="2803" y="2363"/>
                <a:ext cx="397" cy="342"/>
                <a:chOff x="1346" y="2355"/>
                <a:chExt cx="279" cy="372"/>
              </a:xfrm>
            </p:grpSpPr>
            <p:sp>
              <p:nvSpPr>
                <p:cNvPr id="15410" name="Rectangle 120"/>
                <p:cNvSpPr/>
                <p:nvPr/>
              </p:nvSpPr>
              <p:spPr>
                <a:xfrm>
                  <a:off x="1346" y="2355"/>
                  <a:ext cx="279"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11" name="Text Box 121"/>
                <p:cNvSpPr txBox="1"/>
                <p:nvPr/>
              </p:nvSpPr>
              <p:spPr>
                <a:xfrm>
                  <a:off x="1367" y="2376"/>
                  <a:ext cx="237" cy="330"/>
                </a:xfrm>
                <a:prstGeom prst="rect">
                  <a:avLst/>
                </a:prstGeom>
                <a:noFill/>
                <a:ln w="9525">
                  <a:noFill/>
                </a:ln>
              </p:spPr>
              <p:txBody>
                <a:bodyPr lIns="0" rIns="0"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  ≥1</a:t>
                  </a:r>
                </a:p>
              </p:txBody>
            </p:sp>
          </p:grpSp>
        </p:grpSp>
        <p:graphicFrame>
          <p:nvGraphicFramePr>
            <p:cNvPr id="15412" name="Object 2"/>
            <p:cNvGraphicFramePr/>
            <p:nvPr/>
          </p:nvGraphicFramePr>
          <p:xfrm>
            <a:off x="2237" y="4829"/>
            <a:ext cx="500" cy="658"/>
          </p:xfrm>
          <a:graphic>
            <a:graphicData uri="http://schemas.openxmlformats.org/presentationml/2006/ole">
              <mc:AlternateContent xmlns:mc="http://schemas.openxmlformats.org/markup-compatibility/2006">
                <mc:Choice xmlns:v="urn:schemas-microsoft-com:vml" Requires="v">
                  <p:oleObj spid="_x0000_s34927" r:id="rId4" imgW="177800" imgH="215265" progId="Equation.3">
                    <p:embed/>
                  </p:oleObj>
                </mc:Choice>
                <mc:Fallback>
                  <p:oleObj r:id="rId4" imgW="177800" imgH="215265" progId="Equation.3">
                    <p:embed/>
                    <p:pic>
                      <p:nvPicPr>
                        <p:cNvPr id="0" name="图片 3086"/>
                        <p:cNvPicPr/>
                        <p:nvPr/>
                      </p:nvPicPr>
                      <p:blipFill>
                        <a:blip r:embed="rId5"/>
                        <a:stretch>
                          <a:fillRect/>
                        </a:stretch>
                      </p:blipFill>
                      <p:spPr>
                        <a:xfrm>
                          <a:off x="2237" y="4829"/>
                          <a:ext cx="500" cy="658"/>
                        </a:xfrm>
                        <a:prstGeom prst="rect">
                          <a:avLst/>
                        </a:prstGeom>
                        <a:noFill/>
                        <a:ln w="38100">
                          <a:noFill/>
                          <a:miter/>
                        </a:ln>
                      </p:spPr>
                    </p:pic>
                  </p:oleObj>
                </mc:Fallback>
              </mc:AlternateContent>
            </a:graphicData>
          </a:graphic>
        </p:graphicFrame>
        <p:graphicFrame>
          <p:nvGraphicFramePr>
            <p:cNvPr id="15413" name="Object 3"/>
            <p:cNvGraphicFramePr/>
            <p:nvPr/>
          </p:nvGraphicFramePr>
          <p:xfrm>
            <a:off x="3381" y="4831"/>
            <a:ext cx="502" cy="638"/>
          </p:xfrm>
          <a:graphic>
            <a:graphicData uri="http://schemas.openxmlformats.org/presentationml/2006/ole">
              <mc:AlternateContent xmlns:mc="http://schemas.openxmlformats.org/markup-compatibility/2006">
                <mc:Choice xmlns:v="urn:schemas-microsoft-com:vml" Requires="v">
                  <p:oleObj spid="_x0000_s34928" r:id="rId6" imgW="190500" imgH="241300" progId="Equation.3">
                    <p:embed/>
                  </p:oleObj>
                </mc:Choice>
                <mc:Fallback>
                  <p:oleObj r:id="rId6" imgW="190500" imgH="241300" progId="Equation.3">
                    <p:embed/>
                    <p:pic>
                      <p:nvPicPr>
                        <p:cNvPr id="0" name="图片 3082"/>
                        <p:cNvPicPr/>
                        <p:nvPr/>
                      </p:nvPicPr>
                      <p:blipFill>
                        <a:blip r:embed="rId7"/>
                        <a:stretch>
                          <a:fillRect/>
                        </a:stretch>
                      </p:blipFill>
                      <p:spPr>
                        <a:xfrm>
                          <a:off x="3381" y="4831"/>
                          <a:ext cx="502" cy="638"/>
                        </a:xfrm>
                        <a:prstGeom prst="rect">
                          <a:avLst/>
                        </a:prstGeom>
                        <a:noFill/>
                        <a:ln w="38100">
                          <a:noFill/>
                          <a:miter/>
                        </a:ln>
                      </p:spPr>
                    </p:pic>
                  </p:oleObj>
                </mc:Fallback>
              </mc:AlternateContent>
            </a:graphicData>
          </a:graphic>
        </p:graphicFrame>
        <p:graphicFrame>
          <p:nvGraphicFramePr>
            <p:cNvPr id="15414" name="Object 4"/>
            <p:cNvGraphicFramePr/>
            <p:nvPr/>
          </p:nvGraphicFramePr>
          <p:xfrm>
            <a:off x="2722" y="5895"/>
            <a:ext cx="467" cy="498"/>
          </p:xfrm>
          <a:graphic>
            <a:graphicData uri="http://schemas.openxmlformats.org/presentationml/2006/ole">
              <mc:AlternateContent xmlns:mc="http://schemas.openxmlformats.org/markup-compatibility/2006">
                <mc:Choice xmlns:v="urn:schemas-microsoft-com:vml" Requires="v">
                  <p:oleObj spid="_x0000_s34929" r:id="rId8" imgW="203200" imgH="215900" progId="Equation.3">
                    <p:embed/>
                  </p:oleObj>
                </mc:Choice>
                <mc:Fallback>
                  <p:oleObj r:id="rId8" imgW="203200" imgH="215900" progId="Equation.3">
                    <p:embed/>
                    <p:pic>
                      <p:nvPicPr>
                        <p:cNvPr id="0" name="图片 3081"/>
                        <p:cNvPicPr/>
                        <p:nvPr/>
                      </p:nvPicPr>
                      <p:blipFill>
                        <a:blip r:embed="rId9"/>
                        <a:stretch>
                          <a:fillRect/>
                        </a:stretch>
                      </p:blipFill>
                      <p:spPr>
                        <a:xfrm>
                          <a:off x="2722" y="5895"/>
                          <a:ext cx="467" cy="498"/>
                        </a:xfrm>
                        <a:prstGeom prst="rect">
                          <a:avLst/>
                        </a:prstGeom>
                        <a:noFill/>
                        <a:ln w="38100">
                          <a:noFill/>
                          <a:miter/>
                        </a:ln>
                      </p:spPr>
                    </p:pic>
                  </p:oleObj>
                </mc:Fallback>
              </mc:AlternateContent>
            </a:graphicData>
          </a:graphic>
        </p:graphicFrame>
        <p:graphicFrame>
          <p:nvGraphicFramePr>
            <p:cNvPr id="15415" name="Object 5"/>
            <p:cNvGraphicFramePr/>
            <p:nvPr/>
          </p:nvGraphicFramePr>
          <p:xfrm>
            <a:off x="6218" y="4849"/>
            <a:ext cx="465" cy="657"/>
          </p:xfrm>
          <a:graphic>
            <a:graphicData uri="http://schemas.openxmlformats.org/presentationml/2006/ole">
              <mc:AlternateContent xmlns:mc="http://schemas.openxmlformats.org/markup-compatibility/2006">
                <mc:Choice xmlns:v="urn:schemas-microsoft-com:vml" Requires="v">
                  <p:oleObj spid="_x0000_s34930" r:id="rId10" imgW="165100" imgH="215900" progId="Equation.3">
                    <p:embed/>
                  </p:oleObj>
                </mc:Choice>
                <mc:Fallback>
                  <p:oleObj r:id="rId10" imgW="165100" imgH="215900" progId="Equation.3">
                    <p:embed/>
                    <p:pic>
                      <p:nvPicPr>
                        <p:cNvPr id="0" name="图片 3083"/>
                        <p:cNvPicPr/>
                        <p:nvPr/>
                      </p:nvPicPr>
                      <p:blipFill>
                        <a:blip r:embed="rId11"/>
                        <a:stretch>
                          <a:fillRect/>
                        </a:stretch>
                      </p:blipFill>
                      <p:spPr>
                        <a:xfrm>
                          <a:off x="6218" y="4849"/>
                          <a:ext cx="465" cy="657"/>
                        </a:xfrm>
                        <a:prstGeom prst="rect">
                          <a:avLst/>
                        </a:prstGeom>
                        <a:noFill/>
                        <a:ln w="38100">
                          <a:noFill/>
                          <a:miter/>
                        </a:ln>
                      </p:spPr>
                    </p:pic>
                  </p:oleObj>
                </mc:Fallback>
              </mc:AlternateContent>
            </a:graphicData>
          </a:graphic>
        </p:graphicFrame>
        <p:graphicFrame>
          <p:nvGraphicFramePr>
            <p:cNvPr id="15416" name="Object 6"/>
            <p:cNvGraphicFramePr/>
            <p:nvPr/>
          </p:nvGraphicFramePr>
          <p:xfrm>
            <a:off x="7362" y="4923"/>
            <a:ext cx="470" cy="637"/>
          </p:xfrm>
          <a:graphic>
            <a:graphicData uri="http://schemas.openxmlformats.org/presentationml/2006/ole">
              <mc:AlternateContent xmlns:mc="http://schemas.openxmlformats.org/markup-compatibility/2006">
                <mc:Choice xmlns:v="urn:schemas-microsoft-com:vml" Requires="v">
                  <p:oleObj spid="_x0000_s34931" r:id="rId12" imgW="177800" imgH="240665" progId="Equation.3">
                    <p:embed/>
                  </p:oleObj>
                </mc:Choice>
                <mc:Fallback>
                  <p:oleObj r:id="rId12" imgW="177800" imgH="240665" progId="Equation.3">
                    <p:embed/>
                    <p:pic>
                      <p:nvPicPr>
                        <p:cNvPr id="0" name="图片 3085"/>
                        <p:cNvPicPr/>
                        <p:nvPr/>
                      </p:nvPicPr>
                      <p:blipFill>
                        <a:blip r:embed="rId13"/>
                        <a:stretch>
                          <a:fillRect/>
                        </a:stretch>
                      </p:blipFill>
                      <p:spPr>
                        <a:xfrm>
                          <a:off x="7362" y="4923"/>
                          <a:ext cx="470" cy="637"/>
                        </a:xfrm>
                        <a:prstGeom prst="rect">
                          <a:avLst/>
                        </a:prstGeom>
                        <a:noFill/>
                        <a:ln w="38100">
                          <a:noFill/>
                          <a:miter/>
                        </a:ln>
                      </p:spPr>
                    </p:pic>
                  </p:oleObj>
                </mc:Fallback>
              </mc:AlternateContent>
            </a:graphicData>
          </a:graphic>
        </p:graphicFrame>
        <p:graphicFrame>
          <p:nvGraphicFramePr>
            <p:cNvPr id="15417" name="Object 7"/>
            <p:cNvGraphicFramePr/>
            <p:nvPr/>
          </p:nvGraphicFramePr>
          <p:xfrm>
            <a:off x="6134" y="5993"/>
            <a:ext cx="313" cy="376"/>
          </p:xfrm>
          <a:graphic>
            <a:graphicData uri="http://schemas.openxmlformats.org/presentationml/2006/ole">
              <mc:AlternateContent xmlns:mc="http://schemas.openxmlformats.org/markup-compatibility/2006">
                <mc:Choice xmlns:v="urn:schemas-microsoft-com:vml" Requires="v">
                  <p:oleObj spid="_x0000_s34932" r:id="rId14" imgW="190500" imgH="215900" progId="Equation.3">
                    <p:embed/>
                  </p:oleObj>
                </mc:Choice>
                <mc:Fallback>
                  <p:oleObj r:id="rId14" imgW="190500" imgH="215900" progId="Equation.3">
                    <p:embed/>
                    <p:pic>
                      <p:nvPicPr>
                        <p:cNvPr id="0" name="图片 3084"/>
                        <p:cNvPicPr/>
                        <p:nvPr/>
                      </p:nvPicPr>
                      <p:blipFill>
                        <a:blip r:embed="rId15"/>
                        <a:stretch>
                          <a:fillRect/>
                        </a:stretch>
                      </p:blipFill>
                      <p:spPr>
                        <a:xfrm>
                          <a:off x="6134" y="5993"/>
                          <a:ext cx="313" cy="376"/>
                        </a:xfrm>
                        <a:prstGeom prst="rect">
                          <a:avLst/>
                        </a:prstGeom>
                        <a:noFill/>
                        <a:ln w="38100">
                          <a:noFill/>
                          <a:miter/>
                        </a:ln>
                      </p:spPr>
                    </p:pic>
                  </p:oleObj>
                </mc:Fallback>
              </mc:AlternateContent>
            </a:graphicData>
          </a:graphic>
        </p:graphicFrame>
      </p:grpSp>
      <p:grpSp>
        <p:nvGrpSpPr>
          <p:cNvPr id="60" name="组合 59"/>
          <p:cNvGrpSpPr/>
          <p:nvPr/>
        </p:nvGrpSpPr>
        <p:grpSpPr>
          <a:xfrm>
            <a:off x="5458079" y="1290574"/>
            <a:ext cx="4284980" cy="2186940"/>
            <a:chOff x="8056" y="3988"/>
            <a:chExt cx="6748" cy="3444"/>
          </a:xfrm>
        </p:grpSpPr>
        <p:sp>
          <p:nvSpPr>
            <p:cNvPr id="61" name="矩形 60"/>
            <p:cNvSpPr/>
            <p:nvPr/>
          </p:nvSpPr>
          <p:spPr>
            <a:xfrm>
              <a:off x="10374" y="4341"/>
              <a:ext cx="2634" cy="9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组合逻辑</a:t>
              </a:r>
              <a:r>
                <a:rPr lang="en-US" altLang="zh-CN">
                  <a:solidFill>
                    <a:schemeClr val="tx1"/>
                  </a:solidFill>
                </a:rPr>
                <a:t> </a:t>
              </a:r>
            </a:p>
          </p:txBody>
        </p:sp>
        <p:sp>
          <p:nvSpPr>
            <p:cNvPr id="62" name="矩形 61"/>
            <p:cNvSpPr/>
            <p:nvPr/>
          </p:nvSpPr>
          <p:spPr>
            <a:xfrm>
              <a:off x="10374" y="5504"/>
              <a:ext cx="2634" cy="78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存储逻辑</a:t>
              </a:r>
              <a:r>
                <a:rPr lang="en-US" altLang="zh-CN" dirty="0">
                  <a:solidFill>
                    <a:schemeClr val="tx1"/>
                  </a:solidFill>
                </a:rPr>
                <a:t> </a:t>
              </a:r>
            </a:p>
          </p:txBody>
        </p:sp>
        <p:sp>
          <p:nvSpPr>
            <p:cNvPr id="63" name="矩形 62"/>
            <p:cNvSpPr/>
            <p:nvPr/>
          </p:nvSpPr>
          <p:spPr>
            <a:xfrm>
              <a:off x="10374" y="6595"/>
              <a:ext cx="2634" cy="78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组合逻辑</a:t>
              </a:r>
              <a:r>
                <a:rPr lang="en-US" altLang="zh-CN">
                  <a:solidFill>
                    <a:schemeClr val="tx1"/>
                  </a:solidFill>
                </a:rPr>
                <a:t> </a:t>
              </a:r>
            </a:p>
          </p:txBody>
        </p:sp>
        <p:cxnSp>
          <p:nvCxnSpPr>
            <p:cNvPr id="64" name="直接箭头连接符 63"/>
            <p:cNvCxnSpPr/>
            <p:nvPr/>
          </p:nvCxnSpPr>
          <p:spPr>
            <a:xfrm>
              <a:off x="8952" y="4484"/>
              <a:ext cx="1417" cy="0"/>
            </a:xfrm>
            <a:prstGeom prst="straightConnector1">
              <a:avLst/>
            </a:prstGeom>
            <a:ln>
              <a:headEnd type="none"/>
              <a:tailEnd type="triangle" w="med" len="med"/>
            </a:ln>
          </p:spPr>
          <p:style>
            <a:lnRef idx="1">
              <a:schemeClr val="dk1"/>
            </a:lnRef>
            <a:fillRef idx="0">
              <a:schemeClr val="dk1"/>
            </a:fillRef>
            <a:effectRef idx="0">
              <a:schemeClr val="dk1"/>
            </a:effectRef>
            <a:fontRef idx="minor">
              <a:schemeClr val="tx1"/>
            </a:fontRef>
          </p:style>
        </p:cxnSp>
        <p:cxnSp>
          <p:nvCxnSpPr>
            <p:cNvPr id="65" name="直接箭头连接符 64"/>
            <p:cNvCxnSpPr/>
            <p:nvPr/>
          </p:nvCxnSpPr>
          <p:spPr>
            <a:xfrm>
              <a:off x="8964" y="4751"/>
              <a:ext cx="1417" cy="0"/>
            </a:xfrm>
            <a:prstGeom prst="straightConnector1">
              <a:avLst/>
            </a:prstGeom>
            <a:ln>
              <a:headEnd type="none"/>
              <a:tailEnd type="triangle" w="med" len="med"/>
            </a:ln>
          </p:spPr>
          <p:style>
            <a:lnRef idx="1">
              <a:schemeClr val="dk1"/>
            </a:lnRef>
            <a:fillRef idx="0">
              <a:schemeClr val="dk1"/>
            </a:fillRef>
            <a:effectRef idx="0">
              <a:schemeClr val="dk1"/>
            </a:effectRef>
            <a:fontRef idx="minor">
              <a:schemeClr val="tx1"/>
            </a:fontRef>
          </p:style>
        </p:cxnSp>
        <p:sp>
          <p:nvSpPr>
            <p:cNvPr id="66" name="文本框 65"/>
            <p:cNvSpPr txBox="1"/>
            <p:nvPr/>
          </p:nvSpPr>
          <p:spPr>
            <a:xfrm>
              <a:off x="9404" y="4435"/>
              <a:ext cx="392" cy="422"/>
            </a:xfrm>
            <a:prstGeom prst="rect">
              <a:avLst/>
            </a:prstGeom>
            <a:noFill/>
          </p:spPr>
          <p:txBody>
            <a:bodyPr wrap="square" rtlCol="0">
              <a:spAutoFit/>
            </a:bodyPr>
            <a:lstStyle/>
            <a:p>
              <a:pPr fontAlgn="auto">
                <a:lnSpc>
                  <a:spcPts val="460"/>
                </a:lnSpc>
              </a:pPr>
              <a:r>
                <a:rPr lang="zh-CN" altLang="en-US">
                  <a:latin typeface="Arial" panose="020B0604020202020204" pitchFamily="34" charset="0"/>
                  <a:cs typeface="Arial" panose="020B0604020202020204" pitchFamily="34" charset="0"/>
                </a:rPr>
                <a:t>.</a:t>
              </a:r>
            </a:p>
            <a:p>
              <a:pPr fontAlgn="auto">
                <a:lnSpc>
                  <a:spcPts val="460"/>
                </a:lnSpc>
              </a:pPr>
              <a:r>
                <a:rPr lang="zh-CN" altLang="en-US">
                  <a:latin typeface="Arial" panose="020B0604020202020204" pitchFamily="34" charset="0"/>
                  <a:cs typeface="Arial" panose="020B0604020202020204" pitchFamily="34" charset="0"/>
                </a:rPr>
                <a:t>.</a:t>
              </a:r>
            </a:p>
            <a:p>
              <a:pPr fontAlgn="auto">
                <a:lnSpc>
                  <a:spcPts val="460"/>
                </a:lnSpc>
              </a:pPr>
              <a:endParaRPr lang="zh-CN" altLang="en-US">
                <a:latin typeface="Arial" panose="020B0604020202020204" pitchFamily="34" charset="0"/>
                <a:cs typeface="Arial" panose="020B0604020202020204" pitchFamily="34" charset="0"/>
              </a:endParaRPr>
            </a:p>
          </p:txBody>
        </p:sp>
        <p:sp>
          <p:nvSpPr>
            <p:cNvPr id="67" name="文本框 66"/>
            <p:cNvSpPr txBox="1"/>
            <p:nvPr/>
          </p:nvSpPr>
          <p:spPr>
            <a:xfrm>
              <a:off x="8430" y="3988"/>
              <a:ext cx="646" cy="580"/>
            </a:xfrm>
            <a:prstGeom prst="rect">
              <a:avLst/>
            </a:prstGeom>
            <a:noFill/>
          </p:spPr>
          <p:txBody>
            <a:bodyPr wrap="square" rtlCol="0">
              <a:spAutoFit/>
            </a:bodyPr>
            <a:lstStyle/>
            <a:p>
              <a:r>
                <a:rPr lang="en-US" altLang="zh-CN"/>
                <a:t>x</a:t>
              </a:r>
              <a:r>
                <a:rPr lang="en-US" altLang="zh-CN" baseline="-25000"/>
                <a:t>1</a:t>
              </a:r>
            </a:p>
          </p:txBody>
        </p:sp>
        <p:sp>
          <p:nvSpPr>
            <p:cNvPr id="68" name="文本框 67"/>
            <p:cNvSpPr txBox="1"/>
            <p:nvPr/>
          </p:nvSpPr>
          <p:spPr>
            <a:xfrm>
              <a:off x="8446" y="4356"/>
              <a:ext cx="646" cy="580"/>
            </a:xfrm>
            <a:prstGeom prst="rect">
              <a:avLst/>
            </a:prstGeom>
            <a:noFill/>
          </p:spPr>
          <p:txBody>
            <a:bodyPr wrap="square" rtlCol="0">
              <a:spAutoFit/>
            </a:bodyPr>
            <a:lstStyle/>
            <a:p>
              <a:r>
                <a:rPr lang="en-US" altLang="zh-CN"/>
                <a:t>x</a:t>
              </a:r>
              <a:r>
                <a:rPr lang="en-US" altLang="zh-CN" baseline="-25000"/>
                <a:t>n</a:t>
              </a:r>
            </a:p>
          </p:txBody>
        </p:sp>
        <p:cxnSp>
          <p:nvCxnSpPr>
            <p:cNvPr id="69" name="直接箭头连接符 68"/>
            <p:cNvCxnSpPr/>
            <p:nvPr/>
          </p:nvCxnSpPr>
          <p:spPr>
            <a:xfrm>
              <a:off x="13008" y="4561"/>
              <a:ext cx="1134" cy="0"/>
            </a:xfrm>
            <a:prstGeom prst="straightConnector1">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flipH="1">
              <a:off x="14143" y="4548"/>
              <a:ext cx="0" cy="1587"/>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a:off x="13008" y="6125"/>
              <a:ext cx="1134"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13008" y="5769"/>
              <a:ext cx="510"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flipH="1">
              <a:off x="13518" y="4975"/>
              <a:ext cx="0" cy="794"/>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a:xfrm>
              <a:off x="13008" y="4979"/>
              <a:ext cx="51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5" name="文本框 74"/>
            <p:cNvSpPr txBox="1"/>
            <p:nvPr/>
          </p:nvSpPr>
          <p:spPr>
            <a:xfrm rot="16200000">
              <a:off x="13634" y="5070"/>
              <a:ext cx="392" cy="543"/>
            </a:xfrm>
            <a:prstGeom prst="rect">
              <a:avLst/>
            </a:prstGeom>
            <a:noFill/>
          </p:spPr>
          <p:txBody>
            <a:bodyPr wrap="square" rtlCol="0">
              <a:spAutoFit/>
            </a:bodyPr>
            <a:lstStyle/>
            <a:p>
              <a:pPr fontAlgn="auto">
                <a:lnSpc>
                  <a:spcPts val="660"/>
                </a:lnSpc>
              </a:pPr>
              <a:r>
                <a:rPr lang="zh-CN" altLang="en-US">
                  <a:latin typeface="Arial" panose="020B0604020202020204" pitchFamily="34" charset="0"/>
                  <a:cs typeface="Arial" panose="020B0604020202020204" pitchFamily="34" charset="0"/>
                </a:rPr>
                <a:t>.</a:t>
              </a:r>
            </a:p>
            <a:p>
              <a:pPr fontAlgn="auto">
                <a:lnSpc>
                  <a:spcPts val="660"/>
                </a:lnSpc>
              </a:pPr>
              <a:r>
                <a:rPr lang="zh-CN" altLang="en-US">
                  <a:latin typeface="Arial" panose="020B0604020202020204" pitchFamily="34" charset="0"/>
                  <a:cs typeface="Arial" panose="020B0604020202020204" pitchFamily="34" charset="0"/>
                </a:rPr>
                <a:t>.</a:t>
              </a:r>
            </a:p>
            <a:p>
              <a:pPr fontAlgn="auto">
                <a:lnSpc>
                  <a:spcPts val="660"/>
                </a:lnSpc>
              </a:pPr>
              <a:r>
                <a:rPr lang="zh-CN" altLang="en-US">
                  <a:latin typeface="Arial" panose="020B0604020202020204" pitchFamily="34" charset="0"/>
                  <a:cs typeface="Arial" panose="020B0604020202020204" pitchFamily="34" charset="0"/>
                </a:rPr>
                <a:t>.</a:t>
              </a:r>
            </a:p>
          </p:txBody>
        </p:sp>
        <p:sp>
          <p:nvSpPr>
            <p:cNvPr id="76" name="文本框 75"/>
            <p:cNvSpPr txBox="1"/>
            <p:nvPr/>
          </p:nvSpPr>
          <p:spPr>
            <a:xfrm>
              <a:off x="13013" y="5078"/>
              <a:ext cx="708" cy="531"/>
            </a:xfrm>
            <a:prstGeom prst="rect">
              <a:avLst/>
            </a:prstGeom>
            <a:noFill/>
          </p:spPr>
          <p:txBody>
            <a:bodyPr wrap="square" rtlCol="0">
              <a:spAutoFit/>
            </a:bodyPr>
            <a:lstStyle/>
            <a:p>
              <a:r>
                <a:rPr lang="en-US" altLang="zh-CN" sz="1600" b="1"/>
                <a:t>Y</a:t>
              </a:r>
              <a:r>
                <a:rPr lang="en-US" altLang="zh-CN" sz="1600" b="1" baseline="-25000"/>
                <a:t>1</a:t>
              </a:r>
            </a:p>
          </p:txBody>
        </p:sp>
        <p:sp>
          <p:nvSpPr>
            <p:cNvPr id="77" name="文本框 76"/>
            <p:cNvSpPr txBox="1"/>
            <p:nvPr/>
          </p:nvSpPr>
          <p:spPr>
            <a:xfrm>
              <a:off x="14096" y="5070"/>
              <a:ext cx="708" cy="531"/>
            </a:xfrm>
            <a:prstGeom prst="rect">
              <a:avLst/>
            </a:prstGeom>
            <a:noFill/>
          </p:spPr>
          <p:txBody>
            <a:bodyPr wrap="square" rtlCol="0">
              <a:spAutoFit/>
            </a:bodyPr>
            <a:lstStyle/>
            <a:p>
              <a:r>
                <a:rPr lang="en-US" altLang="zh-CN" sz="1600" b="1"/>
                <a:t>Y</a:t>
              </a:r>
              <a:r>
                <a:rPr lang="en-US" altLang="zh-CN" sz="1600" b="1" baseline="-25000"/>
                <a:t>r</a:t>
              </a:r>
            </a:p>
          </p:txBody>
        </p:sp>
        <p:cxnSp>
          <p:nvCxnSpPr>
            <p:cNvPr id="78" name="直接箭头连接符 77"/>
            <p:cNvCxnSpPr/>
            <p:nvPr/>
          </p:nvCxnSpPr>
          <p:spPr>
            <a:xfrm>
              <a:off x="9240" y="6176"/>
              <a:ext cx="1134" cy="0"/>
            </a:xfrm>
            <a:prstGeom prst="straightConnector1">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flipH="1">
              <a:off x="9239" y="4926"/>
              <a:ext cx="0" cy="1247"/>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0" name="直接箭头连接符 79"/>
            <p:cNvCxnSpPr/>
            <p:nvPr/>
          </p:nvCxnSpPr>
          <p:spPr>
            <a:xfrm>
              <a:off x="9231" y="4924"/>
              <a:ext cx="1134"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1" name="直接箭头连接符 80"/>
            <p:cNvCxnSpPr/>
            <p:nvPr/>
          </p:nvCxnSpPr>
          <p:spPr>
            <a:xfrm>
              <a:off x="9859" y="5794"/>
              <a:ext cx="51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flipH="1">
              <a:off x="9868" y="5164"/>
              <a:ext cx="0" cy="624"/>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3" name="直接箭头连接符 82"/>
            <p:cNvCxnSpPr/>
            <p:nvPr/>
          </p:nvCxnSpPr>
          <p:spPr>
            <a:xfrm>
              <a:off x="9859" y="5158"/>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4" name="文本框 83"/>
            <p:cNvSpPr txBox="1"/>
            <p:nvPr/>
          </p:nvSpPr>
          <p:spPr>
            <a:xfrm>
              <a:off x="9793" y="5118"/>
              <a:ext cx="585" cy="531"/>
            </a:xfrm>
            <a:prstGeom prst="rect">
              <a:avLst/>
            </a:prstGeom>
            <a:noFill/>
          </p:spPr>
          <p:txBody>
            <a:bodyPr wrap="square" rtlCol="0">
              <a:spAutoFit/>
            </a:bodyPr>
            <a:lstStyle/>
            <a:p>
              <a:r>
                <a:rPr lang="en-US" altLang="zh-CN" sz="1600" b="1"/>
                <a:t>y</a:t>
              </a:r>
              <a:r>
                <a:rPr lang="en-US" altLang="zh-CN" sz="1600" b="1" baseline="-25000"/>
                <a:t>1</a:t>
              </a:r>
            </a:p>
          </p:txBody>
        </p:sp>
        <p:sp>
          <p:nvSpPr>
            <p:cNvPr id="85" name="文本框 84"/>
            <p:cNvSpPr txBox="1"/>
            <p:nvPr/>
          </p:nvSpPr>
          <p:spPr>
            <a:xfrm>
              <a:off x="9175" y="5124"/>
              <a:ext cx="585" cy="531"/>
            </a:xfrm>
            <a:prstGeom prst="rect">
              <a:avLst/>
            </a:prstGeom>
            <a:noFill/>
          </p:spPr>
          <p:txBody>
            <a:bodyPr wrap="square" rtlCol="0">
              <a:spAutoFit/>
            </a:bodyPr>
            <a:lstStyle/>
            <a:p>
              <a:r>
                <a:rPr lang="en-US" altLang="zh-CN" sz="1600" b="1"/>
                <a:t>y</a:t>
              </a:r>
              <a:r>
                <a:rPr lang="en-US" altLang="zh-CN" sz="1600" b="1" baseline="-25000"/>
                <a:t>s</a:t>
              </a:r>
            </a:p>
          </p:txBody>
        </p:sp>
        <p:cxnSp>
          <p:nvCxnSpPr>
            <p:cNvPr id="86" name="直接连接符 85"/>
            <p:cNvCxnSpPr/>
            <p:nvPr/>
          </p:nvCxnSpPr>
          <p:spPr>
            <a:xfrm flipH="1">
              <a:off x="9868" y="5800"/>
              <a:ext cx="0" cy="964"/>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7" name="直接箭头连接符 86"/>
            <p:cNvCxnSpPr/>
            <p:nvPr/>
          </p:nvCxnSpPr>
          <p:spPr>
            <a:xfrm>
              <a:off x="9864" y="6753"/>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flipH="1">
              <a:off x="9239" y="6176"/>
              <a:ext cx="0" cy="1020"/>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9" name="直接箭头连接符 88"/>
            <p:cNvCxnSpPr/>
            <p:nvPr/>
          </p:nvCxnSpPr>
          <p:spPr>
            <a:xfrm>
              <a:off x="9231" y="7194"/>
              <a:ext cx="1134"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直接箭头连接符 89"/>
            <p:cNvCxnSpPr/>
            <p:nvPr/>
          </p:nvCxnSpPr>
          <p:spPr>
            <a:xfrm>
              <a:off x="13008" y="6810"/>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1" name="直接箭头连接符 90"/>
            <p:cNvCxnSpPr/>
            <p:nvPr/>
          </p:nvCxnSpPr>
          <p:spPr>
            <a:xfrm>
              <a:off x="13020" y="7194"/>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2" name="文本框 91"/>
            <p:cNvSpPr txBox="1"/>
            <p:nvPr/>
          </p:nvSpPr>
          <p:spPr>
            <a:xfrm>
              <a:off x="13477" y="6559"/>
              <a:ext cx="708" cy="531"/>
            </a:xfrm>
            <a:prstGeom prst="rect">
              <a:avLst/>
            </a:prstGeom>
            <a:noFill/>
          </p:spPr>
          <p:txBody>
            <a:bodyPr wrap="square" rtlCol="0">
              <a:spAutoFit/>
            </a:bodyPr>
            <a:lstStyle/>
            <a:p>
              <a:r>
                <a:rPr lang="en-US" altLang="zh-CN" sz="1600" b="1"/>
                <a:t>Z</a:t>
              </a:r>
              <a:r>
                <a:rPr lang="en-US" altLang="zh-CN" sz="1600" b="1" baseline="-25000"/>
                <a:t>1</a:t>
              </a:r>
            </a:p>
          </p:txBody>
        </p:sp>
        <p:sp>
          <p:nvSpPr>
            <p:cNvPr id="93" name="文本框 92"/>
            <p:cNvSpPr txBox="1"/>
            <p:nvPr/>
          </p:nvSpPr>
          <p:spPr>
            <a:xfrm>
              <a:off x="13017" y="6812"/>
              <a:ext cx="392" cy="515"/>
            </a:xfrm>
            <a:prstGeom prst="rect">
              <a:avLst/>
            </a:prstGeom>
            <a:noFill/>
          </p:spPr>
          <p:txBody>
            <a:bodyPr wrap="square" rtlCol="0">
              <a:spAutoFit/>
            </a:bodyPr>
            <a:lstStyle/>
            <a:p>
              <a:pPr fontAlgn="auto">
                <a:lnSpc>
                  <a:spcPts val="460"/>
                </a:lnSpc>
              </a:pPr>
              <a:r>
                <a:rPr lang="zh-CN" altLang="en-US">
                  <a:latin typeface="Arial" panose="020B0604020202020204" pitchFamily="34" charset="0"/>
                  <a:cs typeface="Arial" panose="020B0604020202020204" pitchFamily="34" charset="0"/>
                </a:rPr>
                <a:t>.</a:t>
              </a:r>
            </a:p>
            <a:p>
              <a:pPr fontAlgn="auto">
                <a:lnSpc>
                  <a:spcPts val="460"/>
                </a:lnSpc>
              </a:pPr>
              <a:r>
                <a:rPr lang="zh-CN" altLang="en-US">
                  <a:latin typeface="Arial" panose="020B0604020202020204" pitchFamily="34" charset="0"/>
                  <a:cs typeface="Arial" panose="020B0604020202020204" pitchFamily="34" charset="0"/>
                </a:rPr>
                <a:t>.</a:t>
              </a:r>
            </a:p>
            <a:p>
              <a:pPr fontAlgn="auto">
                <a:lnSpc>
                  <a:spcPts val="460"/>
                </a:lnSpc>
              </a:pPr>
              <a:r>
                <a:rPr lang="zh-CN" altLang="en-US">
                  <a:latin typeface="Arial" panose="020B0604020202020204" pitchFamily="34" charset="0"/>
                  <a:cs typeface="Arial" panose="020B0604020202020204" pitchFamily="34" charset="0"/>
                  <a:sym typeface="+mn-ea"/>
                </a:rPr>
                <a:t>.</a:t>
              </a:r>
              <a:endParaRPr lang="zh-CN" altLang="en-US">
                <a:latin typeface="Arial" panose="020B0604020202020204" pitchFamily="34" charset="0"/>
                <a:cs typeface="Arial" panose="020B0604020202020204" pitchFamily="34" charset="0"/>
              </a:endParaRPr>
            </a:p>
            <a:p>
              <a:pPr fontAlgn="auto">
                <a:lnSpc>
                  <a:spcPts val="460"/>
                </a:lnSpc>
              </a:pPr>
              <a:endParaRPr lang="zh-CN" altLang="en-US">
                <a:latin typeface="Arial" panose="020B0604020202020204" pitchFamily="34" charset="0"/>
                <a:cs typeface="Arial" panose="020B0604020202020204" pitchFamily="34" charset="0"/>
              </a:endParaRPr>
            </a:p>
          </p:txBody>
        </p:sp>
        <p:sp>
          <p:nvSpPr>
            <p:cNvPr id="94" name="文本框 93"/>
            <p:cNvSpPr txBox="1"/>
            <p:nvPr/>
          </p:nvSpPr>
          <p:spPr>
            <a:xfrm>
              <a:off x="13487" y="6902"/>
              <a:ext cx="708" cy="531"/>
            </a:xfrm>
            <a:prstGeom prst="rect">
              <a:avLst/>
            </a:prstGeom>
            <a:noFill/>
          </p:spPr>
          <p:txBody>
            <a:bodyPr wrap="square" rtlCol="0">
              <a:spAutoFit/>
            </a:bodyPr>
            <a:lstStyle/>
            <a:p>
              <a:r>
                <a:rPr lang="en-US" altLang="zh-CN" sz="1600" b="1"/>
                <a:t>Z</a:t>
              </a:r>
              <a:r>
                <a:rPr lang="en-US" altLang="zh-CN" sz="1600" b="1" baseline="-25000"/>
                <a:t>m</a:t>
              </a:r>
            </a:p>
          </p:txBody>
        </p:sp>
        <p:cxnSp>
          <p:nvCxnSpPr>
            <p:cNvPr id="95" name="直接箭头连接符 94"/>
            <p:cNvCxnSpPr/>
            <p:nvPr/>
          </p:nvCxnSpPr>
          <p:spPr>
            <a:xfrm flipV="1">
              <a:off x="11758" y="6289"/>
              <a:ext cx="0" cy="232"/>
            </a:xfrm>
            <a:prstGeom prst="straightConnector1">
              <a:avLst/>
            </a:prstGeom>
            <a:ln>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8697" y="6529"/>
              <a:ext cx="3061" cy="0"/>
            </a:xfrm>
            <a:prstGeom prst="straightConnector1">
              <a:avLst/>
            </a:prstGeom>
            <a:ln>
              <a:solidFill>
                <a:srgbClr val="FF0000"/>
              </a:solidFill>
              <a:headEnd type="none"/>
              <a:tailEnd type="none" w="med" len="med"/>
            </a:ln>
          </p:spPr>
          <p:style>
            <a:lnRef idx="1">
              <a:schemeClr val="dk1"/>
            </a:lnRef>
            <a:fillRef idx="0">
              <a:schemeClr val="dk1"/>
            </a:fillRef>
            <a:effectRef idx="0">
              <a:schemeClr val="dk1"/>
            </a:effectRef>
            <a:fontRef idx="minor">
              <a:schemeClr val="tx1"/>
            </a:fontRef>
          </p:style>
        </p:cxnSp>
        <p:sp>
          <p:nvSpPr>
            <p:cNvPr id="97" name="文本框 96"/>
            <p:cNvSpPr txBox="1"/>
            <p:nvPr/>
          </p:nvSpPr>
          <p:spPr>
            <a:xfrm>
              <a:off x="8056" y="6218"/>
              <a:ext cx="816" cy="580"/>
            </a:xfrm>
            <a:prstGeom prst="rect">
              <a:avLst/>
            </a:prstGeom>
            <a:noFill/>
          </p:spPr>
          <p:txBody>
            <a:bodyPr wrap="square" rtlCol="0">
              <a:spAutoFit/>
            </a:bodyPr>
            <a:lstStyle/>
            <a:p>
              <a:r>
                <a:rPr lang="en-US" altLang="zh-CN"/>
                <a:t>CP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3232">
                                            <p:txEl>
                                              <p:pRg st="0" end="0"/>
                                            </p:txEl>
                                          </p:spTgt>
                                        </p:tgtEl>
                                        <p:attrNameLst>
                                          <p:attrName>style.visibility</p:attrName>
                                        </p:attrNameLst>
                                      </p:cBhvr>
                                      <p:to>
                                        <p:strVal val="visible"/>
                                      </p:to>
                                    </p:set>
                                    <p:animEffect transition="in" filter="blinds(vertical)">
                                      <p:cBhvr>
                                        <p:cTn id="7" dur="500"/>
                                        <p:tgtEl>
                                          <p:spTgt spid="93232">
                                            <p:txEl>
                                              <p:pRg st="0" end="0"/>
                                            </p:txEl>
                                          </p:spTgt>
                                        </p:tgtEl>
                                      </p:cBhvr>
                                    </p:animEffect>
                                  </p:childTnLst>
                                </p:cTn>
                              </p:par>
                              <p:par>
                                <p:cTn id="8" presetID="3" presetClass="entr" presetSubtype="5" fill="hold" nodeType="withEffect">
                                  <p:stCondLst>
                                    <p:cond delay="0"/>
                                  </p:stCondLst>
                                  <p:childTnLst>
                                    <p:set>
                                      <p:cBhvr>
                                        <p:cTn id="9" dur="1" fill="hold">
                                          <p:stCondLst>
                                            <p:cond delay="0"/>
                                          </p:stCondLst>
                                        </p:cTn>
                                        <p:tgtEl>
                                          <p:spTgt spid="93232">
                                            <p:txEl>
                                              <p:pRg st="1" end="1"/>
                                            </p:txEl>
                                          </p:spTgt>
                                        </p:tgtEl>
                                        <p:attrNameLst>
                                          <p:attrName>style.visibility</p:attrName>
                                        </p:attrNameLst>
                                      </p:cBhvr>
                                      <p:to>
                                        <p:strVal val="visible"/>
                                      </p:to>
                                    </p:set>
                                    <p:animEffect transition="in" filter="blinds(vertical)">
                                      <p:cBhvr>
                                        <p:cTn id="10" dur="500"/>
                                        <p:tgtEl>
                                          <p:spTgt spid="93232">
                                            <p:txEl>
                                              <p:pRg st="1" end="1"/>
                                            </p:txEl>
                                          </p:spTgt>
                                        </p:tgtEl>
                                      </p:cBhvr>
                                    </p:animEffect>
                                  </p:childTnLst>
                                </p:cTn>
                              </p:par>
                              <p:par>
                                <p:cTn id="11" presetID="3" presetClass="entr" presetSubtype="5" fill="hold" nodeType="withEffect">
                                  <p:stCondLst>
                                    <p:cond delay="0"/>
                                  </p:stCondLst>
                                  <p:childTnLst>
                                    <p:set>
                                      <p:cBhvr>
                                        <p:cTn id="12" dur="1" fill="hold">
                                          <p:stCondLst>
                                            <p:cond delay="0"/>
                                          </p:stCondLst>
                                        </p:cTn>
                                        <p:tgtEl>
                                          <p:spTgt spid="93232">
                                            <p:txEl>
                                              <p:pRg st="2" end="2"/>
                                            </p:txEl>
                                          </p:spTgt>
                                        </p:tgtEl>
                                        <p:attrNameLst>
                                          <p:attrName>style.visibility</p:attrName>
                                        </p:attrNameLst>
                                      </p:cBhvr>
                                      <p:to>
                                        <p:strVal val="visible"/>
                                      </p:to>
                                    </p:set>
                                    <p:animEffect transition="in" filter="blinds(vertical)">
                                      <p:cBhvr>
                                        <p:cTn id="13" dur="500"/>
                                        <p:tgtEl>
                                          <p:spTgt spid="93232">
                                            <p:txEl>
                                              <p:pRg st="2" end="2"/>
                                            </p:txEl>
                                          </p:spTgt>
                                        </p:tgtEl>
                                      </p:cBhvr>
                                    </p:animEffect>
                                  </p:childTnLst>
                                </p:cTn>
                              </p:par>
                              <p:par>
                                <p:cTn id="14" presetID="3" presetClass="entr" presetSubtype="5" fill="hold" nodeType="withEffect">
                                  <p:stCondLst>
                                    <p:cond delay="0"/>
                                  </p:stCondLst>
                                  <p:childTnLst>
                                    <p:set>
                                      <p:cBhvr>
                                        <p:cTn id="15" dur="1" fill="hold">
                                          <p:stCondLst>
                                            <p:cond delay="0"/>
                                          </p:stCondLst>
                                        </p:cTn>
                                        <p:tgtEl>
                                          <p:spTgt spid="93232">
                                            <p:txEl>
                                              <p:pRg st="3" end="3"/>
                                            </p:txEl>
                                          </p:spTgt>
                                        </p:tgtEl>
                                        <p:attrNameLst>
                                          <p:attrName>style.visibility</p:attrName>
                                        </p:attrNameLst>
                                      </p:cBhvr>
                                      <p:to>
                                        <p:strVal val="visible"/>
                                      </p:to>
                                    </p:set>
                                    <p:animEffect transition="in" filter="blinds(vertical)">
                                      <p:cBhvr>
                                        <p:cTn id="16" dur="500"/>
                                        <p:tgtEl>
                                          <p:spTgt spid="9323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496425" y="1067435"/>
            <a:ext cx="2324735" cy="1750060"/>
          </a:xfrm>
          <a:prstGeom prst="rect">
            <a:avLst/>
          </a:prstGeom>
        </p:spPr>
      </p:pic>
      <p:pic>
        <p:nvPicPr>
          <p:cNvPr id="3" name="图片 2"/>
          <p:cNvPicPr>
            <a:picLocks noChangeAspect="1"/>
          </p:cNvPicPr>
          <p:nvPr/>
        </p:nvPicPr>
        <p:blipFill>
          <a:blip r:embed="rId4"/>
          <a:stretch>
            <a:fillRect/>
          </a:stretch>
        </p:blipFill>
        <p:spPr>
          <a:xfrm>
            <a:off x="833755" y="2682875"/>
            <a:ext cx="3734435" cy="3702050"/>
          </a:xfrm>
          <a:prstGeom prst="rect">
            <a:avLst/>
          </a:prstGeom>
        </p:spPr>
      </p:pic>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sp>
        <p:nvSpPr>
          <p:cNvPr id="207902" name="Rectangle 30"/>
          <p:cNvSpPr/>
          <p:nvPr/>
        </p:nvSpPr>
        <p:spPr>
          <a:xfrm>
            <a:off x="2146300" y="2682875"/>
            <a:ext cx="3418840" cy="598170"/>
          </a:xfrm>
          <a:prstGeom prst="rect">
            <a:avLst/>
          </a:prstGeom>
          <a:noFill/>
          <a:ln w="9525">
            <a:noFill/>
          </a:ln>
        </p:spPr>
        <p:txBody>
          <a:bodyPr anchor="t"/>
          <a:lstStyle/>
          <a:p>
            <a:pPr lvl="0" indent="0">
              <a:lnSpc>
                <a:spcPct val="100000"/>
              </a:lnSpc>
              <a:spcBef>
                <a:spcPts val="0"/>
              </a:spcBef>
              <a:buFont typeface="Wingdings" panose="05000000000000000000" pitchFamily="2" charset="2"/>
              <a:buNone/>
            </a:pPr>
            <a:r>
              <a:rPr lang="en-US" altLang="zh-CN" sz="3200" b="0" dirty="0">
                <a:latin typeface="微软雅黑" panose="020B0503020204020204" pitchFamily="34" charset="-122"/>
                <a:ea typeface="微软雅黑" panose="020B0503020204020204" pitchFamily="34" charset="-122"/>
              </a:rPr>
              <a:t>￭</a:t>
            </a:r>
            <a:r>
              <a:rPr lang="en-US" altLang="zh-CN" sz="2400" b="0" dirty="0">
                <a:ea typeface="+mn-lt"/>
              </a:rPr>
              <a:t>AB→</a:t>
            </a:r>
            <a:r>
              <a:rPr lang="en-US" altLang="zh-CN" sz="2400" b="0" dirty="0" smtClean="0">
                <a:ea typeface="+mn-lt"/>
              </a:rPr>
              <a:t>CF;(</a:t>
            </a:r>
            <a:r>
              <a:rPr lang="en-US" altLang="zh-CN" sz="2400" b="1" dirty="0" smtClean="0">
                <a:solidFill>
                  <a:srgbClr val="006600"/>
                </a:solidFill>
                <a:ea typeface="+mn-lt"/>
              </a:rPr>
              <a:t>C,F</a:t>
            </a:r>
            <a:r>
              <a:rPr lang="en-US" altLang="zh-CN" sz="2400" b="0" dirty="0">
                <a:ea typeface="+mn-lt"/>
              </a:rPr>
              <a:t>) =&gt;(</a:t>
            </a:r>
            <a:r>
              <a:rPr lang="en-US" altLang="zh-CN" sz="2400" b="1" dirty="0">
                <a:solidFill>
                  <a:srgbClr val="006600"/>
                </a:solidFill>
                <a:ea typeface="+mn-lt"/>
              </a:rPr>
              <a:t>A,B</a:t>
            </a:r>
            <a:r>
              <a:rPr lang="en-US" altLang="zh-CN" sz="2400" b="0" dirty="0">
                <a:ea typeface="+mn-lt"/>
              </a:rPr>
              <a:t>)</a:t>
            </a:r>
          </a:p>
        </p:txBody>
      </p:sp>
      <p:sp>
        <p:nvSpPr>
          <p:cNvPr id="207903" name="Rectangle 31"/>
          <p:cNvSpPr/>
          <p:nvPr/>
        </p:nvSpPr>
        <p:spPr>
          <a:xfrm>
            <a:off x="3465195" y="4225925"/>
            <a:ext cx="2659380" cy="550545"/>
          </a:xfrm>
          <a:prstGeom prst="rect">
            <a:avLst/>
          </a:prstGeom>
          <a:noFill/>
          <a:ln w="9525">
            <a:noFill/>
          </a:ln>
        </p:spPr>
        <p:txBody>
          <a:bodyPr anchor="t"/>
          <a:lstStyle/>
          <a:p>
            <a:pPr lvl="0" indent="0">
              <a:lnSpc>
                <a:spcPct val="100000"/>
              </a:lnSpc>
              <a:spcBef>
                <a:spcPts val="0"/>
              </a:spcBef>
              <a:buFont typeface="Wingdings" panose="05000000000000000000" pitchFamily="2" charset="2"/>
              <a:buNone/>
            </a:pPr>
            <a:r>
              <a:rPr lang="en-US" altLang="zh-CN" sz="3200" b="0" dirty="0">
                <a:latin typeface="微软雅黑" panose="020B0503020204020204" pitchFamily="34" charset="-122"/>
                <a:ea typeface="微软雅黑" panose="020B0503020204020204" pitchFamily="34" charset="-122"/>
              </a:rPr>
              <a:t>￭</a:t>
            </a:r>
            <a:r>
              <a:rPr lang="en-US" altLang="zh-CN" sz="2400" b="0" dirty="0">
                <a:ea typeface="+mn-lt"/>
              </a:rPr>
              <a:t>AE</a:t>
            </a:r>
            <a:r>
              <a:rPr lang="en-US" altLang="zh-CN" sz="2400" dirty="0">
                <a:ea typeface="+mn-lt"/>
                <a:sym typeface="+mn-ea"/>
              </a:rPr>
              <a:t>→</a:t>
            </a:r>
            <a:r>
              <a:rPr lang="en-US" altLang="zh-CN" sz="2400" b="0" dirty="0">
                <a:ea typeface="+mn-lt"/>
              </a:rPr>
              <a:t>BE</a:t>
            </a:r>
            <a:r>
              <a:rPr lang="en-US" altLang="zh-CN" sz="2400" dirty="0">
                <a:ea typeface="+mn-lt"/>
                <a:sym typeface="+mn-ea"/>
              </a:rPr>
              <a:t>→ </a:t>
            </a:r>
            <a:r>
              <a:rPr lang="en-US" altLang="zh-CN" sz="2400" b="0" dirty="0" smtClean="0">
                <a:ea typeface="+mn-lt"/>
              </a:rPr>
              <a:t>AE</a:t>
            </a:r>
            <a:r>
              <a:rPr lang="en-US" altLang="zh-CN" sz="2400" b="0" dirty="0" smtClean="0">
                <a:ea typeface="+mn-lt"/>
              </a:rPr>
              <a:t>, </a:t>
            </a:r>
            <a:r>
              <a:rPr lang="en-US" altLang="zh-CN" sz="2400" b="1" dirty="0" smtClean="0">
                <a:solidFill>
                  <a:srgbClr val="006600"/>
                </a:solidFill>
                <a:ea typeface="+mn-lt"/>
              </a:rPr>
              <a:t>CF</a:t>
            </a:r>
            <a:endParaRPr lang="en-US" altLang="zh-CN" sz="2400" b="1" dirty="0" smtClean="0">
              <a:solidFill>
                <a:srgbClr val="006600"/>
              </a:solidFill>
              <a:ea typeface="+mn-lt"/>
            </a:endParaRPr>
          </a:p>
        </p:txBody>
      </p:sp>
      <p:sp>
        <p:nvSpPr>
          <p:cNvPr id="207907" name="Rectangle 35"/>
          <p:cNvSpPr/>
          <p:nvPr/>
        </p:nvSpPr>
        <p:spPr>
          <a:xfrm>
            <a:off x="4312920" y="5385435"/>
            <a:ext cx="3070225" cy="587375"/>
          </a:xfrm>
          <a:prstGeom prst="rect">
            <a:avLst/>
          </a:prstGeom>
          <a:noFill/>
          <a:ln w="9525">
            <a:noFill/>
          </a:ln>
        </p:spPr>
        <p:txBody>
          <a:bodyPr anchor="t"/>
          <a:lstStyle/>
          <a:p>
            <a:pPr lvl="0" indent="0" fontAlgn="auto">
              <a:lnSpc>
                <a:spcPct val="100000"/>
              </a:lnSpc>
              <a:buFont typeface="Wingdings" panose="05000000000000000000" pitchFamily="2" charset="2"/>
              <a:buNone/>
            </a:pPr>
            <a:r>
              <a:rPr lang="en-US" altLang="zh-CN" sz="3200" b="0" dirty="0" smtClean="0">
                <a:latin typeface="微软雅黑" panose="020B0503020204020204" pitchFamily="34" charset="-122"/>
                <a:ea typeface="微软雅黑" panose="020B0503020204020204" pitchFamily="34" charset="-122"/>
              </a:rPr>
              <a:t>￭</a:t>
            </a:r>
            <a:r>
              <a:rPr lang="en-US" altLang="zh-CN" sz="2400" b="0" dirty="0" smtClean="0">
                <a:latin typeface="等线" panose="02010600030101010101" charset="-122"/>
                <a:ea typeface="等线" panose="02010600030101010101" charset="-122"/>
                <a:cs typeface="等线" panose="02010600030101010101" charset="-122"/>
              </a:rPr>
              <a:t>DG</a:t>
            </a:r>
            <a:r>
              <a:rPr lang="en-US" altLang="zh-CN" sz="2400" dirty="0">
                <a:ea typeface="+mn-lt"/>
                <a:sym typeface="+mn-ea"/>
              </a:rPr>
              <a:t>→</a:t>
            </a:r>
            <a:r>
              <a:rPr lang="en-US" altLang="zh-CN" sz="2400" b="0" dirty="0">
                <a:latin typeface="等线" panose="02010600030101010101" charset="-122"/>
                <a:ea typeface="等线" panose="02010600030101010101" charset="-122"/>
                <a:cs typeface="等线" panose="02010600030101010101" charset="-122"/>
              </a:rPr>
              <a:t>CD(</a:t>
            </a:r>
            <a:r>
              <a:rPr lang="en-US" altLang="zh-CN" sz="2400" b="0" dirty="0">
                <a:solidFill>
                  <a:srgbClr val="FF0000"/>
                </a:solidFill>
                <a:latin typeface="等线" panose="02010600030101010101" charset="-122"/>
                <a:ea typeface="等线" panose="02010600030101010101" charset="-122"/>
                <a:cs typeface="等线" panose="02010600030101010101" charset="-122"/>
                <a:sym typeface="Symbol" panose="05050102010706020507" pitchFamily="18" charset="2"/>
              </a:rPr>
              <a:t></a:t>
            </a:r>
            <a:r>
              <a:rPr lang="en-US" altLang="zh-CN" sz="2400" b="0" dirty="0">
                <a:latin typeface="等线" panose="02010600030101010101" charset="-122"/>
                <a:ea typeface="等线" panose="02010600030101010101" charset="-122"/>
                <a:cs typeface="等线" panose="02010600030101010101" charset="-122"/>
                <a:sym typeface="Math1" pitchFamily="2" charset="2"/>
              </a:rPr>
              <a:t>)</a:t>
            </a:r>
            <a:r>
              <a:rPr lang="en-US" altLang="zh-CN" sz="2400" b="0" dirty="0">
                <a:latin typeface="等线" panose="02010600030101010101" charset="-122"/>
                <a:ea typeface="等线" panose="02010600030101010101" charset="-122"/>
                <a:cs typeface="等线" panose="02010600030101010101" charset="-122"/>
              </a:rPr>
              <a:t>,DE(</a:t>
            </a:r>
            <a:r>
              <a:rPr lang="en-US" altLang="zh-CN" sz="2400" b="0" dirty="0">
                <a:solidFill>
                  <a:srgbClr val="FF0000"/>
                </a:solidFill>
                <a:latin typeface="等线" panose="02010600030101010101" charset="-122"/>
                <a:ea typeface="等线" panose="02010600030101010101" charset="-122"/>
                <a:cs typeface="等线" panose="02010600030101010101" charset="-122"/>
                <a:sym typeface="Symbol" panose="05050102010706020507" pitchFamily="18" charset="2"/>
              </a:rPr>
              <a:t></a:t>
            </a:r>
            <a:r>
              <a:rPr lang="en-US" altLang="zh-CN" sz="2400" b="0" dirty="0" smtClean="0">
                <a:latin typeface="等线" panose="02010600030101010101" charset="-122"/>
                <a:ea typeface="等线" panose="02010600030101010101" charset="-122"/>
                <a:cs typeface="等线" panose="02010600030101010101" charset="-122"/>
                <a:sym typeface="Math1" pitchFamily="2" charset="2"/>
              </a:rPr>
              <a:t>)</a:t>
            </a:r>
            <a:endParaRPr lang="en-US" altLang="zh-CN" sz="2400" b="0" dirty="0">
              <a:latin typeface="等线" panose="02010600030101010101" charset="-122"/>
              <a:ea typeface="等线" panose="02010600030101010101" charset="-122"/>
              <a:cs typeface="等线" panose="02010600030101010101" charset="-122"/>
              <a:sym typeface="Math1" pitchFamily="2" charset="2"/>
            </a:endParaRPr>
          </a:p>
        </p:txBody>
      </p:sp>
      <p:sp>
        <p:nvSpPr>
          <p:cNvPr id="160772" name="Rectangle 3"/>
          <p:cNvSpPr/>
          <p:nvPr/>
        </p:nvSpPr>
        <p:spPr>
          <a:xfrm>
            <a:off x="7037070" y="4665345"/>
            <a:ext cx="4446270" cy="528955"/>
          </a:xfrm>
          <a:prstGeom prst="rect">
            <a:avLst/>
          </a:prstGeom>
          <a:noFill/>
          <a:ln w="9525">
            <a:noFill/>
          </a:ln>
        </p:spPr>
        <p:txBody>
          <a:bodyPr anchor="t"/>
          <a:lstStyle/>
          <a:p>
            <a:pPr marL="0" lvl="1" fontAlgn="auto">
              <a:lnSpc>
                <a:spcPct val="100000"/>
              </a:lnSpc>
              <a:buNone/>
            </a:pPr>
            <a:r>
              <a:rPr lang="en-US" altLang="zh-CN" sz="2400" dirty="0">
                <a:latin typeface="等线" panose="02010600030101010101" charset="-122"/>
                <a:ea typeface="等线" panose="02010600030101010101" charset="-122"/>
                <a:cs typeface="等线" panose="02010600030101010101" charset="-122"/>
              </a:rPr>
              <a:t>(A</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B</a:t>
            </a:r>
            <a:r>
              <a:rPr lang="en-US" altLang="zh-CN" sz="2400" dirty="0" smtClean="0">
                <a:latin typeface="等线" panose="02010600030101010101" charset="-122"/>
                <a:ea typeface="等线" panose="02010600030101010101" charset="-122"/>
                <a:cs typeface="等线" panose="02010600030101010101" charset="-122"/>
              </a:rPr>
              <a:t>)</a:t>
            </a:r>
            <a:r>
              <a:rPr lang="zh-CN" altLang="en-US" sz="2400" dirty="0" smtClean="0">
                <a:latin typeface="等线" panose="02010600030101010101" charset="-122"/>
                <a:ea typeface="等线" panose="02010600030101010101" charset="-122"/>
                <a:cs typeface="等线" panose="02010600030101010101" charset="-122"/>
              </a:rPr>
              <a:t>、</a:t>
            </a:r>
            <a:r>
              <a:rPr lang="en-US" altLang="zh-CN" sz="2400" dirty="0" smtClean="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A</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E</a:t>
            </a:r>
            <a:r>
              <a:rPr lang="en-US" altLang="zh-CN" sz="2400" dirty="0" smtClean="0">
                <a:latin typeface="等线" panose="02010600030101010101" charset="-122"/>
                <a:ea typeface="等线" panose="02010600030101010101" charset="-122"/>
                <a:cs typeface="等线" panose="02010600030101010101" charset="-122"/>
              </a:rPr>
              <a:t>)</a:t>
            </a:r>
            <a:r>
              <a:rPr lang="zh-CN" altLang="en-US" sz="2400" dirty="0" smtClean="0">
                <a:latin typeface="等线" panose="02010600030101010101" charset="-122"/>
                <a:ea typeface="等线" panose="02010600030101010101" charset="-122"/>
                <a:cs typeface="等线" panose="02010600030101010101" charset="-122"/>
              </a:rPr>
              <a:t>、</a:t>
            </a:r>
            <a:r>
              <a:rPr lang="en-US" altLang="zh-CN" sz="2400" dirty="0" smtClean="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B</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E</a:t>
            </a:r>
            <a:r>
              <a:rPr lang="en-US" altLang="zh-CN" sz="2400" dirty="0" smtClean="0">
                <a:latin typeface="等线" panose="02010600030101010101" charset="-122"/>
                <a:ea typeface="等线" panose="02010600030101010101" charset="-122"/>
                <a:cs typeface="等线" panose="02010600030101010101" charset="-122"/>
              </a:rPr>
              <a:t>)</a:t>
            </a:r>
            <a:r>
              <a:rPr lang="zh-CN" altLang="en-US" sz="2400" dirty="0" smtClean="0">
                <a:latin typeface="等线" panose="02010600030101010101" charset="-122"/>
                <a:ea typeface="等线" panose="02010600030101010101" charset="-122"/>
                <a:cs typeface="等线" panose="02010600030101010101" charset="-122"/>
              </a:rPr>
              <a:t>、</a:t>
            </a:r>
            <a:r>
              <a:rPr lang="en-US" altLang="zh-CN" sz="2400" dirty="0" smtClean="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C</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F)</a:t>
            </a:r>
          </a:p>
        </p:txBody>
      </p:sp>
      <p:sp>
        <p:nvSpPr>
          <p:cNvPr id="4" name="Rectangle 2"/>
          <p:cNvSpPr/>
          <p:nvPr/>
        </p:nvSpPr>
        <p:spPr>
          <a:xfrm>
            <a:off x="7195820" y="3541395"/>
            <a:ext cx="4298315" cy="481965"/>
          </a:xfrm>
          <a:prstGeom prst="rect">
            <a:avLst/>
          </a:prstGeom>
          <a:noFill/>
          <a:ln w="9525">
            <a:noFill/>
          </a:ln>
        </p:spPr>
        <p:txBody>
          <a:bodyPr anchor="t"/>
          <a:lstStyle/>
          <a:p>
            <a:pPr lvl="0">
              <a:lnSpc>
                <a:spcPct val="100000"/>
              </a:lnSpc>
              <a:buNone/>
            </a:pPr>
            <a:r>
              <a:rPr lang="zh-CN" altLang="en-US" sz="2400" b="0" dirty="0">
                <a:solidFill>
                  <a:srgbClr val="0000FF"/>
                </a:solidFill>
                <a:latin typeface="等线" panose="02010600030101010101" charset="-122"/>
                <a:ea typeface="等线" panose="02010600030101010101" charset="-122"/>
                <a:cs typeface="等线" panose="02010600030101010101" charset="-122"/>
              </a:rPr>
              <a:t>原始状态表中共有四个等效对</a:t>
            </a:r>
          </a:p>
        </p:txBody>
      </p:sp>
      <p:sp>
        <p:nvSpPr>
          <p:cNvPr id="7" name="下箭头 6"/>
          <p:cNvSpPr/>
          <p:nvPr/>
        </p:nvSpPr>
        <p:spPr bwMode="auto">
          <a:xfrm>
            <a:off x="9128760" y="4099560"/>
            <a:ext cx="243840" cy="436880"/>
          </a:xfrm>
          <a:prstGeom prst="downArrow">
            <a:avLst/>
          </a:prstGeom>
          <a:noFill/>
          <a:ln w="9525" cap="flat" cmpd="sng" algn="ctr">
            <a:solidFill>
              <a:srgbClr val="0070C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rgbClr val="000000"/>
              </a:solidFill>
              <a:effectLst/>
              <a:latin typeface="等线" panose="02010600030101010101" charset="-122"/>
              <a:ea typeface="等线" panose="02010600030101010101" charset="-122"/>
              <a:cs typeface="宋体" panose="02010600030101010101" pitchFamily="2" charset="-122"/>
            </a:endParaRPr>
          </a:p>
        </p:txBody>
      </p:sp>
      <p:sp>
        <p:nvSpPr>
          <p:cNvPr id="8"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91" name="Text Box 32"/>
          <p:cNvSpPr txBox="1">
            <a:spLocks noChangeArrowheads="1"/>
          </p:cNvSpPr>
          <p:nvPr/>
        </p:nvSpPr>
        <p:spPr bwMode="auto">
          <a:xfrm>
            <a:off x="1073150" y="2864485"/>
            <a:ext cx="551815" cy="460375"/>
          </a:xfrm>
          <a:prstGeom prst="rect">
            <a:avLst/>
          </a:prstGeom>
          <a:noFill/>
          <a:ln w="9525" algn="ctr">
            <a:noFill/>
            <a:miter lim="800000"/>
            <a:tailEnd type="none" w="lg" len="lg"/>
          </a:ln>
          <a:effectLst/>
        </p:spPr>
        <p:txBody>
          <a:bodyPr wrap="square">
            <a:spAutoFit/>
          </a:bodyPr>
          <a:lstStyle/>
          <a:p>
            <a:pPr lvl="0" algn="ctr" eaLnBrk="1" fontAlgn="base" hangingPunct="1">
              <a:lnSpc>
                <a:spcPct val="100000"/>
              </a:lnSpc>
              <a:spcBef>
                <a:spcPct val="50000"/>
              </a:spcBef>
              <a:buNone/>
            </a:pPr>
            <a:r>
              <a:rPr lang="en-US" altLang="zh-CN" sz="2400" strike="noStrike" noProof="1">
                <a:solidFill>
                  <a:srgbClr val="339933"/>
                </a:solidFill>
                <a:effectLst>
                  <a:outerShdw blurRad="38100" dist="38100" dir="2700000">
                    <a:srgbClr val="000000"/>
                  </a:outerShdw>
                </a:effectLst>
                <a:latin typeface="等线" panose="02010600030101010101" charset="-122"/>
                <a:ea typeface="等线" panose="02010600030101010101" charset="-122"/>
                <a:cs typeface="+mn-ea"/>
                <a:sym typeface="Math1" pitchFamily="2" charset="2"/>
              </a:rPr>
              <a:t>√</a:t>
            </a:r>
          </a:p>
        </p:txBody>
      </p:sp>
      <p:sp>
        <p:nvSpPr>
          <p:cNvPr id="9" name="Text Box 32"/>
          <p:cNvSpPr txBox="1">
            <a:spLocks noChangeArrowheads="1"/>
          </p:cNvSpPr>
          <p:nvPr/>
        </p:nvSpPr>
        <p:spPr bwMode="auto">
          <a:xfrm>
            <a:off x="1129665" y="4364990"/>
            <a:ext cx="551815" cy="460375"/>
          </a:xfrm>
          <a:prstGeom prst="rect">
            <a:avLst/>
          </a:prstGeom>
          <a:noFill/>
          <a:ln w="9525" algn="ctr">
            <a:noFill/>
            <a:miter lim="800000"/>
            <a:tailEnd type="none" w="lg" len="lg"/>
          </a:ln>
          <a:effectLst/>
        </p:spPr>
        <p:txBody>
          <a:bodyPr wrap="square">
            <a:spAutoFit/>
          </a:bodyPr>
          <a:lstStyle/>
          <a:p>
            <a:pPr lvl="0" algn="ctr" eaLnBrk="1" fontAlgn="base" hangingPunct="1">
              <a:lnSpc>
                <a:spcPct val="100000"/>
              </a:lnSpc>
              <a:spcBef>
                <a:spcPct val="50000"/>
              </a:spcBef>
              <a:buNone/>
            </a:pPr>
            <a:r>
              <a:rPr lang="en-US" altLang="zh-CN" sz="2400" strike="noStrike" noProof="1">
                <a:solidFill>
                  <a:srgbClr val="339933"/>
                </a:solidFill>
                <a:effectLst>
                  <a:outerShdw blurRad="38100" dist="38100" dir="2700000">
                    <a:srgbClr val="000000"/>
                  </a:outerShdw>
                </a:effectLst>
                <a:latin typeface="等线" panose="02010600030101010101" charset="-122"/>
                <a:ea typeface="等线" panose="02010600030101010101" charset="-122"/>
                <a:cs typeface="+mn-ea"/>
                <a:sym typeface="Math1" pitchFamily="2" charset="2"/>
              </a:rPr>
              <a:t>√</a:t>
            </a:r>
          </a:p>
        </p:txBody>
      </p:sp>
      <p:sp>
        <p:nvSpPr>
          <p:cNvPr id="10" name="Text Box 32"/>
          <p:cNvSpPr txBox="1">
            <a:spLocks noChangeArrowheads="1"/>
          </p:cNvSpPr>
          <p:nvPr/>
        </p:nvSpPr>
        <p:spPr bwMode="auto">
          <a:xfrm>
            <a:off x="1624965" y="4435475"/>
            <a:ext cx="551815" cy="460375"/>
          </a:xfrm>
          <a:prstGeom prst="rect">
            <a:avLst/>
          </a:prstGeom>
          <a:noFill/>
          <a:ln w="9525" algn="ctr">
            <a:noFill/>
            <a:miter lim="800000"/>
            <a:tailEnd type="none" w="lg" len="lg"/>
          </a:ln>
          <a:effectLst/>
        </p:spPr>
        <p:txBody>
          <a:bodyPr wrap="square">
            <a:spAutoFit/>
          </a:bodyPr>
          <a:lstStyle/>
          <a:p>
            <a:pPr lvl="0" algn="ctr" eaLnBrk="1" fontAlgn="base" hangingPunct="1">
              <a:lnSpc>
                <a:spcPct val="100000"/>
              </a:lnSpc>
              <a:spcBef>
                <a:spcPct val="50000"/>
              </a:spcBef>
              <a:buNone/>
            </a:pPr>
            <a:r>
              <a:rPr lang="en-US" altLang="zh-CN" sz="2400" strike="noStrike" noProof="1">
                <a:solidFill>
                  <a:srgbClr val="339933"/>
                </a:solidFill>
                <a:effectLst>
                  <a:outerShdw blurRad="38100" dist="38100" dir="2700000">
                    <a:srgbClr val="000000"/>
                  </a:outerShdw>
                </a:effectLst>
                <a:latin typeface="等线" panose="02010600030101010101" charset="-122"/>
                <a:ea typeface="等线" panose="02010600030101010101" charset="-122"/>
                <a:cs typeface="+mn-ea"/>
                <a:sym typeface="Math1" pitchFamily="2" charset="2"/>
              </a:rPr>
              <a:t>√</a:t>
            </a:r>
          </a:p>
        </p:txBody>
      </p:sp>
      <p:sp>
        <p:nvSpPr>
          <p:cNvPr id="11" name="Text Box 5"/>
          <p:cNvSpPr txBox="1"/>
          <p:nvPr/>
        </p:nvSpPr>
        <p:spPr>
          <a:xfrm>
            <a:off x="2689860" y="5354320"/>
            <a:ext cx="571500" cy="583565"/>
          </a:xfrm>
          <a:prstGeom prst="rect">
            <a:avLst/>
          </a:prstGeom>
          <a:noFill/>
          <a:ln w="9525">
            <a:noFill/>
          </a:ln>
        </p:spPr>
        <p:txBody>
          <a:bodyPr wrap="square" anchor="t">
            <a:spAutoFit/>
          </a:bodyPr>
          <a:lstStyle/>
          <a:p>
            <a:pPr lvl="0" indent="0" algn="ctr">
              <a:lnSpc>
                <a:spcPct val="100000"/>
              </a:lnSpc>
              <a:spcBef>
                <a:spcPct val="50000"/>
              </a:spcBef>
              <a:buNone/>
            </a:pPr>
            <a:r>
              <a:rPr lang="en-US" altLang="zh-CN" sz="3200">
                <a:solidFill>
                  <a:srgbClr val="FF5050"/>
                </a:solidFill>
                <a:latin typeface="Comic Sans MS" panose="030F0702030302020204" pitchFamily="66" charset="0"/>
                <a:ea typeface="宋体" panose="02010600030101010101" pitchFamily="2" charset="-122"/>
                <a:cs typeface="+mn-lt"/>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7902">
                                            <p:txEl>
                                              <p:pRg st="0" end="0"/>
                                            </p:txEl>
                                          </p:spTgt>
                                        </p:tgtEl>
                                        <p:attrNameLst>
                                          <p:attrName>style.visibility</p:attrName>
                                        </p:attrNameLst>
                                      </p:cBhvr>
                                      <p:to>
                                        <p:strVal val="visible"/>
                                      </p:to>
                                    </p:set>
                                    <p:animEffect transition="in" filter="wipe(up)">
                                      <p:cBhvr>
                                        <p:cTn id="7" dur="500"/>
                                        <p:tgtEl>
                                          <p:spTgt spid="207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childTnLst>
                                    <p:set>
                                      <p:cBhvr>
                                        <p:cTn id="11" dur="1" fill="hold">
                                          <p:stCondLst>
                                            <p:cond delay="0"/>
                                          </p:stCondLst>
                                        </p:cTn>
                                        <p:tgtEl>
                                          <p:spTgt spid="207903"/>
                                        </p:tgtEl>
                                        <p:attrNameLst>
                                          <p:attrName>style.visibility</p:attrName>
                                        </p:attrNameLst>
                                      </p:cBhvr>
                                      <p:to>
                                        <p:strVal val="visible"/>
                                      </p:to>
                                    </p:set>
                                    <p:animEffect transition="in" filter="blinds(horizontal)">
                                      <p:cBhvr>
                                        <p:cTn id="12" dur="500"/>
                                        <p:tgtEl>
                                          <p:spTgt spid="2079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07907"/>
                                        </p:tgtEl>
                                        <p:attrNameLst>
                                          <p:attrName>style.visibility</p:attrName>
                                        </p:attrNameLst>
                                      </p:cBhvr>
                                      <p:to>
                                        <p:strVal val="visible"/>
                                      </p:to>
                                    </p:set>
                                    <p:animEffect transition="in" filter="blinds(vertical)">
                                      <p:cBhvr>
                                        <p:cTn id="17" dur="500"/>
                                        <p:tgtEl>
                                          <p:spTgt spid="20790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dissolv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5"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60772"/>
                                        </p:tgtEl>
                                        <p:attrNameLst>
                                          <p:attrName>style.visibility</p:attrName>
                                        </p:attrNameLst>
                                      </p:cBhvr>
                                      <p:to>
                                        <p:strVal val="visible"/>
                                      </p:to>
                                    </p:set>
                                    <p:animEffect transition="in" filter="blinds(horizontal)">
                                      <p:cBhvr>
                                        <p:cTn id="49" dur="500"/>
                                        <p:tgtEl>
                                          <p:spTgt spid="160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02" grpId="0" build="p"/>
      <p:bldP spid="207903" grpId="2"/>
      <p:bldP spid="207907" grpId="0"/>
      <p:bldP spid="160772" grpId="0"/>
      <p:bldP spid="4" grpId="0"/>
      <p:bldP spid="7" grpId="0" animBg="1"/>
      <p:bldP spid="91" grpId="0" bldLvl="0" animBg="1"/>
      <p:bldP spid="9" grpId="0" bldLvl="0" animBg="1"/>
      <p:bldP spid="10" grpId="0" bldLvl="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496425" y="1067435"/>
            <a:ext cx="2324735" cy="1750060"/>
          </a:xfrm>
          <a:prstGeom prst="rect">
            <a:avLst/>
          </a:prstGeom>
        </p:spPr>
      </p:pic>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sp>
        <p:nvSpPr>
          <p:cNvPr id="8" name="矩形 7"/>
          <p:cNvSpPr/>
          <p:nvPr/>
        </p:nvSpPr>
        <p:spPr>
          <a:xfrm>
            <a:off x="5006340" y="3804920"/>
            <a:ext cx="2645410" cy="429895"/>
          </a:xfrm>
          <a:prstGeom prst="rect">
            <a:avLst/>
          </a:prstGeom>
        </p:spPr>
        <p:txBody>
          <a:bodyPr wrap="square">
            <a:spAutoFit/>
          </a:bodyPr>
          <a:lstStyle/>
          <a:p>
            <a:pPr marL="0" lvl="1">
              <a:buNone/>
            </a:pPr>
            <a:r>
              <a:rPr kumimoji="1" lang="en-US" altLang="zh-CN" sz="2200" b="0" noProof="1">
                <a:latin typeface="等线" panose="02010600030101010101" charset="-122"/>
                <a:ea typeface="等线" panose="02010600030101010101" charset="-122"/>
                <a:cs typeface="等线" panose="02010600030101010101" charset="-122"/>
              </a:rPr>
              <a:t>(A</a:t>
            </a:r>
            <a:r>
              <a:rPr kumimoji="1" lang="zh-CN" altLang="en-US" sz="2200" b="0" noProof="1">
                <a:latin typeface="等线" panose="02010600030101010101" charset="-122"/>
                <a:ea typeface="等线" panose="02010600030101010101" charset="-122"/>
                <a:cs typeface="等线" panose="02010600030101010101" charset="-122"/>
              </a:rPr>
              <a:t>，</a:t>
            </a:r>
            <a:r>
              <a:rPr kumimoji="1" lang="en-US" altLang="zh-CN" sz="2200" b="0" noProof="1">
                <a:latin typeface="等线" panose="02010600030101010101" charset="-122"/>
                <a:ea typeface="等线" panose="02010600030101010101" charset="-122"/>
                <a:cs typeface="等线" panose="02010600030101010101" charset="-122"/>
              </a:rPr>
              <a:t>B),(A</a:t>
            </a:r>
            <a:r>
              <a:rPr kumimoji="1" lang="zh-CN" altLang="en-US" sz="2200" b="0" noProof="1">
                <a:latin typeface="等线" panose="02010600030101010101" charset="-122"/>
                <a:ea typeface="等线" panose="02010600030101010101" charset="-122"/>
                <a:cs typeface="等线" panose="02010600030101010101" charset="-122"/>
              </a:rPr>
              <a:t>，</a:t>
            </a:r>
            <a:r>
              <a:rPr kumimoji="1" lang="en-US" altLang="zh-CN" sz="2200" b="0" noProof="1">
                <a:latin typeface="等线" panose="02010600030101010101" charset="-122"/>
                <a:ea typeface="等线" panose="02010600030101010101" charset="-122"/>
                <a:cs typeface="等线" panose="02010600030101010101" charset="-122"/>
              </a:rPr>
              <a:t>E),(B</a:t>
            </a:r>
            <a:r>
              <a:rPr kumimoji="1" lang="zh-CN" altLang="en-US" sz="2200" b="0" noProof="1">
                <a:latin typeface="等线" panose="02010600030101010101" charset="-122"/>
                <a:ea typeface="等线" panose="02010600030101010101" charset="-122"/>
                <a:cs typeface="等线" panose="02010600030101010101" charset="-122"/>
              </a:rPr>
              <a:t>，</a:t>
            </a:r>
            <a:r>
              <a:rPr kumimoji="1" lang="en-US" altLang="zh-CN" sz="2200" b="0" noProof="1" smtClean="0">
                <a:latin typeface="等线" panose="02010600030101010101" charset="-122"/>
                <a:ea typeface="等线" panose="02010600030101010101" charset="-122"/>
                <a:cs typeface="等线" panose="02010600030101010101" charset="-122"/>
              </a:rPr>
              <a:t>E)</a:t>
            </a:r>
            <a:endParaRPr kumimoji="1" lang="en-US" altLang="zh-CN" sz="2200" b="0" noProof="1">
              <a:latin typeface="等线" panose="02010600030101010101" charset="-122"/>
              <a:ea typeface="等线" panose="02010600030101010101" charset="-122"/>
              <a:cs typeface="等线" panose="02010600030101010101" charset="-122"/>
            </a:endParaRPr>
          </a:p>
        </p:txBody>
      </p:sp>
      <p:sp>
        <p:nvSpPr>
          <p:cNvPr id="9" name="右箭头 8"/>
          <p:cNvSpPr/>
          <p:nvPr/>
        </p:nvSpPr>
        <p:spPr bwMode="auto">
          <a:xfrm>
            <a:off x="7719695" y="3928110"/>
            <a:ext cx="640080" cy="182880"/>
          </a:xfrm>
          <a:prstGeom prst="rightArrow">
            <a:avLst/>
          </a:prstGeom>
          <a:solidFill>
            <a:srgbClr val="BBE0E3"/>
          </a:solid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矩形 9"/>
          <p:cNvSpPr/>
          <p:nvPr/>
        </p:nvSpPr>
        <p:spPr>
          <a:xfrm>
            <a:off x="6641171" y="4354451"/>
            <a:ext cx="931545" cy="429895"/>
          </a:xfrm>
          <a:prstGeom prst="rect">
            <a:avLst/>
          </a:prstGeom>
        </p:spPr>
        <p:txBody>
          <a:bodyPr wrap="none">
            <a:spAutoFit/>
          </a:bodyPr>
          <a:lstStyle/>
          <a:p>
            <a:pPr marL="0" lvl="1">
              <a:buNone/>
            </a:pPr>
            <a:r>
              <a:rPr kumimoji="1" lang="en-US" altLang="zh-CN" sz="2200" b="0" noProof="1" smtClean="0">
                <a:latin typeface="等线" panose="02010600030101010101" charset="-122"/>
                <a:ea typeface="等线" panose="02010600030101010101" charset="-122"/>
                <a:cs typeface="等线" panose="02010600030101010101" charset="-122"/>
              </a:rPr>
              <a:t>(</a:t>
            </a:r>
            <a:r>
              <a:rPr kumimoji="1" lang="en-US" altLang="zh-CN" sz="2200" b="0" noProof="1">
                <a:latin typeface="等线" panose="02010600030101010101" charset="-122"/>
                <a:ea typeface="等线" panose="02010600030101010101" charset="-122"/>
                <a:cs typeface="等线" panose="02010600030101010101" charset="-122"/>
              </a:rPr>
              <a:t>C</a:t>
            </a:r>
            <a:r>
              <a:rPr kumimoji="1" lang="zh-CN" altLang="en-US" sz="2200" b="0" noProof="1">
                <a:latin typeface="等线" panose="02010600030101010101" charset="-122"/>
                <a:ea typeface="等线" panose="02010600030101010101" charset="-122"/>
                <a:cs typeface="等线" panose="02010600030101010101" charset="-122"/>
              </a:rPr>
              <a:t>，</a:t>
            </a:r>
            <a:r>
              <a:rPr kumimoji="1" lang="en-US" altLang="zh-CN" sz="2200" b="0" noProof="1">
                <a:latin typeface="等线" panose="02010600030101010101" charset="-122"/>
                <a:ea typeface="等线" panose="02010600030101010101" charset="-122"/>
                <a:cs typeface="等线" panose="02010600030101010101" charset="-122"/>
              </a:rPr>
              <a:t>F)</a:t>
            </a:r>
          </a:p>
        </p:txBody>
      </p:sp>
      <p:sp>
        <p:nvSpPr>
          <p:cNvPr id="11" name="矩形 10"/>
          <p:cNvSpPr/>
          <p:nvPr/>
        </p:nvSpPr>
        <p:spPr>
          <a:xfrm>
            <a:off x="8459521" y="3765171"/>
            <a:ext cx="941705"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a:t>
            </a:r>
            <a:r>
              <a:rPr kumimoji="1" lang="en-US" altLang="zh-CN" sz="2200" noProof="1">
                <a:cs typeface="微软雅黑" panose="020B0503020204020204" pitchFamily="34" charset="-122"/>
              </a:rPr>
              <a:t>A,B,E</a:t>
            </a:r>
            <a:r>
              <a:rPr kumimoji="1" lang="en-US" altLang="zh-CN" sz="2200" noProof="1" smtClean="0">
                <a:cs typeface="微软雅黑" panose="020B0503020204020204" pitchFamily="34" charset="-122"/>
              </a:rPr>
              <a:t>}</a:t>
            </a:r>
            <a:endParaRPr lang="zh-CN" altLang="en-US" sz="2200" dirty="0"/>
          </a:p>
        </p:txBody>
      </p:sp>
      <p:sp>
        <p:nvSpPr>
          <p:cNvPr id="12" name="右箭头 11"/>
          <p:cNvSpPr/>
          <p:nvPr/>
        </p:nvSpPr>
        <p:spPr bwMode="auto">
          <a:xfrm>
            <a:off x="7719695" y="4527550"/>
            <a:ext cx="640080" cy="182880"/>
          </a:xfrm>
          <a:prstGeom prst="rightArrow">
            <a:avLst/>
          </a:prstGeom>
          <a:solidFill>
            <a:srgbClr val="BBE0E3"/>
          </a:solid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矩形 12"/>
          <p:cNvSpPr/>
          <p:nvPr/>
        </p:nvSpPr>
        <p:spPr>
          <a:xfrm>
            <a:off x="8459521" y="4364611"/>
            <a:ext cx="713105"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{C,F}</a:t>
            </a:r>
            <a:endParaRPr kumimoji="1" lang="en-US" altLang="zh-CN" sz="2200" noProof="1" smtClean="0">
              <a:cs typeface="微软雅黑" panose="020B0503020204020204" pitchFamily="34" charset="-122"/>
            </a:endParaRPr>
          </a:p>
        </p:txBody>
      </p:sp>
      <p:sp>
        <p:nvSpPr>
          <p:cNvPr id="14" name="矩形 13"/>
          <p:cNvSpPr/>
          <p:nvPr/>
        </p:nvSpPr>
        <p:spPr>
          <a:xfrm>
            <a:off x="7099935" y="4816414"/>
            <a:ext cx="590023" cy="429895"/>
          </a:xfrm>
          <a:prstGeom prst="rect">
            <a:avLst/>
          </a:prstGeom>
        </p:spPr>
        <p:txBody>
          <a:bodyPr wrap="square">
            <a:spAutoFit/>
          </a:bodyPr>
          <a:lstStyle/>
          <a:p>
            <a:pPr>
              <a:buNone/>
            </a:pPr>
            <a:r>
              <a:rPr kumimoji="1" lang="en-US" altLang="zh-CN" sz="2200" noProof="1" smtClean="0">
                <a:cs typeface="微软雅黑" panose="020B0503020204020204" pitchFamily="34" charset="-122"/>
              </a:rPr>
              <a:t>(D)</a:t>
            </a:r>
            <a:endParaRPr kumimoji="1" lang="en-US" altLang="zh-CN" sz="2200" noProof="1" smtClean="0">
              <a:cs typeface="微软雅黑" panose="020B0503020204020204" pitchFamily="34" charset="-122"/>
            </a:endParaRPr>
          </a:p>
        </p:txBody>
      </p:sp>
      <p:sp>
        <p:nvSpPr>
          <p:cNvPr id="15" name="矩形 14"/>
          <p:cNvSpPr/>
          <p:nvPr/>
        </p:nvSpPr>
        <p:spPr>
          <a:xfrm>
            <a:off x="7096117" y="5233291"/>
            <a:ext cx="534670"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(G)</a:t>
            </a:r>
            <a:endParaRPr lang="zh-CN" altLang="en-US" sz="2200" dirty="0"/>
          </a:p>
        </p:txBody>
      </p:sp>
      <p:sp>
        <p:nvSpPr>
          <p:cNvPr id="16" name="右箭头 15"/>
          <p:cNvSpPr/>
          <p:nvPr/>
        </p:nvSpPr>
        <p:spPr bwMode="auto">
          <a:xfrm>
            <a:off x="7719695" y="4954270"/>
            <a:ext cx="640080" cy="182880"/>
          </a:xfrm>
          <a:prstGeom prst="rightArrow">
            <a:avLst/>
          </a:prstGeom>
          <a:solidFill>
            <a:srgbClr val="BBE0E3"/>
          </a:solid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 name="矩形 16"/>
          <p:cNvSpPr/>
          <p:nvPr/>
        </p:nvSpPr>
        <p:spPr>
          <a:xfrm>
            <a:off x="8459521" y="4791331"/>
            <a:ext cx="537845"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{D}</a:t>
            </a:r>
            <a:endParaRPr lang="zh-CN" altLang="en-US" sz="2200" dirty="0"/>
          </a:p>
        </p:txBody>
      </p:sp>
      <p:sp>
        <p:nvSpPr>
          <p:cNvPr id="18" name="右箭头 17"/>
          <p:cNvSpPr/>
          <p:nvPr/>
        </p:nvSpPr>
        <p:spPr bwMode="auto">
          <a:xfrm>
            <a:off x="7719695" y="5380990"/>
            <a:ext cx="640080" cy="182880"/>
          </a:xfrm>
          <a:prstGeom prst="rightArrow">
            <a:avLst/>
          </a:prstGeom>
          <a:solidFill>
            <a:srgbClr val="BBE0E3"/>
          </a:solidFill>
          <a:ln w="9525" cap="flat" cmpd="sng" algn="ctr">
            <a:solidFill>
              <a:srgbClr val="0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9" name="矩形 18"/>
          <p:cNvSpPr/>
          <p:nvPr/>
        </p:nvSpPr>
        <p:spPr>
          <a:xfrm>
            <a:off x="8459521" y="5218051"/>
            <a:ext cx="534670"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{G}</a:t>
            </a:r>
            <a:endParaRPr lang="zh-CN" altLang="en-US" sz="2200" dirty="0"/>
          </a:p>
        </p:txBody>
      </p:sp>
      <p:sp>
        <p:nvSpPr>
          <p:cNvPr id="20" name="圆角矩形 19"/>
          <p:cNvSpPr/>
          <p:nvPr/>
        </p:nvSpPr>
        <p:spPr bwMode="auto">
          <a:xfrm>
            <a:off x="8521065" y="3670300"/>
            <a:ext cx="1158240" cy="2011680"/>
          </a:xfrm>
          <a:prstGeom prst="roundRect">
            <a:avLst/>
          </a:prstGeom>
          <a:noFill/>
          <a:ln w="9525" cap="flat" cmpd="sng" algn="ctr">
            <a:solidFill>
              <a:srgbClr val="3438F6"/>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56674" name="Picture 3" descr="BIAO5-14c"/>
          <p:cNvPicPr>
            <a:picLocks noChangeAspect="1"/>
          </p:cNvPicPr>
          <p:nvPr/>
        </p:nvPicPr>
        <p:blipFill>
          <a:blip r:embed="rId4"/>
          <a:stretch>
            <a:fillRect/>
          </a:stretch>
        </p:blipFill>
        <p:spPr>
          <a:xfrm>
            <a:off x="833755" y="2682240"/>
            <a:ext cx="3208655" cy="3528060"/>
          </a:xfrm>
          <a:prstGeom prst="rect">
            <a:avLst/>
          </a:prstGeom>
          <a:noFill/>
          <a:ln w="9525">
            <a:noFill/>
          </a:ln>
        </p:spPr>
      </p:pic>
      <p:sp>
        <p:nvSpPr>
          <p:cNvPr id="21" name="Rectangle 3"/>
          <p:cNvSpPr/>
          <p:nvPr/>
        </p:nvSpPr>
        <p:spPr>
          <a:xfrm>
            <a:off x="4954905" y="2635250"/>
            <a:ext cx="4446270" cy="528955"/>
          </a:xfrm>
          <a:prstGeom prst="rect">
            <a:avLst/>
          </a:prstGeom>
          <a:noFill/>
          <a:ln w="9525">
            <a:noFill/>
          </a:ln>
        </p:spPr>
        <p:txBody>
          <a:bodyPr anchor="t"/>
          <a:lstStyle/>
          <a:p>
            <a:pPr marL="0" lvl="1" fontAlgn="auto">
              <a:lnSpc>
                <a:spcPct val="100000"/>
              </a:lnSpc>
              <a:buNone/>
            </a:pPr>
            <a:r>
              <a:rPr lang="en-US" altLang="zh-CN" sz="2400" dirty="0">
                <a:latin typeface="等线" panose="02010600030101010101" charset="-122"/>
                <a:ea typeface="等线" panose="02010600030101010101" charset="-122"/>
                <a:cs typeface="等线" panose="02010600030101010101" charset="-122"/>
              </a:rPr>
              <a:t>(A</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B</a:t>
            </a:r>
            <a:r>
              <a:rPr lang="en-US" altLang="zh-CN" sz="2400" dirty="0" smtClean="0">
                <a:latin typeface="等线" panose="02010600030101010101" charset="-122"/>
                <a:ea typeface="等线" panose="02010600030101010101" charset="-122"/>
                <a:cs typeface="等线" panose="02010600030101010101" charset="-122"/>
              </a:rPr>
              <a:t>)</a:t>
            </a:r>
            <a:r>
              <a:rPr lang="zh-CN" altLang="en-US" sz="2400" dirty="0" smtClean="0">
                <a:latin typeface="等线" panose="02010600030101010101" charset="-122"/>
                <a:ea typeface="等线" panose="02010600030101010101" charset="-122"/>
                <a:cs typeface="等线" panose="02010600030101010101" charset="-122"/>
              </a:rPr>
              <a:t>、</a:t>
            </a:r>
            <a:r>
              <a:rPr lang="en-US" altLang="zh-CN" sz="2400" dirty="0" smtClean="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A</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E</a:t>
            </a:r>
            <a:r>
              <a:rPr lang="en-US" altLang="zh-CN" sz="2400" dirty="0" smtClean="0">
                <a:latin typeface="等线" panose="02010600030101010101" charset="-122"/>
                <a:ea typeface="等线" panose="02010600030101010101" charset="-122"/>
                <a:cs typeface="等线" panose="02010600030101010101" charset="-122"/>
              </a:rPr>
              <a:t>)</a:t>
            </a:r>
            <a:r>
              <a:rPr lang="zh-CN" altLang="en-US" sz="2400" dirty="0" smtClean="0">
                <a:latin typeface="等线" panose="02010600030101010101" charset="-122"/>
                <a:ea typeface="等线" panose="02010600030101010101" charset="-122"/>
                <a:cs typeface="等线" panose="02010600030101010101" charset="-122"/>
              </a:rPr>
              <a:t>、</a:t>
            </a:r>
            <a:r>
              <a:rPr lang="en-US" altLang="zh-CN" sz="2400" dirty="0" smtClean="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B</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E</a:t>
            </a:r>
            <a:r>
              <a:rPr lang="en-US" altLang="zh-CN" sz="2400" dirty="0" smtClean="0">
                <a:latin typeface="等线" panose="02010600030101010101" charset="-122"/>
                <a:ea typeface="等线" panose="02010600030101010101" charset="-122"/>
                <a:cs typeface="等线" panose="02010600030101010101" charset="-122"/>
              </a:rPr>
              <a:t>)</a:t>
            </a:r>
            <a:r>
              <a:rPr lang="zh-CN" altLang="en-US" sz="2400" dirty="0" smtClean="0">
                <a:latin typeface="等线" panose="02010600030101010101" charset="-122"/>
                <a:ea typeface="等线" panose="02010600030101010101" charset="-122"/>
                <a:cs typeface="等线" panose="02010600030101010101" charset="-122"/>
              </a:rPr>
              <a:t>、</a:t>
            </a:r>
            <a:r>
              <a:rPr lang="en-US" altLang="zh-CN" sz="2400" dirty="0" smtClean="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C</a:t>
            </a:r>
            <a:r>
              <a:rPr lang="zh-CN" altLang="en-US" sz="2400" dirty="0">
                <a:latin typeface="等线" panose="02010600030101010101" charset="-122"/>
                <a:ea typeface="等线" panose="02010600030101010101" charset="-122"/>
                <a:cs typeface="等线" panose="02010600030101010101" charset="-122"/>
              </a:rPr>
              <a:t>，</a:t>
            </a:r>
            <a:r>
              <a:rPr lang="en-US" altLang="zh-CN" sz="2400" dirty="0">
                <a:latin typeface="等线" panose="02010600030101010101" charset="-122"/>
                <a:ea typeface="等线" panose="02010600030101010101" charset="-122"/>
                <a:cs typeface="等线" panose="02010600030101010101" charset="-122"/>
              </a:rPr>
              <a:t>F)</a:t>
            </a:r>
          </a:p>
        </p:txBody>
      </p: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2" name="矩形 1"/>
          <p:cNvSpPr/>
          <p:nvPr/>
        </p:nvSpPr>
        <p:spPr>
          <a:xfrm>
            <a:off x="8178930" y="5877806"/>
            <a:ext cx="2199510" cy="430887"/>
          </a:xfrm>
          <a:prstGeom prst="rect">
            <a:avLst/>
          </a:prstGeom>
        </p:spPr>
        <p:txBody>
          <a:bodyPr wrap="square">
            <a:spAutoFit/>
          </a:bodyPr>
          <a:lstStyle/>
          <a:p>
            <a:r>
              <a:rPr lang="zh-CN" altLang="en-US" sz="2200" dirty="0">
                <a:latin typeface="+mn-ea"/>
              </a:rPr>
              <a:t>最大等效</a:t>
            </a:r>
            <a:r>
              <a:rPr lang="zh-CN" altLang="en-US" sz="2200" dirty="0" smtClean="0">
                <a:latin typeface="+mn-ea"/>
              </a:rPr>
              <a:t>类</a:t>
            </a:r>
            <a:r>
              <a:rPr lang="en-US" altLang="zh-CN" sz="2200" dirty="0" smtClean="0">
                <a:latin typeface="+mn-ea"/>
              </a:rPr>
              <a:t>4</a:t>
            </a:r>
            <a:r>
              <a:rPr lang="zh-CN" altLang="en-US" sz="2200" dirty="0" smtClean="0">
                <a:latin typeface="+mn-ea"/>
              </a:rPr>
              <a:t>个</a:t>
            </a:r>
            <a:endParaRPr lang="zh-CN" altLang="en-US" sz="22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par>
                                <p:cTn id="8" presetID="3"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vertical)">
                                      <p:cBhvr>
                                        <p:cTn id="15" dur="500"/>
                                        <p:tgtEl>
                                          <p:spTgt spid="12"/>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vertical)">
                                      <p:cBhvr>
                                        <p:cTn id="23" dur="500"/>
                                        <p:tgtEl>
                                          <p:spTgt spid="16"/>
                                        </p:tgtEl>
                                      </p:cBhvr>
                                    </p:animEffect>
                                  </p:childTnLst>
                                </p:cTn>
                              </p:par>
                              <p:par>
                                <p:cTn id="24" presetID="3" presetClass="entr" presetSubtype="5"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vertic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vertical)">
                                      <p:cBhvr>
                                        <p:cTn id="31" dur="500"/>
                                        <p:tgtEl>
                                          <p:spTgt spid="18"/>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2" grpId="0" bldLvl="0" animBg="1"/>
      <p:bldP spid="13" grpId="0"/>
      <p:bldP spid="16" grpId="0" bldLvl="0" animBg="1"/>
      <p:bldP spid="17" grpId="0"/>
      <p:bldP spid="18" grpId="0" bldLvl="0" animBg="1"/>
      <p:bldP spid="19" grpId="0"/>
      <p:bldP spid="20" grpId="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9496425" y="1067435"/>
            <a:ext cx="2324735" cy="1750060"/>
          </a:xfrm>
          <a:prstGeom prst="rect">
            <a:avLst/>
          </a:prstGeom>
        </p:spPr>
      </p:pic>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2</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完全确定状态表的化简</a:t>
            </a:r>
            <a:endParaRPr lang="en-US" altLang="zh-CN" sz="2400" b="1" dirty="0">
              <a:ea typeface="+mn-lt"/>
              <a:cs typeface="+mn-lt"/>
              <a:sym typeface="+mn-ea"/>
            </a:endParaRPr>
          </a:p>
        </p:txBody>
      </p:sp>
      <p:sp>
        <p:nvSpPr>
          <p:cNvPr id="73739" name="Text Box 11"/>
          <p:cNvSpPr txBox="1"/>
          <p:nvPr/>
        </p:nvSpPr>
        <p:spPr>
          <a:xfrm>
            <a:off x="964248" y="1582738"/>
            <a:ext cx="3217862"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smtClean="0">
                <a:solidFill>
                  <a:srgbClr val="000099"/>
                </a:solidFill>
                <a:latin typeface="等线" panose="02010600030101010101" charset="-122"/>
                <a:ea typeface="等线" panose="02010600030101010101" charset="-122"/>
                <a:cs typeface="等线" panose="02010600030101010101" charset="-122"/>
              </a:rPr>
              <a:t>4)</a:t>
            </a:r>
            <a:r>
              <a:rPr lang="zh-CN" altLang="en-US" sz="2200" b="0" dirty="0" smtClean="0">
                <a:solidFill>
                  <a:srgbClr val="000099"/>
                </a:solidFill>
                <a:latin typeface="等线" panose="02010600030101010101" charset="-122"/>
                <a:ea typeface="等线" panose="02010600030101010101" charset="-122"/>
                <a:cs typeface="等线" panose="02010600030101010101" charset="-122"/>
              </a:rPr>
              <a:t>化简过程</a:t>
            </a:r>
          </a:p>
        </p:txBody>
      </p:sp>
      <p:sp>
        <p:nvSpPr>
          <p:cNvPr id="156675" name="Text Box 9"/>
          <p:cNvSpPr txBox="1"/>
          <p:nvPr/>
        </p:nvSpPr>
        <p:spPr>
          <a:xfrm>
            <a:off x="833755" y="2110105"/>
            <a:ext cx="3884295" cy="429895"/>
          </a:xfrm>
          <a:prstGeom prst="rect">
            <a:avLst/>
          </a:prstGeom>
          <a:noFill/>
          <a:ln w="28575">
            <a:noFill/>
          </a:ln>
        </p:spPr>
        <p:txBody>
          <a:bodyPr wrap="square" anchor="t">
            <a:spAutoFit/>
          </a:bodyPr>
          <a:lstStyle/>
          <a:p>
            <a:pPr lvl="0" indent="0">
              <a:lnSpc>
                <a:spcPct val="100000"/>
              </a:lnSpc>
              <a:spcBef>
                <a:spcPct val="0"/>
              </a:spcBef>
              <a:buNone/>
            </a:pPr>
            <a:r>
              <a:rPr lang="zh-CN" altLang="en-US" sz="2200" b="1" dirty="0">
                <a:latin typeface="等线" panose="02010600030101010101" charset="-122"/>
                <a:ea typeface="等线" panose="02010600030101010101" charset="-122"/>
                <a:cs typeface="等线" panose="02010600030101010101" charset="-122"/>
              </a:rPr>
              <a:t>例</a:t>
            </a:r>
            <a:r>
              <a:rPr lang="en-US" altLang="zh-CN" sz="2200" b="1" dirty="0">
                <a:latin typeface="等线" panose="02010600030101010101" charset="-122"/>
                <a:ea typeface="等线" panose="02010600030101010101" charset="-122"/>
                <a:cs typeface="等线" panose="02010600030101010101" charset="-122"/>
              </a:rPr>
              <a:t>1</a:t>
            </a:r>
            <a:r>
              <a:rPr lang="zh-CN" altLang="en-US" sz="2200" b="0" dirty="0">
                <a:latin typeface="等线" panose="02010600030101010101" charset="-122"/>
                <a:ea typeface="等线" panose="02010600030101010101" charset="-122"/>
                <a:cs typeface="等线" panose="02010600030101010101" charset="-122"/>
              </a:rPr>
              <a:t> 化简下表所示原始状态表</a:t>
            </a:r>
          </a:p>
        </p:txBody>
      </p:sp>
      <p:pic>
        <p:nvPicPr>
          <p:cNvPr id="156674" name="Picture 3" descr="BIAO5-14c"/>
          <p:cNvPicPr>
            <a:picLocks noChangeAspect="1"/>
          </p:cNvPicPr>
          <p:nvPr/>
        </p:nvPicPr>
        <p:blipFill>
          <a:blip r:embed="rId4"/>
          <a:stretch>
            <a:fillRect/>
          </a:stretch>
        </p:blipFill>
        <p:spPr>
          <a:xfrm>
            <a:off x="833755" y="2682240"/>
            <a:ext cx="3208655" cy="3528060"/>
          </a:xfrm>
          <a:prstGeom prst="rect">
            <a:avLst/>
          </a:prstGeom>
          <a:noFill/>
          <a:ln w="9525">
            <a:noFill/>
          </a:ln>
        </p:spPr>
      </p:pic>
      <p:sp>
        <p:nvSpPr>
          <p:cNvPr id="4" name="矩形 3"/>
          <p:cNvSpPr/>
          <p:nvPr/>
        </p:nvSpPr>
        <p:spPr>
          <a:xfrm>
            <a:off x="4796841" y="3357501"/>
            <a:ext cx="941705"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a:t>
            </a:r>
            <a:r>
              <a:rPr kumimoji="1" lang="en-US" altLang="zh-CN" sz="2200" noProof="1">
                <a:cs typeface="微软雅黑" panose="020B0503020204020204" pitchFamily="34" charset="-122"/>
              </a:rPr>
              <a:t>A,B,E</a:t>
            </a:r>
            <a:r>
              <a:rPr kumimoji="1" lang="en-US" altLang="zh-CN" sz="2200" noProof="1" smtClean="0">
                <a:cs typeface="微软雅黑" panose="020B0503020204020204" pitchFamily="34" charset="-122"/>
              </a:rPr>
              <a:t>}</a:t>
            </a:r>
            <a:endParaRPr lang="zh-CN" altLang="en-US" sz="2200" dirty="0"/>
          </a:p>
        </p:txBody>
      </p:sp>
      <p:sp>
        <p:nvSpPr>
          <p:cNvPr id="7" name="矩形 6"/>
          <p:cNvSpPr/>
          <p:nvPr/>
        </p:nvSpPr>
        <p:spPr>
          <a:xfrm>
            <a:off x="4796841" y="3956941"/>
            <a:ext cx="713105"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{C,F}</a:t>
            </a:r>
            <a:endParaRPr kumimoji="1" lang="en-US" altLang="zh-CN" sz="2200" noProof="1" smtClean="0">
              <a:cs typeface="微软雅黑" panose="020B0503020204020204" pitchFamily="34" charset="-122"/>
            </a:endParaRPr>
          </a:p>
        </p:txBody>
      </p:sp>
      <p:sp>
        <p:nvSpPr>
          <p:cNvPr id="22" name="矩形 21"/>
          <p:cNvSpPr/>
          <p:nvPr/>
        </p:nvSpPr>
        <p:spPr>
          <a:xfrm>
            <a:off x="4796841" y="4383661"/>
            <a:ext cx="537845"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{D}</a:t>
            </a:r>
            <a:endParaRPr lang="zh-CN" altLang="en-US" sz="2200" dirty="0"/>
          </a:p>
        </p:txBody>
      </p:sp>
      <p:sp>
        <p:nvSpPr>
          <p:cNvPr id="23" name="矩形 22"/>
          <p:cNvSpPr/>
          <p:nvPr/>
        </p:nvSpPr>
        <p:spPr>
          <a:xfrm>
            <a:off x="4796841" y="4810381"/>
            <a:ext cx="534670" cy="429895"/>
          </a:xfrm>
          <a:prstGeom prst="rect">
            <a:avLst/>
          </a:prstGeom>
        </p:spPr>
        <p:txBody>
          <a:bodyPr wrap="none">
            <a:spAutoFit/>
          </a:bodyPr>
          <a:lstStyle/>
          <a:p>
            <a:pPr>
              <a:buNone/>
            </a:pPr>
            <a:r>
              <a:rPr kumimoji="1" lang="en-US" altLang="zh-CN" sz="2200" noProof="1" smtClean="0">
                <a:cs typeface="微软雅黑" panose="020B0503020204020204" pitchFamily="34" charset="-122"/>
              </a:rPr>
              <a:t>{G}</a:t>
            </a:r>
            <a:endParaRPr lang="zh-CN" altLang="en-US" sz="2200" dirty="0"/>
          </a:p>
        </p:txBody>
      </p:sp>
      <p:sp>
        <p:nvSpPr>
          <p:cNvPr id="24" name="圆角矩形 23"/>
          <p:cNvSpPr/>
          <p:nvPr/>
        </p:nvSpPr>
        <p:spPr bwMode="auto">
          <a:xfrm>
            <a:off x="4858385" y="3262630"/>
            <a:ext cx="1158240" cy="2011680"/>
          </a:xfrm>
          <a:prstGeom prst="roundRect">
            <a:avLst/>
          </a:prstGeom>
          <a:noFill/>
          <a:ln w="9525" cap="flat" cmpd="sng" algn="ctr">
            <a:solidFill>
              <a:srgbClr val="3438F6"/>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右箭头 24"/>
          <p:cNvSpPr/>
          <p:nvPr/>
        </p:nvSpPr>
        <p:spPr bwMode="auto">
          <a:xfrm>
            <a:off x="6119495" y="3480435"/>
            <a:ext cx="640080" cy="182880"/>
          </a:xfrm>
          <a:prstGeom prst="rightArrow">
            <a:avLst/>
          </a:prstGeom>
          <a:noFill/>
          <a:ln w="9525" cap="flat" cmpd="sng" algn="ctr">
            <a:solidFill>
              <a:srgbClr val="000000"/>
            </a:solidFill>
            <a:prstDash val="solid"/>
            <a:round/>
            <a:headEnd type="none" w="med" len="med"/>
            <a:tailEnd type="none" w="med" len="med"/>
          </a:ln>
          <a:extLst>
            <a:ext uri="{909E8E84-426E-40DD-AFC4-6F175D3DCCD1}">
              <a14:hiddenFill xmlns:a14="http://schemas.microsoft.com/office/drawing/2010/main">
                <a:solidFill>
                  <a:srgbClr val="BBE0E3"/>
                </a:solidFill>
              </a14:hiddenFill>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6" name="右箭头 25"/>
          <p:cNvSpPr/>
          <p:nvPr/>
        </p:nvSpPr>
        <p:spPr bwMode="auto">
          <a:xfrm>
            <a:off x="6119495" y="4079875"/>
            <a:ext cx="640080" cy="182880"/>
          </a:xfrm>
          <a:prstGeom prst="rightArrow">
            <a:avLst/>
          </a:prstGeom>
          <a:noFill/>
          <a:ln w="9525" cap="flat" cmpd="sng" algn="ctr">
            <a:solidFill>
              <a:srgbClr val="000000"/>
            </a:solidFill>
            <a:prstDash val="solid"/>
            <a:round/>
            <a:headEnd type="none" w="med" len="med"/>
            <a:tailEnd type="none" w="med" len="med"/>
          </a:ln>
          <a:extLst>
            <a:ext uri="{909E8E84-426E-40DD-AFC4-6F175D3DCCD1}">
              <a14:hiddenFill xmlns:a14="http://schemas.microsoft.com/office/drawing/2010/main">
                <a:solidFill>
                  <a:srgbClr val="BBE0E3"/>
                </a:solidFill>
              </a14:hiddenFill>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7" name="右箭头 26"/>
          <p:cNvSpPr/>
          <p:nvPr/>
        </p:nvSpPr>
        <p:spPr bwMode="auto">
          <a:xfrm>
            <a:off x="6119495" y="4506595"/>
            <a:ext cx="640080" cy="182880"/>
          </a:xfrm>
          <a:prstGeom prst="rightArrow">
            <a:avLst/>
          </a:prstGeom>
          <a:noFill/>
          <a:ln w="9525" cap="flat" cmpd="sng" algn="ctr">
            <a:solidFill>
              <a:srgbClr val="000000"/>
            </a:solidFill>
            <a:prstDash val="solid"/>
            <a:round/>
            <a:headEnd type="none" w="med" len="med"/>
            <a:tailEnd type="none" w="med" len="med"/>
          </a:ln>
          <a:extLst>
            <a:ext uri="{909E8E84-426E-40DD-AFC4-6F175D3DCCD1}">
              <a14:hiddenFill xmlns:a14="http://schemas.microsoft.com/office/drawing/2010/main">
                <a:solidFill>
                  <a:srgbClr val="BBE0E3"/>
                </a:solidFill>
              </a14:hiddenFill>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8" name="右箭头 27"/>
          <p:cNvSpPr/>
          <p:nvPr/>
        </p:nvSpPr>
        <p:spPr bwMode="auto">
          <a:xfrm>
            <a:off x="6119495" y="4933315"/>
            <a:ext cx="640080" cy="182880"/>
          </a:xfrm>
          <a:prstGeom prst="rightArrow">
            <a:avLst/>
          </a:prstGeom>
          <a:noFill/>
          <a:ln w="9525" cap="flat" cmpd="sng" algn="ctr">
            <a:solidFill>
              <a:srgbClr val="000000"/>
            </a:solidFill>
            <a:prstDash val="solid"/>
            <a:round/>
            <a:headEnd type="none" w="med" len="med"/>
            <a:tailEnd type="none" w="med" len="med"/>
          </a:ln>
          <a:extLst>
            <a:ext uri="{909E8E84-426E-40DD-AFC4-6F175D3DCCD1}">
              <a14:hiddenFill xmlns:a14="http://schemas.microsoft.com/office/drawing/2010/main">
                <a:solidFill>
                  <a:srgbClr val="BBE0E3"/>
                </a:solidFill>
              </a14:hiddenFill>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9" name="文本框 28"/>
          <p:cNvSpPr txBox="1"/>
          <p:nvPr/>
        </p:nvSpPr>
        <p:spPr>
          <a:xfrm>
            <a:off x="6930390" y="3345180"/>
            <a:ext cx="396240" cy="460375"/>
          </a:xfrm>
          <a:prstGeom prst="rect">
            <a:avLst/>
          </a:prstGeom>
          <a:noFill/>
        </p:spPr>
        <p:txBody>
          <a:bodyPr wrap="square" rtlCol="0">
            <a:spAutoFit/>
          </a:bodyPr>
          <a:lstStyle/>
          <a:p>
            <a:pPr>
              <a:buNone/>
            </a:pPr>
            <a:r>
              <a:rPr lang="en-US" altLang="zh-CN" sz="2400" b="0" dirty="0" smtClean="0">
                <a:latin typeface="等线" panose="02010600030101010101" charset="-122"/>
                <a:ea typeface="等线" panose="02010600030101010101" charset="-122"/>
              </a:rPr>
              <a:t>a</a:t>
            </a:r>
          </a:p>
        </p:txBody>
      </p:sp>
      <p:sp>
        <p:nvSpPr>
          <p:cNvPr id="30" name="文本框 29"/>
          <p:cNvSpPr txBox="1"/>
          <p:nvPr/>
        </p:nvSpPr>
        <p:spPr>
          <a:xfrm>
            <a:off x="6917055" y="3963670"/>
            <a:ext cx="396240" cy="460375"/>
          </a:xfrm>
          <a:prstGeom prst="rect">
            <a:avLst/>
          </a:prstGeom>
          <a:noFill/>
        </p:spPr>
        <p:txBody>
          <a:bodyPr wrap="square" rtlCol="0">
            <a:spAutoFit/>
          </a:bodyPr>
          <a:lstStyle/>
          <a:p>
            <a:pPr>
              <a:buNone/>
            </a:pPr>
            <a:r>
              <a:rPr lang="en-US" altLang="zh-CN" sz="2400" b="0" dirty="0" smtClean="0">
                <a:latin typeface="等线" panose="02010600030101010101" charset="-122"/>
                <a:ea typeface="等线" panose="02010600030101010101" charset="-122"/>
              </a:rPr>
              <a:t>b</a:t>
            </a:r>
          </a:p>
        </p:txBody>
      </p:sp>
      <p:sp>
        <p:nvSpPr>
          <p:cNvPr id="31" name="文本框 30"/>
          <p:cNvSpPr txBox="1"/>
          <p:nvPr/>
        </p:nvSpPr>
        <p:spPr>
          <a:xfrm>
            <a:off x="6925945" y="4344670"/>
            <a:ext cx="396240" cy="460375"/>
          </a:xfrm>
          <a:prstGeom prst="rect">
            <a:avLst/>
          </a:prstGeom>
          <a:noFill/>
        </p:spPr>
        <p:txBody>
          <a:bodyPr wrap="square" rtlCol="0">
            <a:spAutoFit/>
          </a:bodyPr>
          <a:lstStyle/>
          <a:p>
            <a:pPr>
              <a:buNone/>
            </a:pPr>
            <a:r>
              <a:rPr lang="en-US" altLang="zh-CN" sz="2400" b="0" dirty="0" smtClean="0">
                <a:latin typeface="等线" panose="02010600030101010101" charset="-122"/>
                <a:ea typeface="等线" panose="02010600030101010101" charset="-122"/>
              </a:rPr>
              <a:t>c</a:t>
            </a:r>
          </a:p>
        </p:txBody>
      </p:sp>
      <p:sp>
        <p:nvSpPr>
          <p:cNvPr id="32" name="文本框 31"/>
          <p:cNvSpPr txBox="1"/>
          <p:nvPr/>
        </p:nvSpPr>
        <p:spPr>
          <a:xfrm>
            <a:off x="6925945" y="4805045"/>
            <a:ext cx="396240" cy="460375"/>
          </a:xfrm>
          <a:prstGeom prst="rect">
            <a:avLst/>
          </a:prstGeom>
          <a:noFill/>
        </p:spPr>
        <p:txBody>
          <a:bodyPr wrap="square" rtlCol="0">
            <a:spAutoFit/>
          </a:bodyPr>
          <a:lstStyle/>
          <a:p>
            <a:pPr>
              <a:buNone/>
            </a:pPr>
            <a:r>
              <a:rPr lang="en-US" altLang="zh-CN" sz="2400" b="0" dirty="0" smtClean="0">
                <a:latin typeface="等线" panose="02010600030101010101" charset="-122"/>
                <a:ea typeface="等线" panose="02010600030101010101" charset="-122"/>
              </a:rPr>
              <a:t>d</a:t>
            </a:r>
          </a:p>
        </p:txBody>
      </p:sp>
      <p:grpSp>
        <p:nvGrpSpPr>
          <p:cNvPr id="34" name="组合 33"/>
          <p:cNvGrpSpPr/>
          <p:nvPr/>
        </p:nvGrpSpPr>
        <p:grpSpPr>
          <a:xfrm>
            <a:off x="7959725" y="3944620"/>
            <a:ext cx="3612515" cy="2026635"/>
            <a:chOff x="10233" y="2305"/>
            <a:chExt cx="5689" cy="3192"/>
          </a:xfrm>
        </p:grpSpPr>
        <p:grpSp>
          <p:nvGrpSpPr>
            <p:cNvPr id="35" name="Group 36"/>
            <p:cNvGrpSpPr/>
            <p:nvPr/>
          </p:nvGrpSpPr>
          <p:grpSpPr>
            <a:xfrm>
              <a:off x="10233" y="2321"/>
              <a:ext cx="5689" cy="3175"/>
              <a:chOff x="3450" y="2073"/>
              <a:chExt cx="2208" cy="1326"/>
            </a:xfrm>
          </p:grpSpPr>
          <p:sp>
            <p:nvSpPr>
              <p:cNvPr id="36" name="Line 14"/>
              <p:cNvSpPr/>
              <p:nvPr/>
            </p:nvSpPr>
            <p:spPr>
              <a:xfrm>
                <a:off x="3450" y="2073"/>
                <a:ext cx="2208" cy="0"/>
              </a:xfrm>
              <a:prstGeom prst="line">
                <a:avLst/>
              </a:prstGeom>
              <a:ln w="28575" cap="flat" cmpd="sng">
                <a:solidFill>
                  <a:srgbClr val="000000"/>
                </a:solidFill>
                <a:prstDash val="solid"/>
                <a:round/>
                <a:headEnd type="none" w="med" len="med"/>
                <a:tailEnd type="none" w="sm" len="lg"/>
              </a:ln>
            </p:spPr>
          </p:sp>
          <p:sp>
            <p:nvSpPr>
              <p:cNvPr id="37" name="Line 15"/>
              <p:cNvSpPr/>
              <p:nvPr/>
            </p:nvSpPr>
            <p:spPr>
              <a:xfrm>
                <a:off x="4032" y="2073"/>
                <a:ext cx="0" cy="1326"/>
              </a:xfrm>
              <a:prstGeom prst="line">
                <a:avLst/>
              </a:prstGeom>
              <a:ln w="28575" cap="flat" cmpd="sng">
                <a:solidFill>
                  <a:srgbClr val="000000"/>
                </a:solidFill>
                <a:prstDash val="solid"/>
                <a:round/>
                <a:headEnd type="none" w="med" len="med"/>
                <a:tailEnd type="none" w="sm" len="lg"/>
              </a:ln>
            </p:spPr>
          </p:sp>
          <p:sp>
            <p:nvSpPr>
              <p:cNvPr id="38" name="Line 16"/>
              <p:cNvSpPr/>
              <p:nvPr/>
            </p:nvSpPr>
            <p:spPr>
              <a:xfrm>
                <a:off x="3465" y="3383"/>
                <a:ext cx="2178" cy="0"/>
              </a:xfrm>
              <a:prstGeom prst="line">
                <a:avLst/>
              </a:prstGeom>
              <a:ln w="28575" cap="flat" cmpd="sng">
                <a:solidFill>
                  <a:srgbClr val="000000"/>
                </a:solidFill>
                <a:prstDash val="solid"/>
                <a:round/>
                <a:headEnd type="none" w="med" len="med"/>
                <a:tailEnd type="none" w="sm" len="lg"/>
              </a:ln>
            </p:spPr>
          </p:sp>
          <p:sp>
            <p:nvSpPr>
              <p:cNvPr id="39" name="Line 17"/>
              <p:cNvSpPr/>
              <p:nvPr/>
            </p:nvSpPr>
            <p:spPr>
              <a:xfrm>
                <a:off x="4032" y="2352"/>
                <a:ext cx="1605" cy="0"/>
              </a:xfrm>
              <a:prstGeom prst="line">
                <a:avLst/>
              </a:prstGeom>
              <a:ln w="28575" cap="flat" cmpd="sng">
                <a:solidFill>
                  <a:srgbClr val="000000"/>
                </a:solidFill>
                <a:prstDash val="solid"/>
                <a:round/>
                <a:headEnd type="none" w="med" len="med"/>
                <a:tailEnd type="none" w="sm" len="lg"/>
              </a:ln>
            </p:spPr>
          </p:sp>
          <p:sp>
            <p:nvSpPr>
              <p:cNvPr id="40" name="Line 18"/>
              <p:cNvSpPr/>
              <p:nvPr/>
            </p:nvSpPr>
            <p:spPr>
              <a:xfrm>
                <a:off x="3456" y="2592"/>
                <a:ext cx="2183" cy="0"/>
              </a:xfrm>
              <a:prstGeom prst="line">
                <a:avLst/>
              </a:prstGeom>
              <a:ln w="28575" cap="flat" cmpd="sng">
                <a:solidFill>
                  <a:srgbClr val="000000"/>
                </a:solidFill>
                <a:prstDash val="solid"/>
                <a:round/>
                <a:headEnd type="none" w="med" len="med"/>
                <a:tailEnd type="none" w="sm" len="lg"/>
              </a:ln>
            </p:spPr>
          </p:sp>
          <p:sp>
            <p:nvSpPr>
              <p:cNvPr id="41" name="Line 19"/>
              <p:cNvSpPr/>
              <p:nvPr/>
            </p:nvSpPr>
            <p:spPr>
              <a:xfrm>
                <a:off x="4848" y="2352"/>
                <a:ext cx="0" cy="1018"/>
              </a:xfrm>
              <a:prstGeom prst="line">
                <a:avLst/>
              </a:prstGeom>
              <a:ln w="28575" cap="flat" cmpd="sng">
                <a:solidFill>
                  <a:srgbClr val="000000"/>
                </a:solidFill>
                <a:prstDash val="solid"/>
                <a:round/>
                <a:headEnd type="none" w="med" len="med"/>
                <a:tailEnd type="none" w="sm" len="lg"/>
              </a:ln>
            </p:spPr>
          </p:sp>
          <p:sp>
            <p:nvSpPr>
              <p:cNvPr id="42" name="Text Box 20"/>
              <p:cNvSpPr txBox="1"/>
              <p:nvPr/>
            </p:nvSpPr>
            <p:spPr>
              <a:xfrm>
                <a:off x="3564" y="2211"/>
                <a:ext cx="434" cy="242"/>
              </a:xfrm>
              <a:prstGeom prst="rect">
                <a:avLst/>
              </a:prstGeom>
              <a:noFill/>
              <a:ln w="28575">
                <a:noFill/>
              </a:ln>
            </p:spPr>
            <p:txBody>
              <a:bodyPr wrap="square" anchor="t">
                <a:spAutoFit/>
              </a:bodyPr>
              <a:lstStyle/>
              <a:p>
                <a:pPr lvl="0" indent="0">
                  <a:lnSpc>
                    <a:spcPct val="100000"/>
                  </a:lnSpc>
                  <a:spcBef>
                    <a:spcPct val="50000"/>
                  </a:spcBef>
                  <a:buNone/>
                </a:pPr>
                <a:r>
                  <a:rPr lang="zh-CN" altLang="en-US" b="0" dirty="0">
                    <a:latin typeface="Times New Roman" panose="02020603050405020304" pitchFamily="18" charset="0"/>
                    <a:ea typeface="宋体" panose="02010600030101010101" pitchFamily="2" charset="-122"/>
                  </a:rPr>
                  <a:t>现态</a:t>
                </a:r>
                <a:endParaRPr lang="zh-CN" altLang="en-US" b="0" baseline="-25000" dirty="0">
                  <a:latin typeface="Times New Roman" panose="02020603050405020304" pitchFamily="18" charset="0"/>
                  <a:ea typeface="宋体" panose="02010600030101010101" pitchFamily="2" charset="-122"/>
                </a:endParaRPr>
              </a:p>
            </p:txBody>
          </p:sp>
          <p:sp>
            <p:nvSpPr>
              <p:cNvPr id="43" name="Text Box 21"/>
              <p:cNvSpPr txBox="1"/>
              <p:nvPr/>
            </p:nvSpPr>
            <p:spPr>
              <a:xfrm>
                <a:off x="4308" y="2085"/>
                <a:ext cx="886" cy="242"/>
              </a:xfrm>
              <a:prstGeom prst="rect">
                <a:avLst/>
              </a:prstGeom>
              <a:noFill/>
              <a:ln w="28575">
                <a:noFill/>
              </a:ln>
            </p:spPr>
            <p:txBody>
              <a:bodyPr wrap="square" anchor="t">
                <a:spAutoFit/>
              </a:bodyPr>
              <a:lstStyle/>
              <a:p>
                <a:pPr lvl="0" indent="0">
                  <a:lnSpc>
                    <a:spcPct val="100000"/>
                  </a:lnSpc>
                  <a:spcBef>
                    <a:spcPct val="50000"/>
                  </a:spcBef>
                  <a:buNone/>
                </a:pPr>
                <a:r>
                  <a:rPr lang="en-US" altLang="zh-CN" b="0" dirty="0">
                    <a:latin typeface="Times New Roman" panose="02020603050405020304" pitchFamily="18" charset="0"/>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次态</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输出</a:t>
                </a:r>
                <a:endParaRPr lang="zh-CN" altLang="en-US" b="0" baseline="30000" dirty="0">
                  <a:latin typeface="Times New Roman" panose="02020603050405020304" pitchFamily="18" charset="0"/>
                  <a:ea typeface="宋体" panose="02010600030101010101" pitchFamily="2" charset="-122"/>
                </a:endParaRPr>
              </a:p>
            </p:txBody>
          </p:sp>
          <p:sp>
            <p:nvSpPr>
              <p:cNvPr id="44" name="Text Box 22"/>
              <p:cNvSpPr txBox="1"/>
              <p:nvPr/>
            </p:nvSpPr>
            <p:spPr>
              <a:xfrm>
                <a:off x="4080" y="2341"/>
                <a:ext cx="672" cy="242"/>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X=0</a:t>
                </a:r>
              </a:p>
            </p:txBody>
          </p:sp>
          <p:sp>
            <p:nvSpPr>
              <p:cNvPr id="45" name="Text Box 23"/>
              <p:cNvSpPr txBox="1"/>
              <p:nvPr/>
            </p:nvSpPr>
            <p:spPr>
              <a:xfrm>
                <a:off x="4896" y="2343"/>
                <a:ext cx="672" cy="242"/>
              </a:xfrm>
              <a:prstGeom prst="rect">
                <a:avLst/>
              </a:prstGeom>
              <a:noFill/>
              <a:ln w="28575">
                <a:noFill/>
              </a:ln>
            </p:spPr>
            <p:txBody>
              <a:bodyPr anchor="t">
                <a:spAutoFit/>
              </a:bodyPr>
              <a:lstStyle/>
              <a:p>
                <a:pPr lvl="0" indent="0">
                  <a:lnSpc>
                    <a:spcPct val="100000"/>
                  </a:lnSpc>
                  <a:spcBef>
                    <a:spcPct val="50000"/>
                  </a:spcBef>
                  <a:buNone/>
                </a:pPr>
                <a:r>
                  <a:rPr lang="en-US" altLang="zh-CN" b="0">
                    <a:latin typeface="Times New Roman" panose="02020603050405020304" pitchFamily="18" charset="0"/>
                    <a:ea typeface="宋体" panose="02010600030101010101" pitchFamily="2" charset="-122"/>
                  </a:rPr>
                  <a:t>  X=1</a:t>
                </a:r>
              </a:p>
            </p:txBody>
          </p:sp>
          <p:sp>
            <p:nvSpPr>
              <p:cNvPr id="46" name="Text Box 24"/>
              <p:cNvSpPr txBox="1"/>
              <p:nvPr/>
            </p:nvSpPr>
            <p:spPr>
              <a:xfrm>
                <a:off x="3534" y="2592"/>
                <a:ext cx="480" cy="788"/>
              </a:xfrm>
              <a:prstGeom prst="rect">
                <a:avLst/>
              </a:prstGeom>
              <a:noFill/>
              <a:ln w="28575">
                <a:noFill/>
              </a:ln>
            </p:spPr>
            <p:txBody>
              <a:bodyPr wrap="square" anchor="t">
                <a:spAutoFit/>
              </a:bodyPr>
              <a:lstStyle/>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a</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b</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c</a:t>
                </a:r>
              </a:p>
              <a:p>
                <a:pPr marL="396240"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  d  </a:t>
                </a:r>
              </a:p>
            </p:txBody>
          </p:sp>
          <p:sp>
            <p:nvSpPr>
              <p:cNvPr id="47" name="Text Box 25"/>
              <p:cNvSpPr txBox="1"/>
              <p:nvPr/>
            </p:nvSpPr>
            <p:spPr>
              <a:xfrm>
                <a:off x="4992" y="2592"/>
                <a:ext cx="480" cy="788"/>
              </a:xfrm>
              <a:prstGeom prst="rect">
                <a:avLst/>
              </a:prstGeom>
              <a:noFill/>
              <a:ln w="28575">
                <a:noFill/>
              </a:ln>
            </p:spPr>
            <p:txBody>
              <a:bodyPr wrap="square" anchor="t">
                <a:spAutoFit/>
              </a:bodyPr>
              <a:lstStyle/>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a/1</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d/0</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a/0 </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c/0  </a:t>
                </a:r>
              </a:p>
            </p:txBody>
          </p:sp>
          <p:sp>
            <p:nvSpPr>
              <p:cNvPr id="48" name="Text Box 26"/>
              <p:cNvSpPr txBox="1"/>
              <p:nvPr/>
            </p:nvSpPr>
            <p:spPr>
              <a:xfrm>
                <a:off x="4176" y="2592"/>
                <a:ext cx="480" cy="788"/>
              </a:xfrm>
              <a:prstGeom prst="rect">
                <a:avLst/>
              </a:prstGeom>
              <a:noFill/>
              <a:ln w="28575">
                <a:noFill/>
              </a:ln>
            </p:spPr>
            <p:txBody>
              <a:bodyPr wrap="square" anchor="t">
                <a:spAutoFit/>
              </a:bodyPr>
              <a:lstStyle/>
              <a:p>
                <a:pPr marL="360045" lvl="0" indent="-457200">
                  <a:lnSpc>
                    <a:spcPct val="100000"/>
                  </a:lnSpc>
                  <a:spcBef>
                    <a:spcPts val="0"/>
                  </a:spcBef>
                  <a:buNone/>
                </a:pPr>
                <a:r>
                  <a:rPr lang="en-US" altLang="zh-CN" b="0" dirty="0" smtClean="0">
                    <a:latin typeface="Times New Roman" panose="02020603050405020304" pitchFamily="18" charset="0"/>
                    <a:ea typeface="宋体" panose="02010600030101010101" pitchFamily="2" charset="-122"/>
                  </a:rPr>
                  <a:t>b/0</a:t>
                </a:r>
                <a:endParaRPr lang="en-US" altLang="zh-CN" b="0" dirty="0">
                  <a:latin typeface="Times New Roman" panose="02020603050405020304" pitchFamily="18" charset="0"/>
                  <a:ea typeface="宋体" panose="02010600030101010101" pitchFamily="2" charset="-122"/>
                </a:endParaRP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b/0  </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c/1</a:t>
                </a:r>
              </a:p>
              <a:p>
                <a:pPr marL="360045" lvl="0" indent="-457200">
                  <a:lnSpc>
                    <a:spcPct val="100000"/>
                  </a:lnSpc>
                  <a:spcBef>
                    <a:spcPts val="0"/>
                  </a:spcBef>
                  <a:buNone/>
                </a:pPr>
                <a:r>
                  <a:rPr lang="en-US" altLang="zh-CN" b="0" dirty="0">
                    <a:latin typeface="Times New Roman" panose="02020603050405020304" pitchFamily="18" charset="0"/>
                    <a:ea typeface="宋体" panose="02010600030101010101" pitchFamily="2" charset="-122"/>
                  </a:rPr>
                  <a:t>b/1</a:t>
                </a:r>
              </a:p>
            </p:txBody>
          </p:sp>
        </p:grpSp>
        <p:sp>
          <p:nvSpPr>
            <p:cNvPr id="49" name="Line 15"/>
            <p:cNvSpPr/>
            <p:nvPr/>
          </p:nvSpPr>
          <p:spPr>
            <a:xfrm>
              <a:off x="15894" y="2305"/>
              <a:ext cx="0" cy="3175"/>
            </a:xfrm>
            <a:prstGeom prst="line">
              <a:avLst/>
            </a:prstGeom>
            <a:ln w="28575" cap="flat" cmpd="sng">
              <a:solidFill>
                <a:srgbClr val="000000"/>
              </a:solidFill>
              <a:prstDash val="solid"/>
              <a:round/>
              <a:headEnd type="none" w="med" len="med"/>
              <a:tailEnd type="none" w="sm" len="lg"/>
            </a:ln>
          </p:spPr>
        </p:sp>
        <p:sp>
          <p:nvSpPr>
            <p:cNvPr id="50" name="Line 15"/>
            <p:cNvSpPr/>
            <p:nvPr/>
          </p:nvSpPr>
          <p:spPr>
            <a:xfrm>
              <a:off x="10249" y="2305"/>
              <a:ext cx="0" cy="3175"/>
            </a:xfrm>
            <a:prstGeom prst="line">
              <a:avLst/>
            </a:prstGeom>
            <a:ln w="28575" cap="flat" cmpd="sng">
              <a:solidFill>
                <a:srgbClr val="000000"/>
              </a:solidFill>
              <a:prstDash val="solid"/>
              <a:round/>
              <a:headEnd type="none" w="med" len="med"/>
              <a:tailEnd type="none" w="sm" len="lg"/>
            </a:ln>
          </p:spPr>
        </p:sp>
      </p:grpSp>
      <p:sp>
        <p:nvSpPr>
          <p:cNvPr id="51" name="右箭头 50"/>
          <p:cNvSpPr/>
          <p:nvPr/>
        </p:nvSpPr>
        <p:spPr>
          <a:xfrm>
            <a:off x="4323715" y="5488940"/>
            <a:ext cx="3295650" cy="147320"/>
          </a:xfrm>
          <a:prstGeom prst="right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vertical)">
                                      <p:cBhvr>
                                        <p:cTn id="7" dur="500"/>
                                        <p:tgtEl>
                                          <p:spTgt spid="51"/>
                                        </p:tgtEl>
                                      </p:cBhvr>
                                    </p:animEffect>
                                  </p:childTnLst>
                                </p:cTn>
                              </p:par>
                              <p:par>
                                <p:cTn id="8" presetID="3" presetClass="entr" presetSubtype="5"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vertical)">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3</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完全确定状态表的编码</a:t>
            </a:r>
          </a:p>
        </p:txBody>
      </p:sp>
      <p:sp>
        <p:nvSpPr>
          <p:cNvPr id="104457" name="Text Box 9"/>
          <p:cNvSpPr txBox="1"/>
          <p:nvPr/>
        </p:nvSpPr>
        <p:spPr>
          <a:xfrm>
            <a:off x="852170" y="1501140"/>
            <a:ext cx="5094288" cy="429895"/>
          </a:xfrm>
          <a:prstGeom prst="rect">
            <a:avLst/>
          </a:prstGeom>
          <a:noFill/>
          <a:ln w="28575">
            <a:noFill/>
          </a:ln>
        </p:spPr>
        <p:txBody>
          <a:bodyPr anchor="t">
            <a:spAutoFit/>
          </a:bodyPr>
          <a:lstStyle/>
          <a:p>
            <a:pPr lvl="0" indent="0">
              <a:lnSpc>
                <a:spcPct val="100000"/>
              </a:lnSpc>
              <a:spcBef>
                <a:spcPct val="0"/>
              </a:spcBef>
              <a:buNone/>
            </a:pPr>
            <a:r>
              <a:rPr lang="en-US" altLang="zh-CN" sz="2200" b="0" dirty="0">
                <a:solidFill>
                  <a:srgbClr val="0000CC"/>
                </a:solidFill>
                <a:ea typeface="+mn-lt"/>
                <a:cs typeface="+mn-lt"/>
              </a:rPr>
              <a:t>1)</a:t>
            </a:r>
            <a:r>
              <a:rPr lang="zh-CN" altLang="en-US" sz="2200" b="0" dirty="0">
                <a:solidFill>
                  <a:srgbClr val="0000CC"/>
                </a:solidFill>
                <a:ea typeface="+mn-lt"/>
                <a:cs typeface="+mn-lt"/>
              </a:rPr>
              <a:t>确定二进制代码的位数</a:t>
            </a:r>
          </a:p>
        </p:txBody>
      </p:sp>
      <p:grpSp>
        <p:nvGrpSpPr>
          <p:cNvPr id="2" name="组合 1"/>
          <p:cNvGrpSpPr/>
          <p:nvPr/>
        </p:nvGrpSpPr>
        <p:grpSpPr>
          <a:xfrm>
            <a:off x="1275080" y="1948180"/>
            <a:ext cx="1767205" cy="429895"/>
            <a:chOff x="1275080" y="1948180"/>
            <a:chExt cx="1767205" cy="429895"/>
          </a:xfrm>
        </p:grpSpPr>
        <p:sp>
          <p:nvSpPr>
            <p:cNvPr id="4" name="文本框 3"/>
            <p:cNvSpPr txBox="1"/>
            <p:nvPr/>
          </p:nvSpPr>
          <p:spPr>
            <a:xfrm>
              <a:off x="1275080" y="1948180"/>
              <a:ext cx="1767205" cy="429895"/>
            </a:xfrm>
            <a:prstGeom prst="rect">
              <a:avLst/>
            </a:prstGeom>
            <a:noFill/>
          </p:spPr>
          <p:txBody>
            <a:bodyPr wrap="square" rtlCol="0">
              <a:spAutoFit/>
            </a:bodyPr>
            <a:lstStyle/>
            <a:p>
              <a:pPr>
                <a:buNone/>
              </a:pPr>
              <a:r>
                <a:rPr lang="en-US" altLang="zh-CN" sz="2200" dirty="0">
                  <a:ea typeface="+mn-lt"/>
                </a:rPr>
                <a:t>m =  log</a:t>
              </a:r>
              <a:r>
                <a:rPr lang="en-US" altLang="zh-CN" sz="2200" baseline="-25000" dirty="0">
                  <a:ea typeface="+mn-lt"/>
                </a:rPr>
                <a:t>2</a:t>
              </a:r>
              <a:r>
                <a:rPr lang="en-US" altLang="zh-CN" sz="2200" baseline="30000" dirty="0">
                  <a:ea typeface="+mn-lt"/>
                </a:rPr>
                <a:t>N</a:t>
              </a:r>
            </a:p>
          </p:txBody>
        </p:sp>
        <p:sp>
          <p:nvSpPr>
            <p:cNvPr id="5" name="半闭框 4"/>
            <p:cNvSpPr/>
            <p:nvPr/>
          </p:nvSpPr>
          <p:spPr>
            <a:xfrm rot="10800000" flipV="1">
              <a:off x="2673350" y="2010410"/>
              <a:ext cx="94615" cy="327660"/>
            </a:xfrm>
            <a:prstGeom prst="halfFrame">
              <a:avLst>
                <a:gd name="adj1" fmla="val 33333"/>
                <a:gd name="adj2" fmla="val 0"/>
              </a:avLst>
            </a:prstGeom>
            <a:solidFill>
              <a:srgbClr val="BBE0E3"/>
            </a:solidFill>
            <a:ln w="9525" cap="flat" cmpd="sng" algn="ctr">
              <a:solidFill>
                <a:srgbClr val="0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ea typeface="+mn-lt"/>
                <a:cs typeface="宋体" panose="02010600030101010101" pitchFamily="2" charset="-122"/>
              </a:endParaRPr>
            </a:p>
          </p:txBody>
        </p:sp>
        <p:sp>
          <p:nvSpPr>
            <p:cNvPr id="7" name="半闭框 6"/>
            <p:cNvSpPr/>
            <p:nvPr/>
          </p:nvSpPr>
          <p:spPr>
            <a:xfrm rot="10800000" flipH="1" flipV="1">
              <a:off x="1875155" y="2010410"/>
              <a:ext cx="76200" cy="327660"/>
            </a:xfrm>
            <a:prstGeom prst="halfFrame">
              <a:avLst>
                <a:gd name="adj1" fmla="val 33333"/>
                <a:gd name="adj2" fmla="val 18120"/>
              </a:avLst>
            </a:prstGeom>
            <a:solidFill>
              <a:srgbClr val="BBE0E3"/>
            </a:solidFill>
            <a:ln w="9525" cap="flat" cmpd="sng" algn="ctr">
              <a:solidFill>
                <a:srgbClr val="0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ea typeface="+mn-lt"/>
                <a:cs typeface="宋体" panose="02010600030101010101" pitchFamily="2" charset="-122"/>
              </a:endParaRPr>
            </a:p>
          </p:txBody>
        </p:sp>
      </p:grpSp>
      <p:sp>
        <p:nvSpPr>
          <p:cNvPr id="198658" name="Text Box 11"/>
          <p:cNvSpPr txBox="1"/>
          <p:nvPr/>
        </p:nvSpPr>
        <p:spPr>
          <a:xfrm>
            <a:off x="901700" y="2408555"/>
            <a:ext cx="4522470" cy="429895"/>
          </a:xfrm>
          <a:prstGeom prst="rect">
            <a:avLst/>
          </a:prstGeom>
          <a:noFill/>
          <a:ln w="28575">
            <a:noFill/>
          </a:ln>
        </p:spPr>
        <p:txBody>
          <a:bodyPr wrap="square" anchor="t">
            <a:spAutoFit/>
          </a:bodyPr>
          <a:lstStyle/>
          <a:p>
            <a:pPr lvl="0" indent="0">
              <a:lnSpc>
                <a:spcPct val="100000"/>
              </a:lnSpc>
              <a:spcBef>
                <a:spcPct val="0"/>
              </a:spcBef>
              <a:buNone/>
            </a:pPr>
            <a:r>
              <a:rPr lang="en-US" altLang="zh-CN" sz="2200" b="0" dirty="0">
                <a:solidFill>
                  <a:srgbClr val="0000CC"/>
                </a:solidFill>
                <a:ea typeface="+mn-lt"/>
                <a:cs typeface="+mn-lt"/>
              </a:rPr>
              <a:t>2)</a:t>
            </a:r>
            <a:r>
              <a:rPr lang="zh-CN" altLang="en-US" sz="2200" b="0" dirty="0">
                <a:solidFill>
                  <a:srgbClr val="0000CC"/>
                </a:solidFill>
                <a:ea typeface="+mn-lt"/>
                <a:cs typeface="+mn-lt"/>
              </a:rPr>
              <a:t>确定状态分配方案</a:t>
            </a:r>
            <a:r>
              <a:rPr lang="en-US" altLang="zh-CN" sz="2200" b="0" dirty="0">
                <a:solidFill>
                  <a:srgbClr val="0000CC"/>
                </a:solidFill>
                <a:ea typeface="+mn-lt"/>
                <a:cs typeface="+mn-lt"/>
              </a:rPr>
              <a:t>(</a:t>
            </a:r>
            <a:r>
              <a:rPr lang="zh-CN" altLang="en-US" sz="2200" b="0" dirty="0">
                <a:solidFill>
                  <a:srgbClr val="0000CC"/>
                </a:solidFill>
                <a:ea typeface="+mn-lt"/>
                <a:cs typeface="+mn-lt"/>
                <a:sym typeface="宋体" panose="02010600030101010101" pitchFamily="2" charset="-122"/>
              </a:rPr>
              <a:t>相邻分配法</a:t>
            </a:r>
            <a:r>
              <a:rPr lang="en-US" altLang="zh-CN" sz="2200" b="0" dirty="0">
                <a:solidFill>
                  <a:srgbClr val="0000CC"/>
                </a:solidFill>
                <a:ea typeface="+mn-lt"/>
                <a:cs typeface="+mn-lt"/>
                <a:sym typeface="宋体" panose="02010600030101010101" pitchFamily="2" charset="-122"/>
              </a:rPr>
              <a:t>)</a:t>
            </a:r>
          </a:p>
        </p:txBody>
      </p:sp>
      <p:sp>
        <p:nvSpPr>
          <p:cNvPr id="105486" name="Text Box 14"/>
          <p:cNvSpPr txBox="1"/>
          <p:nvPr/>
        </p:nvSpPr>
        <p:spPr>
          <a:xfrm>
            <a:off x="6760845" y="1873885"/>
            <a:ext cx="4262755" cy="1003935"/>
          </a:xfrm>
          <a:prstGeom prst="rect">
            <a:avLst/>
          </a:prstGeom>
          <a:noFill/>
          <a:ln w="3175">
            <a:solidFill>
              <a:srgbClr val="3438F6"/>
            </a:solidFill>
          </a:ln>
        </p:spPr>
        <p:txBody>
          <a:bodyPr wrap="square" anchor="t">
            <a:spAutoFit/>
          </a:bodyPr>
          <a:lstStyle/>
          <a:p>
            <a:pPr lvl="0" indent="0" algn="just">
              <a:lnSpc>
                <a:spcPct val="135000"/>
              </a:lnSpc>
              <a:spcBef>
                <a:spcPct val="0"/>
              </a:spcBef>
              <a:buNone/>
            </a:pPr>
            <a:r>
              <a:rPr lang="zh-CN" altLang="en-US" sz="2200" b="0" dirty="0">
                <a:solidFill>
                  <a:srgbClr val="000000"/>
                </a:solidFill>
                <a:ea typeface="+mn-lt"/>
                <a:cs typeface="+mn-lt"/>
              </a:rPr>
              <a:t>尽可能使激励函数和输出函数在卡诺图上的“</a:t>
            </a:r>
            <a:r>
              <a:rPr lang="en-US" altLang="zh-CN" sz="2200" b="0" dirty="0">
                <a:solidFill>
                  <a:srgbClr val="000000"/>
                </a:solidFill>
                <a:ea typeface="+mn-lt"/>
                <a:cs typeface="+mn-lt"/>
              </a:rPr>
              <a:t>1” </a:t>
            </a:r>
            <a:r>
              <a:rPr lang="zh-CN" altLang="en-US" sz="2200" b="0" dirty="0">
                <a:solidFill>
                  <a:srgbClr val="000000"/>
                </a:solidFill>
                <a:ea typeface="+mn-lt"/>
                <a:cs typeface="+mn-lt"/>
              </a:rPr>
              <a:t>方格处在相邻位置。</a:t>
            </a:r>
          </a:p>
        </p:txBody>
      </p:sp>
      <p:sp>
        <p:nvSpPr>
          <p:cNvPr id="8" name="文本框 7"/>
          <p:cNvSpPr txBox="1"/>
          <p:nvPr/>
        </p:nvSpPr>
        <p:spPr>
          <a:xfrm>
            <a:off x="1170305" y="2827655"/>
            <a:ext cx="7635240" cy="3138170"/>
          </a:xfrm>
          <a:prstGeom prst="rect">
            <a:avLst/>
          </a:prstGeom>
          <a:noFill/>
        </p:spPr>
        <p:txBody>
          <a:bodyPr wrap="square" rtlCol="0" anchor="t">
            <a:spAutoFit/>
          </a:bodyPr>
          <a:lstStyle/>
          <a:p>
            <a:pPr lvl="0" indent="0">
              <a:lnSpc>
                <a:spcPct val="150000"/>
              </a:lnSpc>
              <a:spcBef>
                <a:spcPct val="0"/>
              </a:spcBef>
              <a:buNone/>
            </a:pPr>
            <a:r>
              <a:rPr lang="en-US" altLang="zh-CN"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(1)</a:t>
            </a:r>
            <a:r>
              <a:rPr lang="zh-CN" altLang="en-US" sz="2200" b="0" dirty="0">
                <a:solidFill>
                  <a:srgbClr val="3438F6"/>
                </a:solidFill>
                <a:latin typeface="等线" panose="02010600030101010101" charset="-122"/>
                <a:ea typeface="等线" panose="02010600030101010101" charset="-122"/>
                <a:cs typeface="等线" panose="02010600030101010101" charset="-122"/>
                <a:sym typeface="宋体" panose="02010600030101010101" pitchFamily="2" charset="-122"/>
              </a:rPr>
              <a:t>次态</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相同，</a:t>
            </a:r>
            <a:r>
              <a:rPr lang="zh-CN" altLang="en-US" sz="2200" b="0" dirty="0">
                <a:solidFill>
                  <a:srgbClr val="3438F6"/>
                </a:solidFill>
                <a:latin typeface="等线" panose="02010600030101010101" charset="-122"/>
                <a:ea typeface="等线" panose="02010600030101010101" charset="-122"/>
                <a:cs typeface="等线" panose="02010600030101010101" charset="-122"/>
                <a:sym typeface="宋体" panose="02010600030101010101" pitchFamily="2" charset="-122"/>
              </a:rPr>
              <a:t>现态</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相邻。</a:t>
            </a:r>
          </a:p>
          <a:p>
            <a:pPr lvl="0" indent="0">
              <a:lnSpc>
                <a:spcPct val="150000"/>
              </a:lnSpc>
              <a:spcBef>
                <a:spcPct val="0"/>
              </a:spcBef>
              <a:buNone/>
            </a:pPr>
            <a:r>
              <a:rPr lang="en-US" altLang="zh-CN"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     </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相同输入条件下，次态相同的现态分配相邻二进制代码；</a:t>
            </a:r>
            <a:endParaRPr lang="en-US" altLang="zh-CN"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endParaRPr>
          </a:p>
          <a:p>
            <a:pPr lvl="0" indent="0">
              <a:lnSpc>
                <a:spcPct val="150000"/>
              </a:lnSpc>
              <a:spcBef>
                <a:spcPct val="0"/>
              </a:spcBef>
              <a:buNone/>
            </a:pP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(2)同一</a:t>
            </a:r>
            <a:r>
              <a:rPr lang="zh-CN" altLang="en-US" sz="2200" b="0" dirty="0">
                <a:solidFill>
                  <a:srgbClr val="3438F6"/>
                </a:solidFill>
                <a:latin typeface="等线" panose="02010600030101010101" charset="-122"/>
                <a:ea typeface="等线" panose="02010600030101010101" charset="-122"/>
                <a:cs typeface="等线" panose="02010600030101010101" charset="-122"/>
                <a:sym typeface="宋体" panose="02010600030101010101" pitchFamily="2" charset="-122"/>
              </a:rPr>
              <a:t>现态</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a:t>
            </a:r>
            <a:r>
              <a:rPr lang="zh-CN" altLang="en-US" sz="2200" b="0" dirty="0">
                <a:solidFill>
                  <a:srgbClr val="3438F6"/>
                </a:solidFill>
                <a:latin typeface="等线" panose="02010600030101010101" charset="-122"/>
                <a:ea typeface="等线" panose="02010600030101010101" charset="-122"/>
                <a:cs typeface="等线" panose="02010600030101010101" charset="-122"/>
                <a:sym typeface="宋体" panose="02010600030101010101" pitchFamily="2" charset="-122"/>
              </a:rPr>
              <a:t>次态</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相邻。</a:t>
            </a:r>
          </a:p>
          <a:p>
            <a:pPr lvl="0" indent="0">
              <a:lnSpc>
                <a:spcPct val="150000"/>
              </a:lnSpc>
              <a:spcBef>
                <a:spcPct val="0"/>
              </a:spcBef>
              <a:buNone/>
            </a:pPr>
            <a:r>
              <a:rPr lang="en-US" altLang="zh-CN"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     </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同一现态在相邻输入条件下的次态分配相邻二进制代码；</a:t>
            </a:r>
            <a:endParaRPr lang="en-US" altLang="zh-CN"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endParaRPr>
          </a:p>
          <a:p>
            <a:pPr lvl="0" indent="0">
              <a:lnSpc>
                <a:spcPct val="150000"/>
              </a:lnSpc>
              <a:spcBef>
                <a:spcPct val="0"/>
              </a:spcBef>
              <a:buNone/>
            </a:pP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(3)</a:t>
            </a:r>
            <a:r>
              <a:rPr lang="zh-CN" altLang="en-US" sz="2200" b="0" dirty="0">
                <a:solidFill>
                  <a:srgbClr val="3438F6"/>
                </a:solidFill>
                <a:latin typeface="等线" panose="02010600030101010101" charset="-122"/>
                <a:ea typeface="等线" panose="02010600030101010101" charset="-122"/>
                <a:cs typeface="等线" panose="02010600030101010101" charset="-122"/>
                <a:sym typeface="宋体" panose="02010600030101010101" pitchFamily="2" charset="-122"/>
              </a:rPr>
              <a:t>输出</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相同，</a:t>
            </a:r>
            <a:r>
              <a:rPr lang="zh-CN" altLang="en-US" sz="2200" b="0" dirty="0">
                <a:solidFill>
                  <a:srgbClr val="3438F6"/>
                </a:solidFill>
                <a:latin typeface="等线" panose="02010600030101010101" charset="-122"/>
                <a:ea typeface="等线" panose="02010600030101010101" charset="-122"/>
                <a:cs typeface="等线" panose="02010600030101010101" charset="-122"/>
                <a:sym typeface="宋体" panose="02010600030101010101" pitchFamily="2" charset="-122"/>
              </a:rPr>
              <a:t>现态</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相邻。</a:t>
            </a:r>
          </a:p>
          <a:p>
            <a:pPr lvl="0" indent="0">
              <a:lnSpc>
                <a:spcPct val="150000"/>
              </a:lnSpc>
              <a:spcBef>
                <a:spcPct val="0"/>
              </a:spcBef>
              <a:buNone/>
            </a:pPr>
            <a:r>
              <a:rPr lang="en-US" altLang="zh-CN"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     </a:t>
            </a:r>
            <a:r>
              <a:rPr lang="zh-CN" altLang="en-US" sz="2200" b="0" dirty="0">
                <a:solidFill>
                  <a:schemeClr val="tx1"/>
                </a:solidFill>
                <a:latin typeface="等线" panose="02010600030101010101" charset="-122"/>
                <a:ea typeface="等线" panose="02010600030101010101" charset="-122"/>
                <a:cs typeface="等线" panose="02010600030101010101" charset="-122"/>
                <a:sym typeface="宋体" panose="02010600030101010101" pitchFamily="2" charset="-122"/>
              </a:rPr>
              <a:t>所有输入均具有相同输出的现态分配相邻二进制代码。</a:t>
            </a:r>
          </a:p>
        </p:txBody>
      </p:sp>
      <p:sp>
        <p:nvSpPr>
          <p:cNvPr id="10" name="文本框 9"/>
          <p:cNvSpPr txBox="1"/>
          <p:nvPr/>
        </p:nvSpPr>
        <p:spPr>
          <a:xfrm>
            <a:off x="9055735" y="4410710"/>
            <a:ext cx="2098675" cy="460375"/>
          </a:xfrm>
          <a:prstGeom prst="rect">
            <a:avLst/>
          </a:prstGeom>
          <a:noFill/>
        </p:spPr>
        <p:txBody>
          <a:bodyPr wrap="square" rtlCol="0" anchor="t">
            <a:spAutoFit/>
          </a:bodyPr>
          <a:lstStyle/>
          <a:p>
            <a:pPr lvl="0" indent="0" algn="just">
              <a:lnSpc>
                <a:spcPct val="100000"/>
              </a:lnSpc>
              <a:spcBef>
                <a:spcPct val="0"/>
              </a:spcBef>
              <a:buNone/>
            </a:pPr>
            <a:r>
              <a:rPr lang="zh-CN" altLang="en-US" sz="2400" b="0" u="sng" dirty="0">
                <a:solidFill>
                  <a:srgbClr val="000000"/>
                </a:solidFill>
                <a:latin typeface="黑体" panose="02010609060101010101" pitchFamily="49" charset="-122"/>
                <a:ea typeface="黑体" panose="02010609060101010101" pitchFamily="49" charset="-122"/>
                <a:sym typeface="宋体" panose="02010600030101010101" pitchFamily="2" charset="-122"/>
              </a:rPr>
              <a:t>初态分配“</a:t>
            </a:r>
            <a:r>
              <a:rPr lang="en-US" altLang="zh-CN" sz="2400" b="0" u="sng" dirty="0">
                <a:solidFill>
                  <a:srgbClr val="000000"/>
                </a:solidFill>
                <a:latin typeface="黑体" panose="02010609060101010101" pitchFamily="49" charset="-122"/>
                <a:ea typeface="黑体" panose="02010609060101010101" pitchFamily="49" charset="-122"/>
                <a:sym typeface="宋体" panose="02010600030101010101" pitchFamily="2" charset="-122"/>
              </a:rPr>
              <a:t>0”</a:t>
            </a:r>
            <a:endParaRPr lang="en-US" altLang="zh-CN" sz="2400" b="0" dirty="0">
              <a:solidFill>
                <a:srgbClr val="000000"/>
              </a:solidFill>
              <a:latin typeface="黑体" panose="02010609060101010101" pitchFamily="49" charset="-122"/>
              <a:ea typeface="黑体" panose="02010609060101010101" pitchFamily="49" charset="-122"/>
              <a:sym typeface="宋体" panose="02010600030101010101" pitchFamily="2" charset="-122"/>
            </a:endParaRPr>
          </a:p>
        </p:txBody>
      </p:sp>
      <p:cxnSp>
        <p:nvCxnSpPr>
          <p:cNvPr id="11" name="直接箭头连接符 10"/>
          <p:cNvCxnSpPr/>
          <p:nvPr/>
        </p:nvCxnSpPr>
        <p:spPr>
          <a:xfrm flipH="1" flipV="1">
            <a:off x="8728710" y="3445510"/>
            <a:ext cx="0" cy="2520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4457"/>
                                        </p:tgtEl>
                                        <p:attrNameLst>
                                          <p:attrName>style.visibility</p:attrName>
                                        </p:attrNameLst>
                                      </p:cBhvr>
                                      <p:to>
                                        <p:strVal val="visible"/>
                                      </p:to>
                                    </p:set>
                                    <p:animEffect transition="in" filter="blinds(vertical)">
                                      <p:cBhvr>
                                        <p:cTn id="7" dur="500"/>
                                        <p:tgtEl>
                                          <p:spTgt spid="1044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98658"/>
                                        </p:tgtEl>
                                        <p:attrNameLst>
                                          <p:attrName>style.visibility</p:attrName>
                                        </p:attrNameLst>
                                      </p:cBhvr>
                                      <p:to>
                                        <p:strVal val="visible"/>
                                      </p:to>
                                    </p:set>
                                    <p:animEffect transition="in" filter="blinds(vertical)">
                                      <p:cBhvr>
                                        <p:cTn id="17" dur="500"/>
                                        <p:tgtEl>
                                          <p:spTgt spid="1986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05486"/>
                                        </p:tgtEl>
                                        <p:attrNameLst>
                                          <p:attrName>style.visibility</p:attrName>
                                        </p:attrNameLst>
                                      </p:cBhvr>
                                      <p:to>
                                        <p:strVal val="visible"/>
                                      </p:to>
                                    </p:set>
                                    <p:animEffect transition="in" filter="blinds(vertical)">
                                      <p:cBhvr>
                                        <p:cTn id="37" dur="500"/>
                                        <p:tgtEl>
                                          <p:spTgt spid="105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7" grpId="0"/>
      <p:bldP spid="198658" grpId="0"/>
      <p:bldP spid="105486" grpId="0" animBg="1"/>
      <p:bldP spid="8"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5139690" cy="460375"/>
          </a:xfrm>
          <a:prstGeom prst="rect">
            <a:avLst/>
          </a:prstGeom>
          <a:noFill/>
        </p:spPr>
        <p:txBody>
          <a:bodyPr wrap="square" rtlCol="0" anchor="t">
            <a:spAutoFit/>
          </a:bodyPr>
          <a:lstStyle/>
          <a:p>
            <a:r>
              <a:rPr lang="en-US" altLang="zh-CN" sz="2400" b="1" dirty="0">
                <a:ea typeface="+mn-lt"/>
                <a:cs typeface="+mn-lt"/>
                <a:sym typeface="+mn-ea"/>
              </a:rPr>
              <a:t>3</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完全确定状态表的编码</a:t>
            </a:r>
          </a:p>
        </p:txBody>
      </p:sp>
      <p:sp>
        <p:nvSpPr>
          <p:cNvPr id="107530" name="Text Box 10"/>
          <p:cNvSpPr txBox="1"/>
          <p:nvPr/>
        </p:nvSpPr>
        <p:spPr>
          <a:xfrm>
            <a:off x="955675" y="1804988"/>
            <a:ext cx="6459855" cy="429895"/>
          </a:xfrm>
          <a:prstGeom prst="rect">
            <a:avLst/>
          </a:prstGeom>
          <a:noFill/>
          <a:ln w="28575">
            <a:noFill/>
          </a:ln>
        </p:spPr>
        <p:txBody>
          <a:bodyPr wrap="none" anchor="t">
            <a:spAutoFit/>
          </a:bodyPr>
          <a:lstStyle/>
          <a:p>
            <a:pPr lvl="0" indent="0">
              <a:lnSpc>
                <a:spcPct val="100000"/>
              </a:lnSpc>
              <a:spcBef>
                <a:spcPct val="0"/>
              </a:spcBef>
              <a:buNone/>
            </a:pPr>
            <a:r>
              <a:rPr lang="zh-CN" altLang="en-US" sz="2200" b="1" dirty="0">
                <a:solidFill>
                  <a:srgbClr val="000000"/>
                </a:solidFill>
                <a:latin typeface="等线" panose="02010600030101010101" charset="-122"/>
                <a:ea typeface="等线" panose="02010600030101010101" charset="-122"/>
                <a:cs typeface="等线" panose="02010600030101010101" charset="-122"/>
              </a:rPr>
              <a:t>例</a:t>
            </a:r>
            <a:r>
              <a:rPr lang="en-US" altLang="zh-CN" sz="2200" b="1" dirty="0">
                <a:solidFill>
                  <a:srgbClr val="000000"/>
                </a:solidFill>
                <a:latin typeface="等线" panose="02010600030101010101" charset="-122"/>
                <a:ea typeface="等线" panose="02010600030101010101" charset="-122"/>
                <a:cs typeface="等线" panose="02010600030101010101" charset="-122"/>
              </a:rPr>
              <a:t>2</a:t>
            </a:r>
            <a:r>
              <a:rPr lang="zh-CN" altLang="en-US" sz="2200" b="0" dirty="0">
                <a:solidFill>
                  <a:srgbClr val="000000"/>
                </a:solidFill>
                <a:latin typeface="等线" panose="02010600030101010101" charset="-122"/>
                <a:ea typeface="等线" panose="02010600030101010101" charset="-122"/>
                <a:cs typeface="等线" panose="02010600030101010101" charset="-122"/>
              </a:rPr>
              <a:t> 对如下状态表进行状态编码（设</a:t>
            </a:r>
            <a:r>
              <a:rPr lang="en-US" altLang="zh-CN" sz="2200" b="0" dirty="0">
                <a:solidFill>
                  <a:srgbClr val="000000"/>
                </a:solidFill>
                <a:latin typeface="等线" panose="02010600030101010101" charset="-122"/>
                <a:ea typeface="等线" panose="02010600030101010101" charset="-122"/>
                <a:cs typeface="等线" panose="02010600030101010101" charset="-122"/>
              </a:rPr>
              <a:t>A</a:t>
            </a:r>
            <a:r>
              <a:rPr lang="zh-CN" altLang="en-US" sz="2200" b="0" dirty="0">
                <a:solidFill>
                  <a:srgbClr val="000000"/>
                </a:solidFill>
                <a:latin typeface="等线" panose="02010600030101010101" charset="-122"/>
                <a:ea typeface="等线" panose="02010600030101010101" charset="-122"/>
                <a:cs typeface="等线" panose="02010600030101010101" charset="-122"/>
              </a:rPr>
              <a:t>为初始状态</a:t>
            </a:r>
            <a:r>
              <a:rPr lang="zh-CN" altLang="en-US" sz="2200" b="0" dirty="0" smtClean="0">
                <a:solidFill>
                  <a:srgbClr val="000000"/>
                </a:solidFill>
                <a:latin typeface="等线" panose="02010600030101010101" charset="-122"/>
                <a:ea typeface="等线" panose="02010600030101010101" charset="-122"/>
                <a:cs typeface="等线" panose="02010600030101010101" charset="-122"/>
              </a:rPr>
              <a:t>）</a:t>
            </a:r>
            <a:endParaRPr lang="zh-CN" altLang="en-US" sz="2200" b="0" dirty="0">
              <a:solidFill>
                <a:srgbClr val="000000"/>
              </a:solidFill>
              <a:latin typeface="等线" panose="02010600030101010101" charset="-122"/>
              <a:ea typeface="等线" panose="02010600030101010101" charset="-122"/>
              <a:cs typeface="等线" panose="02010600030101010101" charset="-122"/>
            </a:endParaRPr>
          </a:p>
        </p:txBody>
      </p:sp>
      <p:graphicFrame>
        <p:nvGraphicFramePr>
          <p:cNvPr id="107563" name="Group 43"/>
          <p:cNvGraphicFramePr>
            <a:graphicFrameLocks noGrp="1"/>
          </p:cNvGraphicFramePr>
          <p:nvPr>
            <p:custDataLst>
              <p:tags r:id="rId1"/>
            </p:custDataLst>
          </p:nvPr>
        </p:nvGraphicFramePr>
        <p:xfrm>
          <a:off x="1116966" y="2614295"/>
          <a:ext cx="2620645" cy="2632075"/>
        </p:xfrm>
        <a:graphic>
          <a:graphicData uri="http://schemas.openxmlformats.org/drawingml/2006/table">
            <a:tbl>
              <a:tblPr>
                <a:effectLst/>
                <a:tableStyleId>{5940675A-B579-460E-94D1-54222C63F5DA}</a:tableStyleId>
              </a:tblPr>
              <a:tblGrid>
                <a:gridCol w="565150">
                  <a:extLst>
                    <a:ext uri="{9D8B030D-6E8A-4147-A177-3AD203B41FA5}">
                      <a16:colId xmlns:a16="http://schemas.microsoft.com/office/drawing/2014/main" val="20000"/>
                    </a:ext>
                  </a:extLst>
                </a:gridCol>
                <a:gridCol w="1026160">
                  <a:extLst>
                    <a:ext uri="{9D8B030D-6E8A-4147-A177-3AD203B41FA5}">
                      <a16:colId xmlns:a16="http://schemas.microsoft.com/office/drawing/2014/main" val="20001"/>
                    </a:ext>
                  </a:extLst>
                </a:gridCol>
                <a:gridCol w="1029335">
                  <a:extLst>
                    <a:ext uri="{9D8B030D-6E8A-4147-A177-3AD203B41FA5}">
                      <a16:colId xmlns:a16="http://schemas.microsoft.com/office/drawing/2014/main" val="20002"/>
                    </a:ext>
                  </a:extLst>
                </a:gridCol>
              </a:tblGrid>
              <a:tr h="467995">
                <a:tc rowSpan="2">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现态</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    </a:t>
                      </a:r>
                      <a:r>
                        <a:rPr kumimoji="1" lang="zh-CN" altLang="en-US"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次态</a:t>
                      </a: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a:t>
                      </a:r>
                      <a:r>
                        <a:rPr kumimoji="1" lang="zh-CN" altLang="en-US"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输出</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hMerge="1">
                  <a:txBody>
                    <a:bodyPr/>
                    <a:lstStyle/>
                    <a:p>
                      <a:endParaRPr lang="zh-CN"/>
                    </a:p>
                  </a:txBody>
                  <a:tcPr/>
                </a:tc>
                <a:extLst>
                  <a:ext uri="{0D108BD9-81ED-4DB2-BD59-A6C34878D82A}">
                    <a16:rowId xmlns:a16="http://schemas.microsoft.com/office/drawing/2014/main" val="10000"/>
                  </a:ext>
                </a:extLst>
              </a:tr>
              <a:tr h="285115">
                <a:tc v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dirty="0" smtClean="0">
                          <a:ln>
                            <a:noFill/>
                          </a:ln>
                          <a:solidFill>
                            <a:srgbClr val="000000"/>
                          </a:solidFill>
                          <a:effectLst/>
                          <a:latin typeface="等线" panose="02010600030101010101" charset="-122"/>
                          <a:ea typeface="等线" panose="02010600030101010101" charset="-122"/>
                        </a:rPr>
                        <a:t>  x=0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x=1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3962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dirty="0" smtClean="0">
                          <a:ln>
                            <a:noFill/>
                          </a:ln>
                          <a:solidFill>
                            <a:srgbClr val="000000"/>
                          </a:solidFill>
                          <a:effectLst/>
                          <a:latin typeface="等线" panose="02010600030101010101" charset="-122"/>
                          <a:ea typeface="等线" panose="02010600030101010101" charset="-122"/>
                        </a:rPr>
                        <a:t>  C/1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B/0</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B</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766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C</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D/1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D</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D/1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dirty="0" smtClean="0">
                          <a:ln>
                            <a:noFill/>
                          </a:ln>
                          <a:solidFill>
                            <a:srgbClr val="000000"/>
                          </a:solidFill>
                          <a:effectLst/>
                          <a:latin typeface="等线" panose="02010600030101010101" charset="-122"/>
                          <a:ea typeface="等线" panose="02010600030101010101" charset="-122"/>
                        </a:rPr>
                        <a:t>   C/0</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8554" name="Text Box 10"/>
          <p:cNvSpPr txBox="1"/>
          <p:nvPr/>
        </p:nvSpPr>
        <p:spPr>
          <a:xfrm>
            <a:off x="4425950" y="3122930"/>
            <a:ext cx="3702685" cy="1614805"/>
          </a:xfrm>
          <a:prstGeom prst="rect">
            <a:avLst/>
          </a:prstGeom>
          <a:noFill/>
          <a:ln w="28575">
            <a:noFill/>
          </a:ln>
        </p:spPr>
        <p:txBody>
          <a:bodyPr wrap="square" anchor="t">
            <a:spAutoFit/>
          </a:bodyPr>
          <a:lstStyle/>
          <a:p>
            <a:pPr lvl="0" indent="0">
              <a:lnSpc>
                <a:spcPct val="150000"/>
              </a:lnSpc>
              <a:spcBef>
                <a:spcPct val="0"/>
              </a:spcBef>
              <a:buNone/>
            </a:pPr>
            <a:r>
              <a:rPr lang="zh-CN" altLang="en-US" sz="2200" b="0" dirty="0">
                <a:solidFill>
                  <a:srgbClr val="0000CC"/>
                </a:solidFill>
                <a:latin typeface="等线" panose="02010600030101010101" charset="-122"/>
                <a:ea typeface="等线" panose="02010600030101010101" charset="-122"/>
                <a:cs typeface="等线" panose="02010600030101010101" charset="-122"/>
              </a:rPr>
              <a:t>原则①：</a:t>
            </a:r>
            <a:r>
              <a:rPr lang="en-US" altLang="zh-CN" sz="2200" b="0" dirty="0">
                <a:solidFill>
                  <a:srgbClr val="0000CC"/>
                </a:solidFill>
                <a:latin typeface="等线" panose="02010600030101010101" charset="-122"/>
                <a:ea typeface="等线" panose="02010600030101010101" charset="-122"/>
                <a:cs typeface="等线" panose="02010600030101010101" charset="-122"/>
              </a:rPr>
              <a:t>BC</a:t>
            </a:r>
            <a:r>
              <a:rPr lang="zh-CN" altLang="en-US" sz="2200" b="0" dirty="0">
                <a:solidFill>
                  <a:srgbClr val="0000CC"/>
                </a:solidFill>
                <a:latin typeface="等线" panose="02010600030101010101" charset="-122"/>
                <a:ea typeface="等线" panose="02010600030101010101" charset="-122"/>
                <a:cs typeface="等线" panose="02010600030101010101" charset="-122"/>
              </a:rPr>
              <a:t>相邻；</a:t>
            </a:r>
          </a:p>
          <a:p>
            <a:pPr lvl="0" indent="0" algn="just">
              <a:lnSpc>
                <a:spcPct val="150000"/>
              </a:lnSpc>
              <a:spcBef>
                <a:spcPct val="0"/>
              </a:spcBef>
              <a:buNone/>
            </a:pPr>
            <a:r>
              <a:rPr lang="zh-CN" altLang="en-US" sz="2200" b="0" dirty="0">
                <a:solidFill>
                  <a:srgbClr val="0000CC"/>
                </a:solidFill>
                <a:latin typeface="等线" panose="02010600030101010101" charset="-122"/>
                <a:ea typeface="等线" panose="02010600030101010101" charset="-122"/>
                <a:cs typeface="等线" panose="02010600030101010101" charset="-122"/>
              </a:rPr>
              <a:t>原则②：</a:t>
            </a:r>
            <a:r>
              <a:rPr lang="en-US" altLang="zh-CN" sz="2200" b="0" dirty="0">
                <a:solidFill>
                  <a:srgbClr val="0000CC"/>
                </a:solidFill>
                <a:latin typeface="等线" panose="02010600030101010101" charset="-122"/>
                <a:ea typeface="等线" panose="02010600030101010101" charset="-122"/>
                <a:cs typeface="等线" panose="02010600030101010101" charset="-122"/>
              </a:rPr>
              <a:t>BC</a:t>
            </a:r>
            <a:r>
              <a:rPr lang="zh-CN" altLang="en-US" sz="2200" b="0" dirty="0">
                <a:solidFill>
                  <a:srgbClr val="0000CC"/>
                </a:solidFill>
                <a:latin typeface="等线" panose="02010600030101010101" charset="-122"/>
                <a:ea typeface="等线" panose="02010600030101010101" charset="-122"/>
                <a:cs typeface="等线" panose="02010600030101010101" charset="-122"/>
              </a:rPr>
              <a:t>、</a:t>
            </a:r>
            <a:r>
              <a:rPr lang="en-US" altLang="zh-CN" sz="2200" b="0" dirty="0">
                <a:solidFill>
                  <a:srgbClr val="0000CC"/>
                </a:solidFill>
                <a:latin typeface="等线" panose="02010600030101010101" charset="-122"/>
                <a:ea typeface="等线" panose="02010600030101010101" charset="-122"/>
                <a:cs typeface="等线" panose="02010600030101010101" charset="-122"/>
              </a:rPr>
              <a:t>AD</a:t>
            </a:r>
            <a:r>
              <a:rPr lang="zh-CN" altLang="en-US" sz="2200" b="0" dirty="0">
                <a:solidFill>
                  <a:srgbClr val="0000CC"/>
                </a:solidFill>
                <a:latin typeface="等线" panose="02010600030101010101" charset="-122"/>
                <a:ea typeface="等线" panose="02010600030101010101" charset="-122"/>
                <a:cs typeface="等线" panose="02010600030101010101" charset="-122"/>
              </a:rPr>
              <a:t>、</a:t>
            </a:r>
            <a:r>
              <a:rPr lang="en-US" altLang="zh-CN" sz="2200" b="0" dirty="0">
                <a:solidFill>
                  <a:srgbClr val="0000CC"/>
                </a:solidFill>
                <a:latin typeface="等线" panose="02010600030101010101" charset="-122"/>
                <a:ea typeface="等线" panose="02010600030101010101" charset="-122"/>
                <a:cs typeface="等线" panose="02010600030101010101" charset="-122"/>
              </a:rPr>
              <a:t>CD</a:t>
            </a:r>
            <a:r>
              <a:rPr lang="zh-CN" altLang="en-US" sz="2200" b="0" dirty="0">
                <a:solidFill>
                  <a:srgbClr val="0000CC"/>
                </a:solidFill>
                <a:latin typeface="等线" panose="02010600030101010101" charset="-122"/>
                <a:ea typeface="等线" panose="02010600030101010101" charset="-122"/>
                <a:cs typeface="等线" panose="02010600030101010101" charset="-122"/>
              </a:rPr>
              <a:t>相邻；</a:t>
            </a:r>
          </a:p>
          <a:p>
            <a:pPr lvl="0" indent="0" algn="just">
              <a:lnSpc>
                <a:spcPct val="150000"/>
              </a:lnSpc>
              <a:spcBef>
                <a:spcPct val="0"/>
              </a:spcBef>
              <a:buNone/>
            </a:pPr>
            <a:r>
              <a:rPr lang="zh-CN" altLang="en-US" sz="2200" b="0" dirty="0">
                <a:solidFill>
                  <a:srgbClr val="0000CC"/>
                </a:solidFill>
                <a:latin typeface="等线" panose="02010600030101010101" charset="-122"/>
                <a:ea typeface="等线" panose="02010600030101010101" charset="-122"/>
                <a:cs typeface="等线" panose="02010600030101010101" charset="-122"/>
              </a:rPr>
              <a:t>原则③：</a:t>
            </a:r>
            <a:r>
              <a:rPr lang="en-US" altLang="zh-CN" sz="2200" b="0" dirty="0">
                <a:solidFill>
                  <a:srgbClr val="0000CC"/>
                </a:solidFill>
                <a:latin typeface="等线" panose="02010600030101010101" charset="-122"/>
                <a:ea typeface="等线" panose="02010600030101010101" charset="-122"/>
                <a:cs typeface="等线" panose="02010600030101010101" charset="-122"/>
              </a:rPr>
              <a:t>AD</a:t>
            </a:r>
            <a:r>
              <a:rPr lang="zh-CN" altLang="en-US" sz="2200" b="0" dirty="0">
                <a:solidFill>
                  <a:srgbClr val="0000CC"/>
                </a:solidFill>
                <a:latin typeface="等线" panose="02010600030101010101" charset="-122"/>
                <a:ea typeface="等线" panose="02010600030101010101" charset="-122"/>
                <a:cs typeface="等线" panose="02010600030101010101" charset="-122"/>
              </a:rPr>
              <a:t>相邻。</a:t>
            </a:r>
          </a:p>
        </p:txBody>
      </p:sp>
      <p:sp>
        <p:nvSpPr>
          <p:cNvPr id="3" name="右箭头 2"/>
          <p:cNvSpPr/>
          <p:nvPr/>
        </p:nvSpPr>
        <p:spPr>
          <a:xfrm>
            <a:off x="3903980" y="3870325"/>
            <a:ext cx="476885" cy="203835"/>
          </a:xfrm>
          <a:prstGeom prst="rightArrow">
            <a:avLst/>
          </a:prstGeom>
          <a:solidFill>
            <a:srgbClr val="FFFFFF"/>
          </a:solidFill>
          <a:ln w="9525" cap="flat" cmpd="sng" algn="ctr">
            <a:solidFill>
              <a:srgbClr val="0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latin typeface="等线" panose="02010600030101010101" charset="-122"/>
              <a:ea typeface="等线" panose="02010600030101010101" charset="-122"/>
              <a:cs typeface="宋体" panose="02010600030101010101" pitchFamily="2" charset="-122"/>
            </a:endParaRPr>
          </a:p>
        </p:txBody>
      </p:sp>
      <p:sp>
        <p:nvSpPr>
          <p:cNvPr id="4"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右箭头 4"/>
          <p:cNvSpPr/>
          <p:nvPr/>
        </p:nvSpPr>
        <p:spPr>
          <a:xfrm>
            <a:off x="8386319" y="3870325"/>
            <a:ext cx="428498" cy="207899"/>
          </a:xfrm>
          <a:prstGeom prst="rightArrow">
            <a:avLst/>
          </a:prstGeom>
          <a:solidFill>
            <a:srgbClr val="FFFFFF"/>
          </a:solidFill>
          <a:ln w="9525" cap="flat" cmpd="sng" algn="ctr">
            <a:solidFill>
              <a:srgbClr val="0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latin typeface="等线" panose="02010600030101010101" charset="-122"/>
              <a:ea typeface="等线" panose="02010600030101010101" charset="-122"/>
              <a:cs typeface="宋体" panose="02010600030101010101" pitchFamily="2" charset="-122"/>
            </a:endParaRPr>
          </a:p>
        </p:txBody>
      </p:sp>
      <p:grpSp>
        <p:nvGrpSpPr>
          <p:cNvPr id="11" name="组合 10"/>
          <p:cNvGrpSpPr/>
          <p:nvPr/>
        </p:nvGrpSpPr>
        <p:grpSpPr>
          <a:xfrm>
            <a:off x="8724265" y="3060700"/>
            <a:ext cx="1732280" cy="1645920"/>
            <a:chOff x="13739" y="5468"/>
            <a:chExt cx="2728" cy="2592"/>
          </a:xfrm>
        </p:grpSpPr>
        <p:grpSp>
          <p:nvGrpSpPr>
            <p:cNvPr id="215079" name="Group 5"/>
            <p:cNvGrpSpPr/>
            <p:nvPr/>
          </p:nvGrpSpPr>
          <p:grpSpPr>
            <a:xfrm>
              <a:off x="13739" y="5468"/>
              <a:ext cx="2728" cy="2593"/>
              <a:chOff x="613" y="2848"/>
              <a:chExt cx="1107" cy="1029"/>
            </a:xfrm>
          </p:grpSpPr>
          <p:grpSp>
            <p:nvGrpSpPr>
              <p:cNvPr id="215080" name="Group 6"/>
              <p:cNvGrpSpPr/>
              <p:nvPr/>
            </p:nvGrpSpPr>
            <p:grpSpPr>
              <a:xfrm>
                <a:off x="700" y="2928"/>
                <a:ext cx="1020" cy="949"/>
                <a:chOff x="700" y="2928"/>
                <a:chExt cx="1020" cy="949"/>
              </a:xfrm>
            </p:grpSpPr>
            <p:grpSp>
              <p:nvGrpSpPr>
                <p:cNvPr id="215081" name="Group 7"/>
                <p:cNvGrpSpPr/>
                <p:nvPr/>
              </p:nvGrpSpPr>
              <p:grpSpPr>
                <a:xfrm>
                  <a:off x="700" y="2928"/>
                  <a:ext cx="1020" cy="949"/>
                  <a:chOff x="700" y="2928"/>
                  <a:chExt cx="1020" cy="949"/>
                </a:xfrm>
              </p:grpSpPr>
              <p:sp>
                <p:nvSpPr>
                  <p:cNvPr id="215083" name="Rectangle 9"/>
                  <p:cNvSpPr/>
                  <p:nvPr/>
                </p:nvSpPr>
                <p:spPr>
                  <a:xfrm>
                    <a:off x="936" y="3165"/>
                    <a:ext cx="720" cy="711"/>
                  </a:xfrm>
                  <a:prstGeom prst="rect">
                    <a:avLst/>
                  </a:prstGeom>
                  <a:no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15084" name="Line 10"/>
                  <p:cNvSpPr/>
                  <p:nvPr/>
                </p:nvSpPr>
                <p:spPr>
                  <a:xfrm>
                    <a:off x="944" y="3528"/>
                    <a:ext cx="713" cy="0"/>
                  </a:xfrm>
                  <a:prstGeom prst="line">
                    <a:avLst/>
                  </a:prstGeom>
                  <a:ln w="9525" cap="flat" cmpd="sng">
                    <a:solidFill>
                      <a:srgbClr val="000000"/>
                    </a:solidFill>
                    <a:prstDash val="solid"/>
                    <a:round/>
                    <a:headEnd type="none" w="med" len="med"/>
                    <a:tailEnd type="none" w="med" len="med"/>
                  </a:ln>
                </p:spPr>
              </p:sp>
              <p:sp>
                <p:nvSpPr>
                  <p:cNvPr id="215087" name="Line 13"/>
                  <p:cNvSpPr/>
                  <p:nvPr/>
                </p:nvSpPr>
                <p:spPr>
                  <a:xfrm>
                    <a:off x="1307" y="3174"/>
                    <a:ext cx="0" cy="703"/>
                  </a:xfrm>
                  <a:prstGeom prst="line">
                    <a:avLst/>
                  </a:prstGeom>
                  <a:ln w="9525" cap="flat" cmpd="sng">
                    <a:solidFill>
                      <a:srgbClr val="000000"/>
                    </a:solidFill>
                    <a:prstDash val="solid"/>
                    <a:round/>
                    <a:headEnd type="none" w="med" len="med"/>
                    <a:tailEnd type="none" w="med" len="med"/>
                  </a:ln>
                </p:spPr>
              </p:sp>
              <p:sp>
                <p:nvSpPr>
                  <p:cNvPr id="215088" name="Line 14"/>
                  <p:cNvSpPr/>
                  <p:nvPr/>
                </p:nvSpPr>
                <p:spPr>
                  <a:xfrm>
                    <a:off x="700" y="2928"/>
                    <a:ext cx="245" cy="237"/>
                  </a:xfrm>
                  <a:prstGeom prst="line">
                    <a:avLst/>
                  </a:prstGeom>
                  <a:ln w="9525" cap="flat" cmpd="sng">
                    <a:solidFill>
                      <a:srgbClr val="000000"/>
                    </a:solidFill>
                    <a:prstDash val="solid"/>
                    <a:round/>
                    <a:headEnd type="none" w="med" len="med"/>
                    <a:tailEnd type="none" w="med" len="med"/>
                  </a:ln>
                </p:spPr>
              </p:sp>
              <p:sp>
                <p:nvSpPr>
                  <p:cNvPr id="215089" name="Text Box 15"/>
                  <p:cNvSpPr txBox="1"/>
                  <p:nvPr/>
                </p:nvSpPr>
                <p:spPr>
                  <a:xfrm>
                    <a:off x="1006" y="2977"/>
                    <a:ext cx="255" cy="230"/>
                  </a:xfrm>
                  <a:prstGeom prst="rect">
                    <a:avLst/>
                  </a:prstGeom>
                  <a:noFill/>
                  <a:ln w="9525">
                    <a:noFill/>
                  </a:ln>
                </p:spPr>
                <p:txBody>
                  <a:bodyPr wrap="square" anchor="t">
                    <a:spAutoFit/>
                  </a:bodyPr>
                  <a:lstStyle/>
                  <a:p>
                    <a:pPr lvl="0" indent="0">
                      <a:lnSpc>
                        <a:spcPct val="100000"/>
                      </a:lnSpc>
                      <a:spcBef>
                        <a:spcPct val="50000"/>
                      </a:spcBef>
                      <a:buNone/>
                    </a:pPr>
                    <a:r>
                      <a:rPr lang="en-US" altLang="zh-CN" b="1">
                        <a:solidFill>
                          <a:schemeClr val="tx1"/>
                        </a:solidFill>
                        <a:ea typeface="+mn-lt"/>
                      </a:rPr>
                      <a:t>0</a:t>
                    </a:r>
                  </a:p>
                </p:txBody>
              </p:sp>
              <p:sp>
                <p:nvSpPr>
                  <p:cNvPr id="215090" name="Text Box 16"/>
                  <p:cNvSpPr txBox="1"/>
                  <p:nvPr/>
                </p:nvSpPr>
                <p:spPr>
                  <a:xfrm>
                    <a:off x="1355" y="2969"/>
                    <a:ext cx="365" cy="230"/>
                  </a:xfrm>
                  <a:prstGeom prst="rect">
                    <a:avLst/>
                  </a:prstGeom>
                  <a:noFill/>
                  <a:ln w="9525">
                    <a:noFill/>
                  </a:ln>
                </p:spPr>
                <p:txBody>
                  <a:bodyPr anchor="t">
                    <a:spAutoFit/>
                  </a:bodyPr>
                  <a:lstStyle/>
                  <a:p>
                    <a:pPr lvl="0" indent="0">
                      <a:lnSpc>
                        <a:spcPct val="100000"/>
                      </a:lnSpc>
                      <a:spcBef>
                        <a:spcPct val="50000"/>
                      </a:spcBef>
                      <a:buNone/>
                    </a:pPr>
                    <a:r>
                      <a:rPr lang="en-US" altLang="zh-CN" b="1">
                        <a:solidFill>
                          <a:schemeClr val="tx1"/>
                        </a:solidFill>
                        <a:latin typeface="+mn-ea"/>
                      </a:rPr>
                      <a:t>1</a:t>
                    </a:r>
                  </a:p>
                </p:txBody>
              </p:sp>
              <p:sp>
                <p:nvSpPr>
                  <p:cNvPr id="215093" name="Text Box 19"/>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solidFill>
                          <a:schemeClr val="tx1"/>
                        </a:solidFill>
                        <a:latin typeface="Arial" panose="020B0604020202020204" pitchFamily="34" charset="0"/>
                        <a:ea typeface="宋体" panose="02010600030101010101" pitchFamily="2" charset="-122"/>
                      </a:rPr>
                      <a:t>0</a:t>
                    </a:r>
                  </a:p>
                </p:txBody>
              </p:sp>
              <p:sp>
                <p:nvSpPr>
                  <p:cNvPr id="215094" name="Text Box 20"/>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solidFill>
                          <a:schemeClr val="tx1"/>
                        </a:solidFill>
                        <a:latin typeface="Arial" panose="020B0604020202020204" pitchFamily="34" charset="0"/>
                        <a:ea typeface="宋体" panose="02010600030101010101" pitchFamily="2" charset="-122"/>
                      </a:rPr>
                      <a:t>1</a:t>
                    </a:r>
                  </a:p>
                </p:txBody>
              </p:sp>
            </p:grpSp>
            <p:sp>
              <p:nvSpPr>
                <p:cNvPr id="215095" name="Text Box 21"/>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215096" name="Text Box 22"/>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215097" name="Text Box 23"/>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215098" name="Text Box 24"/>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grpSp>
          <p:sp>
            <p:nvSpPr>
              <p:cNvPr id="215103" name="Text Box 29"/>
              <p:cNvSpPr txBox="1"/>
              <p:nvPr/>
            </p:nvSpPr>
            <p:spPr>
              <a:xfrm>
                <a:off x="770" y="2848"/>
                <a:ext cx="251" cy="249"/>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solidFill>
                      <a:schemeClr val="tx1"/>
                    </a:solidFill>
                    <a:latin typeface="黑体" panose="02010609060101010101" pitchFamily="49" charset="-122"/>
                    <a:ea typeface="黑体" panose="02010609060101010101" pitchFamily="49" charset="-122"/>
                  </a:rPr>
                  <a:t>y</a:t>
                </a:r>
                <a:r>
                  <a:rPr lang="en-US" altLang="zh-CN" sz="2000" b="0" baseline="-25000">
                    <a:solidFill>
                      <a:schemeClr val="tx1"/>
                    </a:solidFill>
                    <a:latin typeface="黑体" panose="02010609060101010101" pitchFamily="49" charset="-122"/>
                    <a:ea typeface="黑体" panose="02010609060101010101" pitchFamily="49" charset="-122"/>
                  </a:rPr>
                  <a:t>2</a:t>
                </a:r>
              </a:p>
            </p:txBody>
          </p:sp>
          <p:sp>
            <p:nvSpPr>
              <p:cNvPr id="215104" name="Text Box 30"/>
              <p:cNvSpPr txBox="1"/>
              <p:nvPr/>
            </p:nvSpPr>
            <p:spPr>
              <a:xfrm>
                <a:off x="613" y="2977"/>
                <a:ext cx="299" cy="249"/>
              </a:xfrm>
              <a:prstGeom prst="rect">
                <a:avLst/>
              </a:prstGeom>
              <a:noFill/>
              <a:ln w="9525">
                <a:noFill/>
              </a:ln>
            </p:spPr>
            <p:txBody>
              <a:bodyPr wrap="square" anchor="t">
                <a:spAutoFit/>
              </a:bodyPr>
              <a:lstStyle/>
              <a:p>
                <a:pPr lvl="0" indent="0">
                  <a:lnSpc>
                    <a:spcPct val="100000"/>
                  </a:lnSpc>
                  <a:spcBef>
                    <a:spcPct val="50000"/>
                  </a:spcBef>
                  <a:buNone/>
                </a:pPr>
                <a:r>
                  <a:rPr lang="en-US" altLang="zh-CN" sz="2000">
                    <a:solidFill>
                      <a:schemeClr val="tx1"/>
                    </a:solidFill>
                    <a:latin typeface="黑体" panose="02010609060101010101" pitchFamily="49" charset="-122"/>
                    <a:ea typeface="黑体" panose="02010609060101010101" pitchFamily="49" charset="-122"/>
                    <a:sym typeface="+mn-ea"/>
                  </a:rPr>
                  <a:t>y</a:t>
                </a:r>
                <a:r>
                  <a:rPr lang="en-US" altLang="zh-CN" sz="2000" baseline="-25000">
                    <a:solidFill>
                      <a:schemeClr val="tx1"/>
                    </a:solidFill>
                    <a:latin typeface="黑体" panose="02010609060101010101" pitchFamily="49" charset="-122"/>
                    <a:ea typeface="黑体" panose="02010609060101010101" pitchFamily="49" charset="-122"/>
                    <a:sym typeface="+mn-ea"/>
                  </a:rPr>
                  <a:t>1</a:t>
                </a:r>
                <a:endParaRPr lang="en-US" altLang="zh-CN" sz="2000" b="0" baseline="-25000">
                  <a:solidFill>
                    <a:schemeClr val="tx1"/>
                  </a:solidFill>
                  <a:latin typeface="黑体" panose="02010609060101010101" pitchFamily="49" charset="-122"/>
                  <a:ea typeface="黑体" panose="02010609060101010101" pitchFamily="49" charset="-122"/>
                  <a:sym typeface="+mn-ea"/>
                </a:endParaRPr>
              </a:p>
            </p:txBody>
          </p:sp>
        </p:grpSp>
        <p:sp>
          <p:nvSpPr>
            <p:cNvPr id="7" name="文本框 6"/>
            <p:cNvSpPr txBox="1"/>
            <p:nvPr/>
          </p:nvSpPr>
          <p:spPr>
            <a:xfrm>
              <a:off x="14742" y="6417"/>
              <a:ext cx="515" cy="580"/>
            </a:xfrm>
            <a:prstGeom prst="rect">
              <a:avLst/>
            </a:prstGeom>
            <a:noFill/>
          </p:spPr>
          <p:txBody>
            <a:bodyPr wrap="square" rtlCol="0">
              <a:spAutoFit/>
            </a:bodyPr>
            <a:lstStyle/>
            <a:p>
              <a:r>
                <a:rPr lang="en-US" altLang="zh-CN"/>
                <a:t>A</a:t>
              </a:r>
            </a:p>
          </p:txBody>
        </p:sp>
        <p:sp>
          <p:nvSpPr>
            <p:cNvPr id="8" name="文本框 7"/>
            <p:cNvSpPr txBox="1"/>
            <p:nvPr/>
          </p:nvSpPr>
          <p:spPr>
            <a:xfrm>
              <a:off x="15587" y="6413"/>
              <a:ext cx="515" cy="580"/>
            </a:xfrm>
            <a:prstGeom prst="rect">
              <a:avLst/>
            </a:prstGeom>
            <a:noFill/>
          </p:spPr>
          <p:txBody>
            <a:bodyPr wrap="square" rtlCol="0">
              <a:spAutoFit/>
            </a:bodyPr>
            <a:lstStyle/>
            <a:p>
              <a:r>
                <a:rPr lang="en-US" altLang="zh-CN"/>
                <a:t>D</a:t>
              </a:r>
            </a:p>
          </p:txBody>
        </p:sp>
        <p:sp>
          <p:nvSpPr>
            <p:cNvPr id="9" name="文本框 8"/>
            <p:cNvSpPr txBox="1"/>
            <p:nvPr/>
          </p:nvSpPr>
          <p:spPr>
            <a:xfrm>
              <a:off x="15607" y="7293"/>
              <a:ext cx="515" cy="580"/>
            </a:xfrm>
            <a:prstGeom prst="rect">
              <a:avLst/>
            </a:prstGeom>
            <a:noFill/>
          </p:spPr>
          <p:txBody>
            <a:bodyPr wrap="square" rtlCol="0">
              <a:spAutoFit/>
            </a:bodyPr>
            <a:lstStyle/>
            <a:p>
              <a:r>
                <a:rPr lang="en-US" altLang="zh-CN"/>
                <a:t>C</a:t>
              </a:r>
            </a:p>
          </p:txBody>
        </p:sp>
        <p:sp>
          <p:nvSpPr>
            <p:cNvPr id="10" name="文本框 9"/>
            <p:cNvSpPr txBox="1"/>
            <p:nvPr/>
          </p:nvSpPr>
          <p:spPr>
            <a:xfrm>
              <a:off x="14790" y="7269"/>
              <a:ext cx="515" cy="580"/>
            </a:xfrm>
            <a:prstGeom prst="rect">
              <a:avLst/>
            </a:prstGeom>
            <a:noFill/>
          </p:spPr>
          <p:txBody>
            <a:bodyPr wrap="square" rtlCol="0">
              <a:spAutoFit/>
            </a:bodyPr>
            <a:lstStyle/>
            <a:p>
              <a:r>
                <a:rPr lang="en-US" altLang="zh-CN"/>
                <a:t>B</a:t>
              </a:r>
            </a:p>
          </p:txBody>
        </p:sp>
      </p:grpSp>
      <p:sp>
        <p:nvSpPr>
          <p:cNvPr id="12" name="文本框 11"/>
          <p:cNvSpPr txBox="1"/>
          <p:nvPr/>
        </p:nvSpPr>
        <p:spPr>
          <a:xfrm>
            <a:off x="8613140" y="5010150"/>
            <a:ext cx="2896870" cy="368300"/>
          </a:xfrm>
          <a:prstGeom prst="rect">
            <a:avLst/>
          </a:prstGeom>
          <a:noFill/>
        </p:spPr>
        <p:txBody>
          <a:bodyPr wrap="square" rtlCol="0">
            <a:spAutoFit/>
          </a:bodyPr>
          <a:lstStyle/>
          <a:p>
            <a:r>
              <a:rPr lang="en-US" altLang="zh-CN" b="1">
                <a:latin typeface="等线 Light" panose="02010600030101010101" charset="-122"/>
                <a:ea typeface="等线 Light" panose="02010600030101010101" charset="-122"/>
              </a:rPr>
              <a:t>A:</a:t>
            </a:r>
            <a:r>
              <a:rPr lang="en-US" altLang="zh-CN"/>
              <a:t> </a:t>
            </a:r>
            <a:r>
              <a:rPr lang="en-US" altLang="zh-CN" b="1">
                <a:solidFill>
                  <a:srgbClr val="3333CC"/>
                </a:solidFill>
                <a:latin typeface="等线 Light" panose="02010600030101010101" charset="-122"/>
                <a:ea typeface="等线 Light" panose="02010600030101010101" charset="-122"/>
              </a:rPr>
              <a:t>00</a:t>
            </a:r>
            <a:r>
              <a:rPr lang="en-US" altLang="zh-CN"/>
              <a:t>    </a:t>
            </a:r>
            <a:r>
              <a:rPr lang="en-US" altLang="zh-CN" b="1">
                <a:latin typeface="等线 Light" panose="02010600030101010101" charset="-122"/>
                <a:ea typeface="等线 Light" panose="02010600030101010101" charset="-122"/>
              </a:rPr>
              <a:t>B:</a:t>
            </a:r>
            <a:r>
              <a:rPr lang="en-US" altLang="zh-CN"/>
              <a:t> </a:t>
            </a:r>
            <a:r>
              <a:rPr lang="en-US" altLang="zh-CN" b="1">
                <a:solidFill>
                  <a:srgbClr val="3333CC"/>
                </a:solidFill>
                <a:latin typeface="等线 Light" panose="02010600030101010101" charset="-122"/>
                <a:ea typeface="等线 Light" panose="02010600030101010101" charset="-122"/>
              </a:rPr>
              <a:t>01</a:t>
            </a:r>
            <a:r>
              <a:rPr lang="en-US" altLang="zh-CN"/>
              <a:t>  </a:t>
            </a:r>
            <a:r>
              <a:rPr lang="en-US" altLang="zh-CN" b="1">
                <a:latin typeface="等线 Light" panose="02010600030101010101" charset="-122"/>
                <a:ea typeface="等线 Light" panose="02010600030101010101" charset="-122"/>
              </a:rPr>
              <a:t>C:</a:t>
            </a:r>
            <a:r>
              <a:rPr lang="en-US" altLang="zh-CN"/>
              <a:t> </a:t>
            </a:r>
            <a:r>
              <a:rPr lang="en-US" altLang="zh-CN" b="1">
                <a:solidFill>
                  <a:srgbClr val="3333CC"/>
                </a:solidFill>
                <a:latin typeface="等线 Light" panose="02010600030101010101" charset="-122"/>
                <a:ea typeface="等线 Light" panose="02010600030101010101" charset="-122"/>
              </a:rPr>
              <a:t>11</a:t>
            </a:r>
            <a:r>
              <a:rPr lang="en-US" altLang="zh-CN"/>
              <a:t>  </a:t>
            </a:r>
            <a:r>
              <a:rPr lang="en-US" altLang="zh-CN" b="1">
                <a:latin typeface="等线 Light" panose="02010600030101010101" charset="-122"/>
                <a:ea typeface="等线 Light" panose="02010600030101010101" charset="-122"/>
              </a:rPr>
              <a:t>D:</a:t>
            </a:r>
            <a:r>
              <a:rPr lang="en-US" altLang="zh-CN"/>
              <a:t> </a:t>
            </a:r>
            <a:r>
              <a:rPr lang="en-US" altLang="zh-CN" b="1">
                <a:solidFill>
                  <a:srgbClr val="3333CC"/>
                </a:solidFill>
                <a:latin typeface="等线 Light" panose="02010600030101010101" charset="-122"/>
                <a:ea typeface="等线 Light" panose="02010600030101010101" charset="-122"/>
              </a:rPr>
              <a:t>10</a:t>
            </a:r>
            <a:endParaRPr lang="en-US" altLang="zh-CN"/>
          </a:p>
        </p:txBody>
      </p:sp>
      <p:sp>
        <p:nvSpPr>
          <p:cNvPr id="13" name="下箭头 12"/>
          <p:cNvSpPr/>
          <p:nvPr/>
        </p:nvSpPr>
        <p:spPr>
          <a:xfrm>
            <a:off x="9774555" y="4810760"/>
            <a:ext cx="133350" cy="22415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8554">
                                            <p:txEl>
                                              <p:pRg st="0" end="0"/>
                                            </p:txEl>
                                          </p:spTgt>
                                        </p:tgtEl>
                                        <p:attrNameLst>
                                          <p:attrName>style.visibility</p:attrName>
                                        </p:attrNameLst>
                                      </p:cBhvr>
                                      <p:to>
                                        <p:strVal val="visible"/>
                                      </p:to>
                                    </p:set>
                                    <p:animEffect transition="in" filter="blinds(vertical)">
                                      <p:cBhvr>
                                        <p:cTn id="12" dur="500"/>
                                        <p:tgtEl>
                                          <p:spTgt spid="1085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08554">
                                            <p:txEl>
                                              <p:pRg st="1" end="1"/>
                                            </p:txEl>
                                          </p:spTgt>
                                        </p:tgtEl>
                                        <p:attrNameLst>
                                          <p:attrName>style.visibility</p:attrName>
                                        </p:attrNameLst>
                                      </p:cBhvr>
                                      <p:to>
                                        <p:strVal val="visible"/>
                                      </p:to>
                                    </p:set>
                                    <p:animEffect transition="in" filter="blinds(vertical)">
                                      <p:cBhvr>
                                        <p:cTn id="17" dur="500"/>
                                        <p:tgtEl>
                                          <p:spTgt spid="10855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08554">
                                            <p:txEl>
                                              <p:pRg st="2" end="2"/>
                                            </p:txEl>
                                          </p:spTgt>
                                        </p:tgtEl>
                                        <p:attrNameLst>
                                          <p:attrName>style.visibility</p:attrName>
                                        </p:attrNameLst>
                                      </p:cBhvr>
                                      <p:to>
                                        <p:strVal val="visible"/>
                                      </p:to>
                                    </p:set>
                                    <p:animEffect transition="in" filter="blinds(vertical)">
                                      <p:cBhvr>
                                        <p:cTn id="22" dur="500"/>
                                        <p:tgtEl>
                                          <p:spTgt spid="10855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2" grpId="0"/>
      <p:bldP spid="12" grpId="1"/>
      <p:bldP spid="13" grpId="0" bldLvl="0" animBg="1"/>
      <p:bldP spid="1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5495" y="967105"/>
            <a:ext cx="3894455" cy="460375"/>
          </a:xfrm>
          <a:prstGeom prst="rect">
            <a:avLst/>
          </a:prstGeom>
          <a:noFill/>
        </p:spPr>
        <p:txBody>
          <a:bodyPr wrap="square" rtlCol="0" anchor="t">
            <a:spAutoFit/>
          </a:bodyPr>
          <a:lstStyle/>
          <a:p>
            <a:r>
              <a:rPr lang="en-US" altLang="zh-CN" sz="2400" b="1" dirty="0">
                <a:ea typeface="+mn-lt"/>
                <a:cs typeface="+mn-lt"/>
                <a:sym typeface="+mn-ea"/>
              </a:rPr>
              <a:t>3</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完全确定状态表的编码</a:t>
            </a:r>
          </a:p>
        </p:txBody>
      </p:sp>
      <p:sp>
        <p:nvSpPr>
          <p:cNvPr id="107530" name="Text Box 10"/>
          <p:cNvSpPr txBox="1"/>
          <p:nvPr/>
        </p:nvSpPr>
        <p:spPr>
          <a:xfrm>
            <a:off x="955675" y="1804988"/>
            <a:ext cx="6459855" cy="429895"/>
          </a:xfrm>
          <a:prstGeom prst="rect">
            <a:avLst/>
          </a:prstGeom>
          <a:noFill/>
          <a:ln w="28575">
            <a:noFill/>
          </a:ln>
        </p:spPr>
        <p:txBody>
          <a:bodyPr wrap="none" anchor="t">
            <a:spAutoFit/>
          </a:bodyPr>
          <a:lstStyle/>
          <a:p>
            <a:pPr lvl="0" indent="0">
              <a:lnSpc>
                <a:spcPct val="100000"/>
              </a:lnSpc>
              <a:spcBef>
                <a:spcPct val="0"/>
              </a:spcBef>
              <a:buNone/>
            </a:pPr>
            <a:r>
              <a:rPr lang="zh-CN" altLang="en-US" sz="2200" b="1" dirty="0">
                <a:solidFill>
                  <a:srgbClr val="000000"/>
                </a:solidFill>
                <a:latin typeface="等线" panose="02010600030101010101" charset="-122"/>
                <a:ea typeface="等线" panose="02010600030101010101" charset="-122"/>
                <a:cs typeface="等线" panose="02010600030101010101" charset="-122"/>
              </a:rPr>
              <a:t>例</a:t>
            </a:r>
            <a:r>
              <a:rPr lang="en-US" altLang="zh-CN" sz="2200" b="1" dirty="0">
                <a:solidFill>
                  <a:srgbClr val="000000"/>
                </a:solidFill>
                <a:latin typeface="等线" panose="02010600030101010101" charset="-122"/>
                <a:ea typeface="等线" panose="02010600030101010101" charset="-122"/>
                <a:cs typeface="等线" panose="02010600030101010101" charset="-122"/>
              </a:rPr>
              <a:t>2</a:t>
            </a:r>
            <a:r>
              <a:rPr lang="zh-CN" altLang="en-US" sz="2200" b="0" dirty="0">
                <a:solidFill>
                  <a:srgbClr val="000000"/>
                </a:solidFill>
                <a:latin typeface="等线" panose="02010600030101010101" charset="-122"/>
                <a:ea typeface="等线" panose="02010600030101010101" charset="-122"/>
                <a:cs typeface="等线" panose="02010600030101010101" charset="-122"/>
              </a:rPr>
              <a:t> 对如下状态表进行状态编码（设</a:t>
            </a:r>
            <a:r>
              <a:rPr lang="en-US" altLang="zh-CN" sz="2200" b="0" dirty="0">
                <a:solidFill>
                  <a:srgbClr val="000000"/>
                </a:solidFill>
                <a:latin typeface="等线" panose="02010600030101010101" charset="-122"/>
                <a:ea typeface="等线" panose="02010600030101010101" charset="-122"/>
                <a:cs typeface="等线" panose="02010600030101010101" charset="-122"/>
              </a:rPr>
              <a:t>A</a:t>
            </a:r>
            <a:r>
              <a:rPr lang="zh-CN" altLang="en-US" sz="2200" b="0" dirty="0">
                <a:solidFill>
                  <a:srgbClr val="000000"/>
                </a:solidFill>
                <a:latin typeface="等线" panose="02010600030101010101" charset="-122"/>
                <a:ea typeface="等线" panose="02010600030101010101" charset="-122"/>
                <a:cs typeface="等线" panose="02010600030101010101" charset="-122"/>
              </a:rPr>
              <a:t>为初始状态</a:t>
            </a:r>
            <a:r>
              <a:rPr lang="zh-CN" altLang="en-US" sz="2200" b="0" dirty="0" smtClean="0">
                <a:solidFill>
                  <a:srgbClr val="000000"/>
                </a:solidFill>
                <a:latin typeface="等线" panose="02010600030101010101" charset="-122"/>
                <a:ea typeface="等线" panose="02010600030101010101" charset="-122"/>
                <a:cs typeface="等线" panose="02010600030101010101" charset="-122"/>
              </a:rPr>
              <a:t>）</a:t>
            </a:r>
            <a:endParaRPr lang="zh-CN" altLang="en-US" sz="2200" b="0" dirty="0">
              <a:solidFill>
                <a:srgbClr val="000000"/>
              </a:solidFill>
              <a:latin typeface="等线" panose="02010600030101010101" charset="-122"/>
              <a:ea typeface="等线" panose="02010600030101010101" charset="-122"/>
              <a:cs typeface="等线" panose="02010600030101010101" charset="-122"/>
            </a:endParaRPr>
          </a:p>
        </p:txBody>
      </p:sp>
      <p:graphicFrame>
        <p:nvGraphicFramePr>
          <p:cNvPr id="107563" name="Group 43"/>
          <p:cNvGraphicFramePr>
            <a:graphicFrameLocks noGrp="1"/>
          </p:cNvGraphicFramePr>
          <p:nvPr>
            <p:custDataLst>
              <p:tags r:id="rId1"/>
            </p:custDataLst>
          </p:nvPr>
        </p:nvGraphicFramePr>
        <p:xfrm>
          <a:off x="1116966" y="2614295"/>
          <a:ext cx="2620645" cy="2632075"/>
        </p:xfrm>
        <a:graphic>
          <a:graphicData uri="http://schemas.openxmlformats.org/drawingml/2006/table">
            <a:tbl>
              <a:tblPr>
                <a:effectLst/>
                <a:tableStyleId>{5940675A-B579-460E-94D1-54222C63F5DA}</a:tableStyleId>
              </a:tblPr>
              <a:tblGrid>
                <a:gridCol w="565150">
                  <a:extLst>
                    <a:ext uri="{9D8B030D-6E8A-4147-A177-3AD203B41FA5}">
                      <a16:colId xmlns:a16="http://schemas.microsoft.com/office/drawing/2014/main" val="20000"/>
                    </a:ext>
                  </a:extLst>
                </a:gridCol>
                <a:gridCol w="1026160">
                  <a:extLst>
                    <a:ext uri="{9D8B030D-6E8A-4147-A177-3AD203B41FA5}">
                      <a16:colId xmlns:a16="http://schemas.microsoft.com/office/drawing/2014/main" val="20001"/>
                    </a:ext>
                  </a:extLst>
                </a:gridCol>
                <a:gridCol w="1029335">
                  <a:extLst>
                    <a:ext uri="{9D8B030D-6E8A-4147-A177-3AD203B41FA5}">
                      <a16:colId xmlns:a16="http://schemas.microsoft.com/office/drawing/2014/main" val="20002"/>
                    </a:ext>
                  </a:extLst>
                </a:gridCol>
              </a:tblGrid>
              <a:tr h="467995">
                <a:tc rowSpan="2">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现态</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    </a:t>
                      </a:r>
                      <a:r>
                        <a:rPr kumimoji="1" lang="zh-CN" altLang="en-US"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次态</a:t>
                      </a: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a:t>
                      </a:r>
                      <a:r>
                        <a:rPr kumimoji="1" lang="zh-CN" altLang="en-US" sz="22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输出</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hMerge="1">
                  <a:txBody>
                    <a:bodyPr/>
                    <a:lstStyle/>
                    <a:p>
                      <a:endParaRPr lang="zh-CN"/>
                    </a:p>
                  </a:txBody>
                  <a:tcPr/>
                </a:tc>
                <a:extLst>
                  <a:ext uri="{0D108BD9-81ED-4DB2-BD59-A6C34878D82A}">
                    <a16:rowId xmlns:a16="http://schemas.microsoft.com/office/drawing/2014/main" val="10000"/>
                  </a:ext>
                </a:extLst>
              </a:tr>
              <a:tr h="285115">
                <a:tc v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dirty="0" smtClean="0">
                          <a:ln>
                            <a:noFill/>
                          </a:ln>
                          <a:solidFill>
                            <a:srgbClr val="000000"/>
                          </a:solidFill>
                          <a:effectLst/>
                          <a:latin typeface="等线" panose="02010600030101010101" charset="-122"/>
                          <a:ea typeface="等线" panose="02010600030101010101" charset="-122"/>
                        </a:rPr>
                        <a:t>  x=0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x=1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3962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dirty="0" smtClean="0">
                          <a:ln>
                            <a:noFill/>
                          </a:ln>
                          <a:solidFill>
                            <a:srgbClr val="000000"/>
                          </a:solidFill>
                          <a:effectLst/>
                          <a:latin typeface="等线" panose="02010600030101010101" charset="-122"/>
                          <a:ea typeface="等线" panose="02010600030101010101" charset="-122"/>
                        </a:rPr>
                        <a:t>  C/1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B/0</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B</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766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C</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A/1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D/1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D</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等线" panose="02010600030101010101" charset="-122"/>
                          <a:ea typeface="等线" panose="02010600030101010101" charset="-122"/>
                        </a:rPr>
                        <a:t>  D/1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dirty="0" smtClean="0">
                          <a:ln>
                            <a:noFill/>
                          </a:ln>
                          <a:solidFill>
                            <a:srgbClr val="000000"/>
                          </a:solidFill>
                          <a:effectLst/>
                          <a:latin typeface="等线" panose="02010600030101010101" charset="-122"/>
                          <a:ea typeface="等线" panose="02010600030101010101" charset="-122"/>
                        </a:rPr>
                        <a:t>   C/0</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 name="右箭头 2"/>
          <p:cNvSpPr/>
          <p:nvPr/>
        </p:nvSpPr>
        <p:spPr>
          <a:xfrm>
            <a:off x="3903980" y="3870325"/>
            <a:ext cx="476885" cy="203835"/>
          </a:xfrm>
          <a:prstGeom prst="rightArrow">
            <a:avLst/>
          </a:prstGeom>
          <a:solidFill>
            <a:srgbClr val="FFFFFF"/>
          </a:solidFill>
          <a:ln w="9525" cap="flat" cmpd="sng" algn="ctr">
            <a:solidFill>
              <a:srgbClr val="000000"/>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200" b="0" i="0" u="none" strike="noStrike" cap="none" normalizeH="0" baseline="0">
              <a:ln>
                <a:noFill/>
              </a:ln>
              <a:solidFill>
                <a:srgbClr val="000000"/>
              </a:solidFill>
              <a:effectLst/>
              <a:latin typeface="等线" panose="02010600030101010101" charset="-122"/>
              <a:ea typeface="等线" panose="02010600030101010101" charset="-122"/>
              <a:cs typeface="宋体" panose="02010600030101010101" pitchFamily="2" charset="-122"/>
            </a:endParaRPr>
          </a:p>
        </p:txBody>
      </p:sp>
      <p:sp>
        <p:nvSpPr>
          <p:cNvPr id="4"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grpSp>
        <p:nvGrpSpPr>
          <p:cNvPr id="11" name="组合 10"/>
          <p:cNvGrpSpPr/>
          <p:nvPr/>
        </p:nvGrpSpPr>
        <p:grpSpPr>
          <a:xfrm>
            <a:off x="8340725" y="2554605"/>
            <a:ext cx="1732280" cy="1645920"/>
            <a:chOff x="13739" y="5468"/>
            <a:chExt cx="2728" cy="2592"/>
          </a:xfrm>
        </p:grpSpPr>
        <p:grpSp>
          <p:nvGrpSpPr>
            <p:cNvPr id="215079" name="Group 5"/>
            <p:cNvGrpSpPr/>
            <p:nvPr/>
          </p:nvGrpSpPr>
          <p:grpSpPr>
            <a:xfrm>
              <a:off x="13739" y="5468"/>
              <a:ext cx="2728" cy="2593"/>
              <a:chOff x="613" y="2848"/>
              <a:chExt cx="1107" cy="1029"/>
            </a:xfrm>
          </p:grpSpPr>
          <p:grpSp>
            <p:nvGrpSpPr>
              <p:cNvPr id="215080" name="Group 6"/>
              <p:cNvGrpSpPr/>
              <p:nvPr/>
            </p:nvGrpSpPr>
            <p:grpSpPr>
              <a:xfrm>
                <a:off x="700" y="2928"/>
                <a:ext cx="1020" cy="949"/>
                <a:chOff x="700" y="2928"/>
                <a:chExt cx="1020" cy="949"/>
              </a:xfrm>
            </p:grpSpPr>
            <p:grpSp>
              <p:nvGrpSpPr>
                <p:cNvPr id="215081" name="Group 7"/>
                <p:cNvGrpSpPr/>
                <p:nvPr/>
              </p:nvGrpSpPr>
              <p:grpSpPr>
                <a:xfrm>
                  <a:off x="700" y="2928"/>
                  <a:ext cx="1020" cy="949"/>
                  <a:chOff x="700" y="2928"/>
                  <a:chExt cx="1020" cy="949"/>
                </a:xfrm>
              </p:grpSpPr>
              <p:sp>
                <p:nvSpPr>
                  <p:cNvPr id="215083" name="Rectangle 9"/>
                  <p:cNvSpPr/>
                  <p:nvPr/>
                </p:nvSpPr>
                <p:spPr>
                  <a:xfrm>
                    <a:off x="936" y="3165"/>
                    <a:ext cx="720" cy="711"/>
                  </a:xfrm>
                  <a:prstGeom prst="rect">
                    <a:avLst/>
                  </a:prstGeom>
                  <a:no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solidFill>
                        <a:schemeClr val="tx1"/>
                      </a:solidFill>
                      <a:latin typeface="Arial" panose="020B0604020202020204" pitchFamily="34" charset="0"/>
                      <a:ea typeface="宋体" panose="02010600030101010101" pitchFamily="2" charset="-122"/>
                    </a:endParaRPr>
                  </a:p>
                </p:txBody>
              </p:sp>
              <p:sp>
                <p:nvSpPr>
                  <p:cNvPr id="215084" name="Line 10"/>
                  <p:cNvSpPr/>
                  <p:nvPr/>
                </p:nvSpPr>
                <p:spPr>
                  <a:xfrm>
                    <a:off x="944" y="3528"/>
                    <a:ext cx="713" cy="0"/>
                  </a:xfrm>
                  <a:prstGeom prst="line">
                    <a:avLst/>
                  </a:prstGeom>
                  <a:ln w="9525" cap="flat" cmpd="sng">
                    <a:solidFill>
                      <a:srgbClr val="000000"/>
                    </a:solidFill>
                    <a:prstDash val="solid"/>
                    <a:round/>
                    <a:headEnd type="none" w="med" len="med"/>
                    <a:tailEnd type="none" w="med" len="med"/>
                  </a:ln>
                </p:spPr>
              </p:sp>
              <p:sp>
                <p:nvSpPr>
                  <p:cNvPr id="215087" name="Line 13"/>
                  <p:cNvSpPr/>
                  <p:nvPr/>
                </p:nvSpPr>
                <p:spPr>
                  <a:xfrm>
                    <a:off x="1307" y="3174"/>
                    <a:ext cx="0" cy="703"/>
                  </a:xfrm>
                  <a:prstGeom prst="line">
                    <a:avLst/>
                  </a:prstGeom>
                  <a:ln w="9525" cap="flat" cmpd="sng">
                    <a:solidFill>
                      <a:srgbClr val="000000"/>
                    </a:solidFill>
                    <a:prstDash val="solid"/>
                    <a:round/>
                    <a:headEnd type="none" w="med" len="med"/>
                    <a:tailEnd type="none" w="med" len="med"/>
                  </a:ln>
                </p:spPr>
              </p:sp>
              <p:sp>
                <p:nvSpPr>
                  <p:cNvPr id="215088" name="Line 14"/>
                  <p:cNvSpPr/>
                  <p:nvPr/>
                </p:nvSpPr>
                <p:spPr>
                  <a:xfrm>
                    <a:off x="700" y="2928"/>
                    <a:ext cx="245" cy="237"/>
                  </a:xfrm>
                  <a:prstGeom prst="line">
                    <a:avLst/>
                  </a:prstGeom>
                  <a:ln w="9525" cap="flat" cmpd="sng">
                    <a:solidFill>
                      <a:srgbClr val="000000"/>
                    </a:solidFill>
                    <a:prstDash val="solid"/>
                    <a:round/>
                    <a:headEnd type="none" w="med" len="med"/>
                    <a:tailEnd type="none" w="med" len="med"/>
                  </a:ln>
                </p:spPr>
              </p:sp>
              <p:sp>
                <p:nvSpPr>
                  <p:cNvPr id="215089" name="Text Box 15"/>
                  <p:cNvSpPr txBox="1"/>
                  <p:nvPr/>
                </p:nvSpPr>
                <p:spPr>
                  <a:xfrm>
                    <a:off x="1006" y="2977"/>
                    <a:ext cx="255" cy="230"/>
                  </a:xfrm>
                  <a:prstGeom prst="rect">
                    <a:avLst/>
                  </a:prstGeom>
                  <a:noFill/>
                  <a:ln w="9525">
                    <a:noFill/>
                  </a:ln>
                </p:spPr>
                <p:txBody>
                  <a:bodyPr wrap="square" anchor="t">
                    <a:spAutoFit/>
                  </a:bodyPr>
                  <a:lstStyle/>
                  <a:p>
                    <a:pPr lvl="0" indent="0">
                      <a:lnSpc>
                        <a:spcPct val="100000"/>
                      </a:lnSpc>
                      <a:spcBef>
                        <a:spcPct val="50000"/>
                      </a:spcBef>
                      <a:buNone/>
                    </a:pPr>
                    <a:r>
                      <a:rPr lang="en-US" altLang="zh-CN" b="1">
                        <a:solidFill>
                          <a:schemeClr val="tx1"/>
                        </a:solidFill>
                        <a:ea typeface="+mn-lt"/>
                      </a:rPr>
                      <a:t>0</a:t>
                    </a:r>
                  </a:p>
                </p:txBody>
              </p:sp>
              <p:sp>
                <p:nvSpPr>
                  <p:cNvPr id="215090" name="Text Box 16"/>
                  <p:cNvSpPr txBox="1"/>
                  <p:nvPr/>
                </p:nvSpPr>
                <p:spPr>
                  <a:xfrm>
                    <a:off x="1355" y="2969"/>
                    <a:ext cx="365" cy="230"/>
                  </a:xfrm>
                  <a:prstGeom prst="rect">
                    <a:avLst/>
                  </a:prstGeom>
                  <a:noFill/>
                  <a:ln w="9525">
                    <a:noFill/>
                  </a:ln>
                </p:spPr>
                <p:txBody>
                  <a:bodyPr anchor="t">
                    <a:spAutoFit/>
                  </a:bodyPr>
                  <a:lstStyle/>
                  <a:p>
                    <a:pPr lvl="0" indent="0">
                      <a:lnSpc>
                        <a:spcPct val="100000"/>
                      </a:lnSpc>
                      <a:spcBef>
                        <a:spcPct val="50000"/>
                      </a:spcBef>
                      <a:buNone/>
                    </a:pPr>
                    <a:r>
                      <a:rPr lang="en-US" altLang="zh-CN" b="1">
                        <a:solidFill>
                          <a:schemeClr val="tx1"/>
                        </a:solidFill>
                        <a:latin typeface="+mn-ea"/>
                      </a:rPr>
                      <a:t>1</a:t>
                    </a:r>
                  </a:p>
                </p:txBody>
              </p:sp>
              <p:sp>
                <p:nvSpPr>
                  <p:cNvPr id="215093" name="Text Box 19"/>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solidFill>
                          <a:schemeClr val="tx1"/>
                        </a:solidFill>
                        <a:latin typeface="Arial" panose="020B0604020202020204" pitchFamily="34" charset="0"/>
                        <a:ea typeface="宋体" panose="02010600030101010101" pitchFamily="2" charset="-122"/>
                      </a:rPr>
                      <a:t>0</a:t>
                    </a:r>
                  </a:p>
                </p:txBody>
              </p:sp>
              <p:sp>
                <p:nvSpPr>
                  <p:cNvPr id="215094" name="Text Box 20"/>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solidFill>
                          <a:schemeClr val="tx1"/>
                        </a:solidFill>
                        <a:latin typeface="Arial" panose="020B0604020202020204" pitchFamily="34" charset="0"/>
                        <a:ea typeface="宋体" panose="02010600030101010101" pitchFamily="2" charset="-122"/>
                      </a:rPr>
                      <a:t>1</a:t>
                    </a:r>
                  </a:p>
                </p:txBody>
              </p:sp>
            </p:grpSp>
            <p:sp>
              <p:nvSpPr>
                <p:cNvPr id="215095" name="Text Box 21"/>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215096" name="Text Box 22"/>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215097" name="Text Box 23"/>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sp>
              <p:nvSpPr>
                <p:cNvPr id="215098" name="Text Box 24"/>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chemeClr val="tx1"/>
                    </a:solidFill>
                    <a:latin typeface="Arial" panose="020B0604020202020204" pitchFamily="34" charset="0"/>
                    <a:ea typeface="宋体" panose="02010600030101010101" pitchFamily="2" charset="-122"/>
                  </a:endParaRPr>
                </a:p>
              </p:txBody>
            </p:sp>
          </p:grpSp>
          <p:sp>
            <p:nvSpPr>
              <p:cNvPr id="215103" name="Text Box 29"/>
              <p:cNvSpPr txBox="1"/>
              <p:nvPr/>
            </p:nvSpPr>
            <p:spPr>
              <a:xfrm>
                <a:off x="770" y="2848"/>
                <a:ext cx="251" cy="249"/>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solidFill>
                      <a:schemeClr val="tx1"/>
                    </a:solidFill>
                    <a:latin typeface="黑体" panose="02010609060101010101" pitchFamily="49" charset="-122"/>
                    <a:ea typeface="黑体" panose="02010609060101010101" pitchFamily="49" charset="-122"/>
                  </a:rPr>
                  <a:t>y</a:t>
                </a:r>
                <a:r>
                  <a:rPr lang="en-US" altLang="zh-CN" sz="2000" b="0" baseline="-25000">
                    <a:solidFill>
                      <a:schemeClr val="tx1"/>
                    </a:solidFill>
                    <a:latin typeface="黑体" panose="02010609060101010101" pitchFamily="49" charset="-122"/>
                    <a:ea typeface="黑体" panose="02010609060101010101" pitchFamily="49" charset="-122"/>
                  </a:rPr>
                  <a:t>2</a:t>
                </a:r>
              </a:p>
            </p:txBody>
          </p:sp>
          <p:sp>
            <p:nvSpPr>
              <p:cNvPr id="215104" name="Text Box 30"/>
              <p:cNvSpPr txBox="1"/>
              <p:nvPr/>
            </p:nvSpPr>
            <p:spPr>
              <a:xfrm>
                <a:off x="613" y="2977"/>
                <a:ext cx="299" cy="249"/>
              </a:xfrm>
              <a:prstGeom prst="rect">
                <a:avLst/>
              </a:prstGeom>
              <a:noFill/>
              <a:ln w="9525">
                <a:noFill/>
              </a:ln>
            </p:spPr>
            <p:txBody>
              <a:bodyPr wrap="square" anchor="t">
                <a:spAutoFit/>
              </a:bodyPr>
              <a:lstStyle/>
              <a:p>
                <a:pPr lvl="0" indent="0">
                  <a:lnSpc>
                    <a:spcPct val="100000"/>
                  </a:lnSpc>
                  <a:spcBef>
                    <a:spcPct val="50000"/>
                  </a:spcBef>
                  <a:buNone/>
                </a:pPr>
                <a:r>
                  <a:rPr lang="en-US" altLang="zh-CN" sz="2000">
                    <a:solidFill>
                      <a:schemeClr val="tx1"/>
                    </a:solidFill>
                    <a:latin typeface="黑体" panose="02010609060101010101" pitchFamily="49" charset="-122"/>
                    <a:ea typeface="黑体" panose="02010609060101010101" pitchFamily="49" charset="-122"/>
                    <a:sym typeface="+mn-ea"/>
                  </a:rPr>
                  <a:t>y</a:t>
                </a:r>
                <a:r>
                  <a:rPr lang="en-US" altLang="zh-CN" sz="2000" baseline="-25000">
                    <a:solidFill>
                      <a:schemeClr val="tx1"/>
                    </a:solidFill>
                    <a:latin typeface="黑体" panose="02010609060101010101" pitchFamily="49" charset="-122"/>
                    <a:ea typeface="黑体" panose="02010609060101010101" pitchFamily="49" charset="-122"/>
                    <a:sym typeface="+mn-ea"/>
                  </a:rPr>
                  <a:t>1</a:t>
                </a:r>
                <a:endParaRPr lang="en-US" altLang="zh-CN" sz="2000" b="0" baseline="-25000">
                  <a:solidFill>
                    <a:schemeClr val="tx1"/>
                  </a:solidFill>
                  <a:latin typeface="黑体" panose="02010609060101010101" pitchFamily="49" charset="-122"/>
                  <a:ea typeface="黑体" panose="02010609060101010101" pitchFamily="49" charset="-122"/>
                  <a:sym typeface="+mn-ea"/>
                </a:endParaRPr>
              </a:p>
            </p:txBody>
          </p:sp>
        </p:grpSp>
        <p:sp>
          <p:nvSpPr>
            <p:cNvPr id="7" name="文本框 6"/>
            <p:cNvSpPr txBox="1"/>
            <p:nvPr/>
          </p:nvSpPr>
          <p:spPr>
            <a:xfrm>
              <a:off x="14742" y="6417"/>
              <a:ext cx="515" cy="580"/>
            </a:xfrm>
            <a:prstGeom prst="rect">
              <a:avLst/>
            </a:prstGeom>
            <a:noFill/>
          </p:spPr>
          <p:txBody>
            <a:bodyPr wrap="square" rtlCol="0">
              <a:spAutoFit/>
            </a:bodyPr>
            <a:lstStyle/>
            <a:p>
              <a:r>
                <a:rPr lang="en-US" altLang="zh-CN"/>
                <a:t>A</a:t>
              </a:r>
            </a:p>
          </p:txBody>
        </p:sp>
        <p:sp>
          <p:nvSpPr>
            <p:cNvPr id="8" name="文本框 7"/>
            <p:cNvSpPr txBox="1"/>
            <p:nvPr/>
          </p:nvSpPr>
          <p:spPr>
            <a:xfrm>
              <a:off x="15587" y="6413"/>
              <a:ext cx="515" cy="580"/>
            </a:xfrm>
            <a:prstGeom prst="rect">
              <a:avLst/>
            </a:prstGeom>
            <a:noFill/>
          </p:spPr>
          <p:txBody>
            <a:bodyPr wrap="square" rtlCol="0">
              <a:spAutoFit/>
            </a:bodyPr>
            <a:lstStyle/>
            <a:p>
              <a:r>
                <a:rPr lang="en-US" altLang="zh-CN"/>
                <a:t>D</a:t>
              </a:r>
            </a:p>
          </p:txBody>
        </p:sp>
        <p:sp>
          <p:nvSpPr>
            <p:cNvPr id="9" name="文本框 8"/>
            <p:cNvSpPr txBox="1"/>
            <p:nvPr/>
          </p:nvSpPr>
          <p:spPr>
            <a:xfrm>
              <a:off x="15607" y="7293"/>
              <a:ext cx="515" cy="580"/>
            </a:xfrm>
            <a:prstGeom prst="rect">
              <a:avLst/>
            </a:prstGeom>
            <a:noFill/>
          </p:spPr>
          <p:txBody>
            <a:bodyPr wrap="square" rtlCol="0">
              <a:spAutoFit/>
            </a:bodyPr>
            <a:lstStyle/>
            <a:p>
              <a:r>
                <a:rPr lang="en-US" altLang="zh-CN"/>
                <a:t>C</a:t>
              </a:r>
            </a:p>
          </p:txBody>
        </p:sp>
        <p:sp>
          <p:nvSpPr>
            <p:cNvPr id="10" name="文本框 9"/>
            <p:cNvSpPr txBox="1"/>
            <p:nvPr/>
          </p:nvSpPr>
          <p:spPr>
            <a:xfrm>
              <a:off x="14790" y="7269"/>
              <a:ext cx="515" cy="580"/>
            </a:xfrm>
            <a:prstGeom prst="rect">
              <a:avLst/>
            </a:prstGeom>
            <a:noFill/>
          </p:spPr>
          <p:txBody>
            <a:bodyPr wrap="square" rtlCol="0">
              <a:spAutoFit/>
            </a:bodyPr>
            <a:lstStyle/>
            <a:p>
              <a:r>
                <a:rPr lang="en-US" altLang="zh-CN"/>
                <a:t>B</a:t>
              </a:r>
            </a:p>
          </p:txBody>
        </p:sp>
      </p:grpSp>
      <p:sp>
        <p:nvSpPr>
          <p:cNvPr id="12" name="文本框 11"/>
          <p:cNvSpPr txBox="1"/>
          <p:nvPr/>
        </p:nvSpPr>
        <p:spPr>
          <a:xfrm>
            <a:off x="7933055" y="4679315"/>
            <a:ext cx="2896870" cy="368300"/>
          </a:xfrm>
          <a:prstGeom prst="rect">
            <a:avLst/>
          </a:prstGeom>
          <a:noFill/>
        </p:spPr>
        <p:txBody>
          <a:bodyPr wrap="square" rtlCol="0">
            <a:spAutoFit/>
          </a:bodyPr>
          <a:lstStyle/>
          <a:p>
            <a:r>
              <a:rPr lang="en-US" altLang="zh-CN" b="1">
                <a:latin typeface="等线 Light" panose="02010600030101010101" charset="-122"/>
                <a:ea typeface="等线 Light" panose="02010600030101010101" charset="-122"/>
              </a:rPr>
              <a:t>A:</a:t>
            </a:r>
            <a:r>
              <a:rPr lang="en-US" altLang="zh-CN"/>
              <a:t> </a:t>
            </a:r>
            <a:r>
              <a:rPr lang="en-US" altLang="zh-CN" b="1">
                <a:solidFill>
                  <a:srgbClr val="3333CC"/>
                </a:solidFill>
                <a:latin typeface="等线 Light" panose="02010600030101010101" charset="-122"/>
                <a:ea typeface="等线 Light" panose="02010600030101010101" charset="-122"/>
              </a:rPr>
              <a:t>00</a:t>
            </a:r>
            <a:r>
              <a:rPr lang="en-US" altLang="zh-CN"/>
              <a:t>    </a:t>
            </a:r>
            <a:r>
              <a:rPr lang="en-US" altLang="zh-CN" b="1">
                <a:latin typeface="等线 Light" panose="02010600030101010101" charset="-122"/>
                <a:ea typeface="等线 Light" panose="02010600030101010101" charset="-122"/>
              </a:rPr>
              <a:t>B:</a:t>
            </a:r>
            <a:r>
              <a:rPr lang="en-US" altLang="zh-CN"/>
              <a:t> </a:t>
            </a:r>
            <a:r>
              <a:rPr lang="en-US" altLang="zh-CN" b="1">
                <a:solidFill>
                  <a:srgbClr val="3333CC"/>
                </a:solidFill>
                <a:latin typeface="等线 Light" panose="02010600030101010101" charset="-122"/>
                <a:ea typeface="等线 Light" panose="02010600030101010101" charset="-122"/>
              </a:rPr>
              <a:t>01</a:t>
            </a:r>
            <a:r>
              <a:rPr lang="en-US" altLang="zh-CN"/>
              <a:t>  </a:t>
            </a:r>
            <a:r>
              <a:rPr lang="en-US" altLang="zh-CN" b="1">
                <a:latin typeface="等线 Light" panose="02010600030101010101" charset="-122"/>
                <a:ea typeface="等线 Light" panose="02010600030101010101" charset="-122"/>
              </a:rPr>
              <a:t>C:</a:t>
            </a:r>
            <a:r>
              <a:rPr lang="en-US" altLang="zh-CN"/>
              <a:t> </a:t>
            </a:r>
            <a:r>
              <a:rPr lang="en-US" altLang="zh-CN" b="1">
                <a:solidFill>
                  <a:srgbClr val="3333CC"/>
                </a:solidFill>
                <a:latin typeface="等线 Light" panose="02010600030101010101" charset="-122"/>
                <a:ea typeface="等线 Light" panose="02010600030101010101" charset="-122"/>
              </a:rPr>
              <a:t>11</a:t>
            </a:r>
            <a:r>
              <a:rPr lang="en-US" altLang="zh-CN"/>
              <a:t>  </a:t>
            </a:r>
            <a:r>
              <a:rPr lang="en-US" altLang="zh-CN" b="1">
                <a:latin typeface="等线 Light" panose="02010600030101010101" charset="-122"/>
                <a:ea typeface="等线 Light" panose="02010600030101010101" charset="-122"/>
              </a:rPr>
              <a:t>D:</a:t>
            </a:r>
            <a:r>
              <a:rPr lang="en-US" altLang="zh-CN"/>
              <a:t> </a:t>
            </a:r>
            <a:r>
              <a:rPr lang="en-US" altLang="zh-CN" b="1">
                <a:solidFill>
                  <a:srgbClr val="3333CC"/>
                </a:solidFill>
                <a:latin typeface="等线 Light" panose="02010600030101010101" charset="-122"/>
                <a:ea typeface="等线 Light" panose="02010600030101010101" charset="-122"/>
              </a:rPr>
              <a:t>10</a:t>
            </a:r>
            <a:endParaRPr lang="en-US" altLang="zh-CN"/>
          </a:p>
        </p:txBody>
      </p:sp>
      <p:graphicFrame>
        <p:nvGraphicFramePr>
          <p:cNvPr id="224265" name="Group 9"/>
          <p:cNvGraphicFramePr>
            <a:graphicFrameLocks noGrp="1"/>
          </p:cNvGraphicFramePr>
          <p:nvPr>
            <p:custDataLst>
              <p:tags r:id="rId2"/>
            </p:custDataLst>
          </p:nvPr>
        </p:nvGraphicFramePr>
        <p:xfrm>
          <a:off x="4522470" y="2650490"/>
          <a:ext cx="2904490" cy="2577465"/>
        </p:xfrm>
        <a:graphic>
          <a:graphicData uri="http://schemas.openxmlformats.org/drawingml/2006/table">
            <a:tbl>
              <a:tblPr>
                <a:effectLst/>
                <a:tableStyleId>{5940675A-B579-460E-94D1-54222C63F5DA}</a:tableStyleId>
              </a:tblPr>
              <a:tblGrid>
                <a:gridCol w="775970">
                  <a:extLst>
                    <a:ext uri="{9D8B030D-6E8A-4147-A177-3AD203B41FA5}">
                      <a16:colId xmlns:a16="http://schemas.microsoft.com/office/drawing/2014/main" val="20000"/>
                    </a:ext>
                  </a:extLst>
                </a:gridCol>
                <a:gridCol w="1029970">
                  <a:extLst>
                    <a:ext uri="{9D8B030D-6E8A-4147-A177-3AD203B41FA5}">
                      <a16:colId xmlns:a16="http://schemas.microsoft.com/office/drawing/2014/main" val="20001"/>
                    </a:ext>
                  </a:extLst>
                </a:gridCol>
                <a:gridCol w="1098550">
                  <a:extLst>
                    <a:ext uri="{9D8B030D-6E8A-4147-A177-3AD203B41FA5}">
                      <a16:colId xmlns:a16="http://schemas.microsoft.com/office/drawing/2014/main" val="20002"/>
                    </a:ext>
                  </a:extLst>
                </a:gridCol>
              </a:tblGrid>
              <a:tr h="42672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现态</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 </a:t>
                      </a:r>
                      <a:r>
                        <a:rPr kumimoji="1" lang="en-US" altLang="zh-CN" sz="20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y</a:t>
                      </a:r>
                      <a:r>
                        <a:rPr kumimoji="1" lang="en-US" altLang="zh-CN" sz="2000" b="0" i="0" u="none" strike="noStrike" cap="none" normalizeH="0" baseline="-25000" smtClean="0">
                          <a:ln>
                            <a:noFill/>
                          </a:ln>
                          <a:solidFill>
                            <a:srgbClr val="000000"/>
                          </a:solidFill>
                          <a:effectLst/>
                          <a:latin typeface="等线" panose="02010600030101010101" charset="-122"/>
                          <a:ea typeface="等线" panose="02010600030101010101" charset="-122"/>
                          <a:cs typeface="等线" panose="02010600030101010101" charset="-122"/>
                        </a:rPr>
                        <a:t>2</a:t>
                      </a:r>
                      <a:r>
                        <a:rPr kumimoji="1" lang="en-US" altLang="zh-CN" sz="20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y</a:t>
                      </a:r>
                      <a:r>
                        <a:rPr kumimoji="1" lang="en-US" altLang="zh-CN" sz="2000" b="0" i="0" u="none" strike="noStrike" cap="none" normalizeH="0" baseline="-25000" smtClean="0">
                          <a:ln>
                            <a:noFill/>
                          </a:ln>
                          <a:solidFill>
                            <a:srgbClr val="000000"/>
                          </a:solidFill>
                          <a:effectLst/>
                          <a:latin typeface="等线" panose="02010600030101010101" charset="-122"/>
                          <a:ea typeface="等线" panose="02010600030101010101" charset="-122"/>
                          <a:cs typeface="等线" panose="02010600030101010101" charset="-122"/>
                        </a:rPr>
                        <a:t>1</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18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次态</a:t>
                      </a:r>
                      <a:r>
                        <a:rPr kumimoji="1"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y</a:t>
                      </a:r>
                      <a:r>
                        <a:rPr kumimoji="1" lang="en-US" altLang="zh-CN" sz="1800" b="0" i="0" u="none" strike="noStrike" cap="none" normalizeH="0" baseline="-25000" smtClean="0">
                          <a:ln>
                            <a:noFill/>
                          </a:ln>
                          <a:solidFill>
                            <a:srgbClr val="000000"/>
                          </a:solidFill>
                          <a:effectLst/>
                          <a:latin typeface="等线" panose="02010600030101010101" charset="-122"/>
                          <a:ea typeface="等线" panose="02010600030101010101" charset="-122"/>
                          <a:cs typeface="等线" panose="02010600030101010101" charset="-122"/>
                        </a:rPr>
                        <a:t>2</a:t>
                      </a:r>
                      <a:r>
                        <a:rPr kumimoji="1" lang="en-US" altLang="zh-CN" sz="1800" b="0" i="0" u="none" strike="noStrike" cap="none" normalizeH="0" baseline="30000" smtClean="0">
                          <a:ln>
                            <a:noFill/>
                          </a:ln>
                          <a:solidFill>
                            <a:srgbClr val="000000"/>
                          </a:solidFill>
                          <a:effectLst/>
                          <a:latin typeface="等线" panose="02010600030101010101" charset="-122"/>
                          <a:ea typeface="等线" panose="02010600030101010101" charset="-122"/>
                          <a:cs typeface="等线" panose="02010600030101010101" charset="-122"/>
                        </a:rPr>
                        <a:t>n+1</a:t>
                      </a:r>
                      <a:r>
                        <a:rPr kumimoji="1"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y</a:t>
                      </a:r>
                      <a:r>
                        <a:rPr kumimoji="1" lang="en-US" altLang="zh-CN" sz="1800" b="0" i="0" u="none" strike="noStrike" cap="none" normalizeH="0" baseline="-25000" smtClean="0">
                          <a:ln>
                            <a:noFill/>
                          </a:ln>
                          <a:solidFill>
                            <a:srgbClr val="000000"/>
                          </a:solidFill>
                          <a:effectLst/>
                          <a:latin typeface="等线" panose="02010600030101010101" charset="-122"/>
                          <a:ea typeface="等线" panose="02010600030101010101" charset="-122"/>
                          <a:cs typeface="等线" panose="02010600030101010101" charset="-122"/>
                        </a:rPr>
                        <a:t>1</a:t>
                      </a:r>
                      <a:r>
                        <a:rPr kumimoji="1" lang="en-US" altLang="zh-CN" sz="1800" b="0" i="0" u="none" strike="noStrike" cap="none" normalizeH="0" baseline="30000" smtClean="0">
                          <a:ln>
                            <a:noFill/>
                          </a:ln>
                          <a:solidFill>
                            <a:srgbClr val="000000"/>
                          </a:solidFill>
                          <a:effectLst/>
                          <a:latin typeface="等线" panose="02010600030101010101" charset="-122"/>
                          <a:ea typeface="等线" panose="02010600030101010101" charset="-122"/>
                          <a:cs typeface="等线" panose="02010600030101010101" charset="-122"/>
                        </a:rPr>
                        <a:t>n+1</a:t>
                      </a:r>
                      <a:r>
                        <a:rPr kumimoji="1" lang="en-US" altLang="zh-CN" sz="18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a:t>
                      </a:r>
                      <a:r>
                        <a:rPr kumimoji="1" lang="zh-CN" altLang="en-US" sz="1800" b="0" i="0" u="none" strike="noStrike" cap="none" normalizeH="0" baseline="0" smtClean="0">
                          <a:ln>
                            <a:noFill/>
                          </a:ln>
                          <a:solidFill>
                            <a:srgbClr val="000000"/>
                          </a:solidFill>
                          <a:effectLst/>
                          <a:latin typeface="等线" panose="02010600030101010101" charset="-122"/>
                          <a:ea typeface="等线" panose="02010600030101010101" charset="-122"/>
                          <a:cs typeface="等线" panose="02010600030101010101" charset="-122"/>
                        </a:rPr>
                        <a:t>输出</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hMerge="1">
                  <a:txBody>
                    <a:bodyPr/>
                    <a:lstStyle/>
                    <a:p>
                      <a:endParaRPr lang="zh-CN"/>
                    </a:p>
                  </a:txBody>
                  <a:tcPr/>
                </a:tc>
                <a:extLst>
                  <a:ext uri="{0D108BD9-81ED-4DB2-BD59-A6C34878D82A}">
                    <a16:rowId xmlns:a16="http://schemas.microsoft.com/office/drawing/2014/main" val="10000"/>
                  </a:ext>
                </a:extLst>
              </a:tr>
              <a:tr h="379095">
                <a:tc v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x=0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x=1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36449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00</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11/0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01/0</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274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01</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00/1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639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11</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10/1</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386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10</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2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  11/0</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24265"/>
                                        </p:tgtEl>
                                        <p:attrNameLst>
                                          <p:attrName>style.visibility</p:attrName>
                                        </p:attrNameLst>
                                      </p:cBhvr>
                                      <p:to>
                                        <p:strVal val="visible"/>
                                      </p:to>
                                    </p:set>
                                    <p:animEffect transition="in" filter="blinds(vertical)">
                                      <p:cBhvr>
                                        <p:cTn id="12" dur="500"/>
                                        <p:tgtEl>
                                          <p:spTgt spid="224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1" name="Text Box 11"/>
          <p:cNvSpPr txBox="1"/>
          <p:nvPr/>
        </p:nvSpPr>
        <p:spPr>
          <a:xfrm>
            <a:off x="962660" y="1397000"/>
            <a:ext cx="10557510" cy="1460500"/>
          </a:xfrm>
          <a:prstGeom prst="rect">
            <a:avLst/>
          </a:prstGeom>
          <a:noFill/>
          <a:ln w="28575">
            <a:noFill/>
          </a:ln>
        </p:spPr>
        <p:txBody>
          <a:bodyPr wrap="square" anchor="t">
            <a:spAutoFit/>
          </a:bodyPr>
          <a:lstStyle/>
          <a:p>
            <a:pPr lvl="0" indent="0" algn="just">
              <a:lnSpc>
                <a:spcPct val="135000"/>
              </a:lnSpc>
              <a:spcBef>
                <a:spcPct val="0"/>
              </a:spcBef>
              <a:buNone/>
            </a:pPr>
            <a:r>
              <a:rPr lang="en-US" altLang="zh-CN" sz="2200" b="0" dirty="0">
                <a:latin typeface="等线" panose="02010600030101010101" charset="-122"/>
                <a:ea typeface="等线" panose="02010600030101010101" charset="-122"/>
                <a:cs typeface="等线" panose="02010600030101010101" charset="-122"/>
              </a:rPr>
              <a:t>    </a:t>
            </a:r>
            <a:r>
              <a:rPr lang="zh-CN" altLang="en-US" sz="2200" b="0" dirty="0">
                <a:solidFill>
                  <a:srgbClr val="000000"/>
                </a:solidFill>
                <a:latin typeface="等线" panose="02010600030101010101" charset="-122"/>
                <a:ea typeface="等线" panose="02010600030101010101" charset="-122"/>
                <a:cs typeface="等线" panose="02010600030101010101" charset="-122"/>
              </a:rPr>
              <a:t>根据二进制状态表和触发器激励表，求激励函数和输出函数最简表达式：</a:t>
            </a:r>
          </a:p>
          <a:p>
            <a:pPr lvl="0" indent="0" algn="just">
              <a:lnSpc>
                <a:spcPct val="135000"/>
              </a:lnSpc>
              <a:spcBef>
                <a:spcPct val="0"/>
              </a:spcBef>
              <a:buNone/>
            </a:pPr>
            <a:r>
              <a:rPr lang="zh-CN" altLang="en-US" sz="2200" b="0" dirty="0">
                <a:solidFill>
                  <a:srgbClr val="000000"/>
                </a:solidFill>
                <a:latin typeface="等线" panose="02010600030101010101" charset="-122"/>
                <a:ea typeface="等线" panose="02010600030101010101" charset="-122"/>
                <a:cs typeface="等线" panose="02010600030101010101" charset="-122"/>
              </a:rPr>
              <a:t>   </a:t>
            </a:r>
            <a:r>
              <a:rPr lang="zh-CN" altLang="en-US" sz="2200" b="0" dirty="0">
                <a:solidFill>
                  <a:srgbClr val="000000"/>
                </a:solidFill>
                <a:latin typeface="微软雅黑" panose="020B0503020204020204" pitchFamily="34" charset="-122"/>
                <a:ea typeface="微软雅黑" panose="020B0503020204020204" pitchFamily="34" charset="-122"/>
                <a:cs typeface="等线" panose="02010600030101010101" charset="-122"/>
                <a:sym typeface="Symbol" panose="05050102010706020507" charset="0"/>
              </a:rPr>
              <a:t>￭</a:t>
            </a:r>
            <a:r>
              <a:rPr lang="zh-CN" altLang="en-US" sz="2200" b="0" dirty="0">
                <a:solidFill>
                  <a:srgbClr val="000000"/>
                </a:solidFill>
                <a:latin typeface="等线" panose="02010600030101010101" charset="-122"/>
                <a:ea typeface="等线" panose="02010600030101010101" charset="-122"/>
                <a:cs typeface="等线" panose="02010600030101010101" charset="-122"/>
              </a:rPr>
              <a:t>列出激励函数和输出函数真值表；  </a:t>
            </a:r>
          </a:p>
          <a:p>
            <a:pPr lvl="0" indent="0" algn="just">
              <a:lnSpc>
                <a:spcPct val="135000"/>
              </a:lnSpc>
              <a:spcBef>
                <a:spcPct val="0"/>
              </a:spcBef>
              <a:buNone/>
            </a:pPr>
            <a:r>
              <a:rPr lang="zh-CN" altLang="en-US" sz="2200" b="0" dirty="0">
                <a:solidFill>
                  <a:srgbClr val="000000"/>
                </a:solidFill>
                <a:latin typeface="等线" panose="02010600030101010101" charset="-122"/>
                <a:ea typeface="等线" panose="02010600030101010101" charset="-122"/>
                <a:cs typeface="等线" panose="02010600030101010101" charset="-122"/>
                <a:sym typeface="Wingdings 3" panose="05040102010807070707" pitchFamily="18" charset="2"/>
              </a:rPr>
              <a:t>   </a:t>
            </a:r>
            <a:r>
              <a:rPr lang="zh-CN" altLang="en-US" sz="2200" b="0" dirty="0">
                <a:solidFill>
                  <a:srgbClr val="000000"/>
                </a:solidFill>
                <a:latin typeface="微软雅黑" panose="020B0503020204020204" pitchFamily="34" charset="-122"/>
                <a:ea typeface="微软雅黑" panose="020B0503020204020204" pitchFamily="34" charset="-122"/>
                <a:cs typeface="等线" panose="02010600030101010101" charset="-122"/>
                <a:sym typeface="Symbol" panose="05050102010706020507" charset="0"/>
              </a:rPr>
              <a:t>￭</a:t>
            </a:r>
            <a:r>
              <a:rPr lang="zh-CN" altLang="en-US" sz="2200" b="0" dirty="0">
                <a:solidFill>
                  <a:srgbClr val="000000"/>
                </a:solidFill>
                <a:latin typeface="等线" panose="02010600030101010101" charset="-122"/>
                <a:ea typeface="等线" panose="02010600030101010101" charset="-122"/>
                <a:cs typeface="等线" panose="02010600030101010101" charset="-122"/>
                <a:sym typeface="Wingdings 3" panose="05040102010807070707" pitchFamily="18" charset="2"/>
              </a:rPr>
              <a:t>用</a:t>
            </a:r>
            <a:r>
              <a:rPr lang="zh-CN" altLang="en-US" sz="2200" b="0" dirty="0">
                <a:solidFill>
                  <a:srgbClr val="000000"/>
                </a:solidFill>
                <a:latin typeface="等线" panose="02010600030101010101" charset="-122"/>
                <a:ea typeface="等线" panose="02010600030101010101" charset="-122"/>
                <a:cs typeface="等线" panose="02010600030101010101" charset="-122"/>
              </a:rPr>
              <a:t>卡诺图化简后写出最简表达式。</a:t>
            </a:r>
          </a:p>
        </p:txBody>
      </p:sp>
      <p:sp>
        <p:nvSpPr>
          <p:cNvPr id="112652" name="Text Box 12"/>
          <p:cNvSpPr txBox="1"/>
          <p:nvPr/>
        </p:nvSpPr>
        <p:spPr>
          <a:xfrm>
            <a:off x="1336040" y="2910205"/>
            <a:ext cx="7489190" cy="429895"/>
          </a:xfrm>
          <a:prstGeom prst="rect">
            <a:avLst/>
          </a:prstGeom>
          <a:noFill/>
          <a:ln w="28575">
            <a:noFill/>
          </a:ln>
        </p:spPr>
        <p:txBody>
          <a:bodyPr wrap="square" anchor="t">
            <a:spAutoFit/>
          </a:bodyPr>
          <a:lstStyle/>
          <a:p>
            <a:pPr lvl="0" indent="0" algn="just" fontAlgn="auto">
              <a:lnSpc>
                <a:spcPct val="100000"/>
              </a:lnSpc>
              <a:spcBef>
                <a:spcPct val="0"/>
              </a:spcBef>
              <a:buNone/>
            </a:pPr>
            <a:r>
              <a:rPr lang="en-US" altLang="zh-CN" sz="2200" b="0">
                <a:latin typeface="等线" panose="02010600030101010101" charset="-122"/>
                <a:ea typeface="等线" panose="02010600030101010101" charset="-122"/>
                <a:cs typeface="等线" panose="02010600030101010101" charset="-122"/>
              </a:rPr>
              <a:t> </a:t>
            </a:r>
            <a:r>
              <a:rPr lang="zh-CN" altLang="en-US" sz="2200" b="0" dirty="0">
                <a:solidFill>
                  <a:srgbClr val="0000CC"/>
                </a:solidFill>
                <a:latin typeface="等线" panose="02010600030101010101" charset="-122"/>
                <a:ea typeface="等线" panose="02010600030101010101" charset="-122"/>
                <a:cs typeface="等线" panose="02010600030101010101" charset="-122"/>
              </a:rPr>
              <a:t>熟练时可直接根据作出激励函数和输出函数卡诺图化简</a:t>
            </a:r>
            <a:r>
              <a:rPr lang="zh-CN" altLang="en-US" sz="2200" dirty="0">
                <a:solidFill>
                  <a:srgbClr val="0000CC"/>
                </a:solidFill>
                <a:latin typeface="等线" panose="02010600030101010101" charset="-122"/>
                <a:ea typeface="等线" panose="02010600030101010101" charset="-122"/>
                <a:cs typeface="等线" panose="02010600030101010101" charset="-122"/>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1625" name="Text Box 9"/>
          <p:cNvSpPr txBox="1"/>
          <p:nvPr/>
        </p:nvSpPr>
        <p:spPr>
          <a:xfrm>
            <a:off x="1658620" y="1465580"/>
            <a:ext cx="7015163" cy="429895"/>
          </a:xfrm>
          <a:prstGeom prst="rect">
            <a:avLst/>
          </a:prstGeom>
          <a:noFill/>
          <a:ln w="28575">
            <a:noFill/>
          </a:ln>
        </p:spPr>
        <p:txBody>
          <a:bodyPr anchor="t">
            <a:spAutoFit/>
          </a:bodyPr>
          <a:lstStyle/>
          <a:p>
            <a:pPr lvl="0" indent="0">
              <a:lnSpc>
                <a:spcPct val="100000"/>
              </a:lnSpc>
              <a:spcBef>
                <a:spcPct val="0"/>
              </a:spcBef>
              <a:buNone/>
            </a:pPr>
            <a:r>
              <a:rPr lang="en-US" altLang="zh-CN" sz="2200" b="0">
                <a:latin typeface="等线" panose="02010600030101010101" charset="-122"/>
                <a:ea typeface="等线" panose="02010600030101010101" charset="-122"/>
                <a:cs typeface="等线" panose="02010600030101010101" charset="-122"/>
              </a:rPr>
              <a:t>       </a:t>
            </a:r>
            <a:r>
              <a:rPr lang="zh-CN" altLang="en-US" sz="2200" b="0" dirty="0">
                <a:solidFill>
                  <a:srgbClr val="000099"/>
                </a:solidFill>
                <a:latin typeface="等线" panose="02010600030101010101" charset="-122"/>
                <a:ea typeface="等线" panose="02010600030101010101" charset="-122"/>
                <a:cs typeface="等线" panose="02010600030101010101" charset="-122"/>
              </a:rPr>
              <a:t>四种时钟控制触发器的激励表如下：</a:t>
            </a:r>
          </a:p>
        </p:txBody>
      </p:sp>
      <p:graphicFrame>
        <p:nvGraphicFramePr>
          <p:cNvPr id="227392" name="Group 64"/>
          <p:cNvGraphicFramePr>
            <a:graphicFrameLocks noGrp="1"/>
          </p:cNvGraphicFramePr>
          <p:nvPr>
            <p:custDataLst>
              <p:tags r:id="rId1"/>
            </p:custDataLst>
          </p:nvPr>
        </p:nvGraphicFramePr>
        <p:xfrm>
          <a:off x="2293620" y="2010093"/>
          <a:ext cx="2781300" cy="1960563"/>
        </p:xfrm>
        <a:graphic>
          <a:graphicData uri="http://schemas.openxmlformats.org/drawingml/2006/table">
            <a:tbl>
              <a:tblPr>
                <a:effectLst/>
                <a:tableStyleId>{5940675A-B579-460E-94D1-54222C63F5DA}</a:tableStyleId>
              </a:tblPr>
              <a:tblGrid>
                <a:gridCol w="1470025">
                  <a:extLst>
                    <a:ext uri="{9D8B030D-6E8A-4147-A177-3AD203B41FA5}">
                      <a16:colId xmlns:a16="http://schemas.microsoft.com/office/drawing/2014/main" val="20000"/>
                    </a:ext>
                  </a:extLst>
                </a:gridCol>
                <a:gridCol w="1311275">
                  <a:extLst>
                    <a:ext uri="{9D8B030D-6E8A-4147-A177-3AD203B41FA5}">
                      <a16:colId xmlns:a16="http://schemas.microsoft.com/office/drawing/2014/main" val="20001"/>
                    </a:ext>
                  </a:extLst>
                </a:gridCol>
              </a:tblGrid>
              <a:tr h="371475">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800000"/>
                          </a:solidFill>
                          <a:effectLst/>
                          <a:latin typeface="等线" panose="02010600030101010101" charset="-122"/>
                          <a:ea typeface="等线" panose="02010600030101010101" charset="-122"/>
                          <a:cs typeface="等线" panose="02010600030101010101" charset="-122"/>
                        </a:rPr>
                        <a:t>R-S</a:t>
                      </a:r>
                      <a:r>
                        <a:rPr kumimoji="0" lang="zh-CN" altLang="en-US" sz="1800" b="0" i="0" u="none" strike="noStrike" cap="none" normalizeH="0" baseline="0" smtClean="0">
                          <a:ln>
                            <a:noFill/>
                          </a:ln>
                          <a:solidFill>
                            <a:srgbClr val="800000"/>
                          </a:solidFill>
                          <a:effectLst/>
                          <a:latin typeface="等线" panose="02010600030101010101" charset="-122"/>
                          <a:ea typeface="等线" panose="02010600030101010101" charset="-122"/>
                          <a:cs typeface="等线" panose="02010600030101010101" charset="-122"/>
                        </a:rPr>
                        <a:t> 触发器激励表</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CFFFF"/>
                    </a:solidFill>
                  </a:tcPr>
                </a:tc>
                <a:tc hMerge="1">
                  <a:txBody>
                    <a:bodyPr/>
                    <a:lstStyle/>
                    <a:p>
                      <a:endParaRPr lang="zh-CN"/>
                    </a:p>
                  </a:txBody>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   Q </a:t>
                      </a:r>
                      <a:r>
                        <a:rPr kumimoji="0" lang="zh-CN" altLang="en-US" sz="1800" b="1" i="0" u="none" strike="noStrike" cap="none" normalizeH="0" baseline="0" smtClean="0">
                          <a:ln>
                            <a:noFill/>
                          </a:ln>
                          <a:solidFill>
                            <a:srgbClr val="000000"/>
                          </a:solidFill>
                          <a:effectLst/>
                          <a:latin typeface="等线" panose="02010600030101010101" charset="-122"/>
                          <a:ea typeface="等线" panose="02010600030101010101" charset="-122"/>
                        </a:rPr>
                        <a:t>→</a:t>
                      </a: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Q</a:t>
                      </a:r>
                      <a:r>
                        <a:rPr kumimoji="0" lang="en-US" altLang="zh-CN" sz="1800" b="1" i="0" u="none" strike="noStrike" cap="none" normalizeH="0" baseline="30000" smtClean="0">
                          <a:ln>
                            <a:noFill/>
                          </a:ln>
                          <a:solidFill>
                            <a:srgbClr val="000000"/>
                          </a:solidFill>
                          <a:effectLst/>
                          <a:latin typeface="等线" panose="02010600030101010101" charset="-122"/>
                          <a:ea typeface="等线" panose="02010600030101010101" charset="-122"/>
                        </a:rPr>
                        <a:t>n+1</a:t>
                      </a:r>
                      <a:endParaRPr kumimoji="0" lang="zh-CN" altLang="en-US" sz="1800" b="1" i="0" u="none" strike="noStrike" cap="none" normalizeH="0" baseline="30000" smtClean="0">
                        <a:ln>
                          <a:noFill/>
                        </a:ln>
                        <a:solidFill>
                          <a:srgbClr val="000000"/>
                        </a:solidFill>
                        <a:effectLst/>
                        <a:latin typeface="等线" panose="02010600030101010101" charset="-122"/>
                        <a:ea typeface="等线" panose="02010600030101010101"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R    S </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2192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0      1</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1      0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1      1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d    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0    1</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1    0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d</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bl>
          </a:graphicData>
        </a:graphic>
      </p:graphicFrame>
      <p:graphicFrame>
        <p:nvGraphicFramePr>
          <p:cNvPr id="228369" name="表格 228368"/>
          <p:cNvGraphicFramePr/>
          <p:nvPr>
            <p:custDataLst>
              <p:tags r:id="rId2"/>
            </p:custDataLst>
          </p:nvPr>
        </p:nvGraphicFramePr>
        <p:xfrm>
          <a:off x="6151245" y="2041843"/>
          <a:ext cx="2569845" cy="1920240"/>
        </p:xfrm>
        <a:graphic>
          <a:graphicData uri="http://schemas.openxmlformats.org/drawingml/2006/table">
            <a:tbl>
              <a:tblPr>
                <a:effectLst/>
                <a:tableStyleId>{5940675A-B579-460E-94D1-54222C63F5DA}</a:tableStyleId>
              </a:tblPr>
              <a:tblGrid>
                <a:gridCol w="1489075">
                  <a:extLst>
                    <a:ext uri="{9D8B030D-6E8A-4147-A177-3AD203B41FA5}">
                      <a16:colId xmlns:a16="http://schemas.microsoft.com/office/drawing/2014/main" val="20000"/>
                    </a:ext>
                  </a:extLst>
                </a:gridCol>
                <a:gridCol w="1080770">
                  <a:extLst>
                    <a:ext uri="{9D8B030D-6E8A-4147-A177-3AD203B41FA5}">
                      <a16:colId xmlns:a16="http://schemas.microsoft.com/office/drawing/2014/main" val="20001"/>
                    </a:ext>
                  </a:extLst>
                </a:gridCol>
              </a:tblGrid>
              <a:tr h="349250">
                <a:tc gridSpan="2">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algn="ctr" defTabSz="914400" eaLnBrk="1" hangingPunct="1">
                        <a:buClrTx/>
                        <a:buSzTx/>
                        <a:buFontTx/>
                        <a:buNone/>
                      </a:pPr>
                      <a:r>
                        <a:rPr kumimoji="0" lang="zh-CN" altLang="en-US" sz="1800" smtClean="0">
                          <a:ln>
                            <a:noFill/>
                          </a:ln>
                          <a:solidFill>
                            <a:srgbClr val="800000"/>
                          </a:solidFill>
                          <a:effectLst/>
                          <a:latin typeface="等线" panose="02010600030101010101" charset="-122"/>
                          <a:ea typeface="等线" panose="02010600030101010101" charset="-122"/>
                          <a:cs typeface="等线" panose="02010600030101010101" charset="-122"/>
                        </a:rPr>
                        <a:t>D触发器激励表</a:t>
                      </a: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FFFF"/>
                    </a:solidFill>
                  </a:tcPr>
                </a:tc>
                <a:tc hMerge="1">
                  <a:txBody>
                    <a:bodyPr/>
                    <a:lstStyle/>
                    <a:p>
                      <a:endParaRPr lang="zh-CN"/>
                    </a:p>
                  </a:txBody>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extLst>
                  <a:ext uri="{0D108BD9-81ED-4DB2-BD59-A6C34878D82A}">
                    <a16:rowId xmlns:a16="http://schemas.microsoft.com/office/drawing/2014/main" val="10000"/>
                  </a:ext>
                </a:extLst>
              </a:tr>
              <a:tr h="299720">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 Q </a:t>
                      </a:r>
                      <a:r>
                        <a:rPr lang="zh-CN" altLang="en-US" sz="1800" b="1" dirty="0">
                          <a:solidFill>
                            <a:srgbClr val="000000"/>
                          </a:solidFill>
                          <a:latin typeface="等线" panose="02010600030101010101" charset="-122"/>
                          <a:ea typeface="等线" panose="02010600030101010101" charset="-122"/>
                        </a:rPr>
                        <a:t>→</a:t>
                      </a:r>
                      <a:r>
                        <a:rPr lang="en-US" altLang="zh-CN" sz="1800" b="1">
                          <a:solidFill>
                            <a:srgbClr val="000000"/>
                          </a:solidFill>
                          <a:latin typeface="等线" panose="02010600030101010101" charset="-122"/>
                          <a:ea typeface="等线" panose="02010600030101010101" charset="-122"/>
                        </a:rPr>
                        <a:t>Q</a:t>
                      </a:r>
                      <a:r>
                        <a:rPr lang="en-US" altLang="zh-CN" sz="1800" b="1" baseline="30000">
                          <a:solidFill>
                            <a:srgbClr val="000000"/>
                          </a:solidFill>
                          <a:latin typeface="等线" panose="02010600030101010101" charset="-122"/>
                          <a:ea typeface="等线" panose="02010600030101010101" charset="-122"/>
                        </a:rPr>
                        <a:t>n+1</a:t>
                      </a:r>
                      <a:endParaRPr lang="zh-CN" altLang="en-US" sz="1800" b="1" baseline="30000"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BECDE"/>
                    </a:solidFill>
                  </a:tcPr>
                </a:tc>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D</a:t>
                      </a:r>
                      <a:endParaRPr lang="en-US" altLang="zh-CN" sz="1800" b="1"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22680">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0      0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0      1</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1      0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1      1</a:t>
                      </a:r>
                      <a:endParaRPr lang="en-US" altLang="zh-CN" sz="1800" b="1"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6EF"/>
                    </a:solidFill>
                  </a:tcPr>
                </a:tc>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a:t>
                      </a:r>
                      <a:endParaRPr lang="en-US" altLang="zh-CN" sz="1800" b="1"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bl>
          </a:graphicData>
        </a:graphic>
      </p:graphicFrame>
      <p:graphicFrame>
        <p:nvGraphicFramePr>
          <p:cNvPr id="227398" name="Group 70"/>
          <p:cNvGraphicFramePr>
            <a:graphicFrameLocks noGrp="1"/>
          </p:cNvGraphicFramePr>
          <p:nvPr>
            <p:custDataLst>
              <p:tags r:id="rId3"/>
            </p:custDataLst>
          </p:nvPr>
        </p:nvGraphicFramePr>
        <p:xfrm>
          <a:off x="2293620" y="4259263"/>
          <a:ext cx="2764155" cy="1930083"/>
        </p:xfrm>
        <a:graphic>
          <a:graphicData uri="http://schemas.openxmlformats.org/drawingml/2006/table">
            <a:tbl>
              <a:tblPr>
                <a:effectLst/>
                <a:tableStyleId>{5940675A-B579-460E-94D1-54222C63F5DA}</a:tableStyleId>
              </a:tblPr>
              <a:tblGrid>
                <a:gridCol w="1470025">
                  <a:extLst>
                    <a:ext uri="{9D8B030D-6E8A-4147-A177-3AD203B41FA5}">
                      <a16:colId xmlns:a16="http://schemas.microsoft.com/office/drawing/2014/main" val="20000"/>
                    </a:ext>
                  </a:extLst>
                </a:gridCol>
                <a:gridCol w="1294130">
                  <a:extLst>
                    <a:ext uri="{9D8B030D-6E8A-4147-A177-3AD203B41FA5}">
                      <a16:colId xmlns:a16="http://schemas.microsoft.com/office/drawing/2014/main" val="20001"/>
                    </a:ext>
                  </a:extLst>
                </a:gridCol>
              </a:tblGrid>
              <a:tr h="371475">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smtClean="0">
                          <a:ln>
                            <a:noFill/>
                          </a:ln>
                          <a:solidFill>
                            <a:srgbClr val="800000"/>
                          </a:solidFill>
                          <a:effectLst/>
                          <a:latin typeface="等线" panose="02010600030101010101" charset="-122"/>
                          <a:ea typeface="等线" panose="02010600030101010101" charset="-122"/>
                          <a:cs typeface="等线" panose="02010600030101010101" charset="-122"/>
                        </a:rPr>
                        <a:t>J-K 触发器激励表</a:t>
                      </a:r>
                      <a:endParaRPr kumimoji="0" lang="zh-CN" altLang="en-US" sz="1800" b="1" i="0" u="none" strike="noStrike" cap="none" normalizeH="0" baseline="0" smtClean="0">
                        <a:ln>
                          <a:noFill/>
                        </a:ln>
                        <a:solidFill>
                          <a:srgbClr val="800000"/>
                        </a:solidFill>
                        <a:effectLst/>
                        <a:latin typeface="等线" panose="02010600030101010101" charset="-122"/>
                        <a:ea typeface="等线" panose="02010600030101010101" charset="-122"/>
                        <a:cs typeface="等线" panose="02010600030101010101"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CFFFF"/>
                    </a:solidFill>
                  </a:tcPr>
                </a:tc>
                <a:tc hMerge="1">
                  <a:txBody>
                    <a:bodyPr/>
                    <a:lstStyle/>
                    <a:p>
                      <a:endParaRPr lang="zh-CN"/>
                    </a:p>
                  </a:txBody>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   Q </a:t>
                      </a:r>
                      <a:r>
                        <a:rPr kumimoji="0" lang="zh-CN" altLang="en-US" sz="1800" b="1" i="0" u="none" strike="noStrike" cap="none" normalizeH="0" baseline="0" smtClean="0">
                          <a:ln>
                            <a:noFill/>
                          </a:ln>
                          <a:solidFill>
                            <a:srgbClr val="000000"/>
                          </a:solidFill>
                          <a:effectLst/>
                          <a:latin typeface="等线" panose="02010600030101010101" charset="-122"/>
                          <a:ea typeface="等线" panose="02010600030101010101" charset="-122"/>
                        </a:rPr>
                        <a:t>→</a:t>
                      </a: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 Q</a:t>
                      </a:r>
                      <a:r>
                        <a:rPr kumimoji="0" lang="en-US" altLang="zh-CN" sz="1800" b="1" i="0" u="none" strike="noStrike" cap="none" normalizeH="0" baseline="30000" smtClean="0">
                          <a:ln>
                            <a:noFill/>
                          </a:ln>
                          <a:solidFill>
                            <a:srgbClr val="000000"/>
                          </a:solidFill>
                          <a:effectLst/>
                          <a:latin typeface="等线" panose="02010600030101010101" charset="-122"/>
                          <a:ea typeface="等线" panose="02010600030101010101" charset="-122"/>
                        </a:rPr>
                        <a:t>n+1</a:t>
                      </a:r>
                      <a:endParaRPr kumimoji="0" lang="zh-CN" altLang="en-US" sz="1800" b="1" i="0" u="none" strike="noStrike" cap="none" normalizeH="0" baseline="30000" smtClean="0">
                        <a:ln>
                          <a:noFill/>
                        </a:ln>
                        <a:solidFill>
                          <a:srgbClr val="000000"/>
                        </a:solidFill>
                        <a:effectLst/>
                        <a:latin typeface="等线" panose="02010600030101010101" charset="-122"/>
                        <a:ea typeface="等线" panose="02010600030101010101" charset="-122"/>
                      </a:endParaRP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J    K </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0      1</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1      0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1      1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0    d</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1    d</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d    1</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smtClean="0">
                          <a:ln>
                            <a:noFill/>
                          </a:ln>
                          <a:solidFill>
                            <a:srgbClr val="000000"/>
                          </a:solidFill>
                          <a:effectLst/>
                          <a:latin typeface="等线" panose="02010600030101010101" charset="-122"/>
                          <a:ea typeface="等线" panose="02010600030101010101" charset="-122"/>
                        </a:rPr>
                        <a:t>d    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bl>
          </a:graphicData>
        </a:graphic>
      </p:graphicFrame>
      <p:graphicFrame>
        <p:nvGraphicFramePr>
          <p:cNvPr id="228395" name="表格 228394"/>
          <p:cNvGraphicFramePr/>
          <p:nvPr>
            <p:custDataLst>
              <p:tags r:id="rId4"/>
            </p:custDataLst>
          </p:nvPr>
        </p:nvGraphicFramePr>
        <p:xfrm>
          <a:off x="6162675" y="4242435"/>
          <a:ext cx="2556510" cy="1965325"/>
        </p:xfrm>
        <a:graphic>
          <a:graphicData uri="http://schemas.openxmlformats.org/drawingml/2006/table">
            <a:tbl>
              <a:tblPr>
                <a:effectLst/>
                <a:tableStyleId>{5940675A-B579-460E-94D1-54222C63F5DA}</a:tableStyleId>
              </a:tblPr>
              <a:tblGrid>
                <a:gridCol w="151765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tblGrid>
              <a:tr h="365760">
                <a:tc gridSpan="2">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kumimoji="0" lang="zh-CN" altLang="en-US" sz="1800" smtClean="0">
                          <a:ln>
                            <a:noFill/>
                          </a:ln>
                          <a:solidFill>
                            <a:srgbClr val="800000"/>
                          </a:solidFill>
                          <a:effectLst/>
                          <a:latin typeface="等线" panose="02010600030101010101" charset="-122"/>
                          <a:ea typeface="等线" panose="02010600030101010101" charset="-122"/>
                          <a:cs typeface="等线" panose="02010600030101010101" charset="-122"/>
                        </a:rPr>
                        <a:t>T触发器激励表</a:t>
                      </a:r>
                      <a:endParaRPr kumimoji="0" lang="zh-CN" altLang="en-US" sz="1800" b="1" dirty="0" smtClean="0">
                        <a:ln>
                          <a:noFill/>
                        </a:ln>
                        <a:solidFill>
                          <a:srgbClr val="800000"/>
                        </a:solidFill>
                        <a:effectLst/>
                        <a:latin typeface="等线" panose="02010600030101010101" charset="-122"/>
                        <a:ea typeface="等线" panose="02010600030101010101" charset="-122"/>
                        <a:cs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FFFF"/>
                    </a:solidFill>
                  </a:tcPr>
                </a:tc>
                <a:tc hMerge="1">
                  <a:txBody>
                    <a:bodyPr/>
                    <a:lstStyle/>
                    <a:p>
                      <a:endParaRPr lang="zh-CN"/>
                    </a:p>
                  </a:txBody>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tcPr>
                </a:tc>
                <a:extLst>
                  <a:ext uri="{0D108BD9-81ED-4DB2-BD59-A6C34878D82A}">
                    <a16:rowId xmlns:a16="http://schemas.microsoft.com/office/drawing/2014/main" val="10000"/>
                  </a:ext>
                </a:extLst>
              </a:tr>
              <a:tr h="410845">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  Q</a:t>
                      </a:r>
                      <a:r>
                        <a:rPr lang="zh-CN" altLang="en-US" sz="1800" b="1" dirty="0">
                          <a:solidFill>
                            <a:srgbClr val="000000"/>
                          </a:solidFill>
                          <a:latin typeface="等线" panose="02010600030101010101" charset="-122"/>
                          <a:ea typeface="等线" panose="02010600030101010101" charset="-122"/>
                        </a:rPr>
                        <a:t>→</a:t>
                      </a:r>
                      <a:r>
                        <a:rPr lang="en-US" altLang="zh-CN" sz="1800" b="1" dirty="0">
                          <a:solidFill>
                            <a:srgbClr val="000000"/>
                          </a:solidFill>
                          <a:latin typeface="等线" panose="02010600030101010101" charset="-122"/>
                          <a:ea typeface="等线" panose="02010600030101010101" charset="-122"/>
                        </a:rPr>
                        <a:t> </a:t>
                      </a:r>
                      <a:r>
                        <a:rPr lang="en-US" altLang="zh-CN" sz="1800" b="1">
                          <a:solidFill>
                            <a:srgbClr val="000000"/>
                          </a:solidFill>
                          <a:latin typeface="等线" panose="02010600030101010101" charset="-122"/>
                          <a:ea typeface="等线" panose="02010600030101010101" charset="-122"/>
                        </a:rPr>
                        <a:t>Q</a:t>
                      </a:r>
                      <a:r>
                        <a:rPr lang="en-US" altLang="zh-CN" sz="1800" b="1" baseline="30000">
                          <a:solidFill>
                            <a:srgbClr val="000000"/>
                          </a:solidFill>
                          <a:latin typeface="等线" panose="02010600030101010101" charset="-122"/>
                          <a:ea typeface="等线" panose="02010600030101010101" charset="-122"/>
                        </a:rPr>
                        <a:t>n+1</a:t>
                      </a:r>
                      <a:endParaRPr lang="zh-CN" altLang="en-US" sz="1800" b="1" baseline="30000"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BECDE"/>
                    </a:solidFill>
                  </a:tcPr>
                </a:tc>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T</a:t>
                      </a:r>
                      <a:endParaRPr lang="en-US" altLang="zh-CN" sz="1800" b="1"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27760">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0      0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0      1</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1      0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1      1</a:t>
                      </a:r>
                      <a:endParaRPr lang="en-US" altLang="zh-CN" sz="1800" b="1"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6EF"/>
                    </a:solidFill>
                  </a:tcPr>
                </a:tc>
                <a:tc>
                  <a:txBody>
                    <a:bodyPr/>
                    <a:lstStyle>
                      <a:lvl1pPr marL="342900" lvl="0" indent="-342900" algn="l" rtl="0" eaLnBrk="0" fontAlgn="base" hangingPunct="0">
                        <a:spcBef>
                          <a:spcPct val="20000"/>
                        </a:spcBef>
                        <a:spcAft>
                          <a:spcPct val="0"/>
                        </a:spcAft>
                        <a:buChar char="•"/>
                        <a:defRPr kumimoji="1" sz="2800" b="0">
                          <a:solidFill>
                            <a:srgbClr val="000000"/>
                          </a:solidFill>
                          <a:latin typeface="Arial" panose="020B0604020202020204" pitchFamily="34" charset="0"/>
                          <a:ea typeface="宋体" panose="02010600030101010101" pitchFamily="2" charset="-122"/>
                          <a:cs typeface="宋体" panose="02010600030101010101" pitchFamily="2" charset="-122"/>
                        </a:defRPr>
                      </a:lvl1pPr>
                      <a:lvl2pPr marL="742950" lvl="1" indent="-285750" algn="l" rtl="0" eaLnBrk="0" fontAlgn="base" hangingPunct="0">
                        <a:spcBef>
                          <a:spcPct val="20000"/>
                        </a:spcBef>
                        <a:spcAft>
                          <a:spcPct val="0"/>
                        </a:spcAft>
                        <a:buChar char="–"/>
                        <a:defRPr kumimoji="1" sz="2400" b="0">
                          <a:solidFill>
                            <a:srgbClr val="000000"/>
                          </a:solidFill>
                          <a:latin typeface="Arial" panose="020B0604020202020204" pitchFamily="34" charset="0"/>
                          <a:ea typeface="宋体" panose="02010600030101010101" pitchFamily="2" charset="-122"/>
                        </a:defRPr>
                      </a:lvl2pPr>
                      <a:lvl3pPr marL="1143000" lvl="2" indent="-228600" algn="l" rtl="0" eaLnBrk="0" fontAlgn="base" hangingPunct="0">
                        <a:spcBef>
                          <a:spcPct val="20000"/>
                        </a:spcBef>
                        <a:spcAft>
                          <a:spcPct val="0"/>
                        </a:spcAft>
                        <a:buChar char="•"/>
                        <a:defRPr kumimoji="1" sz="2000" b="0">
                          <a:solidFill>
                            <a:srgbClr val="000000"/>
                          </a:solidFill>
                          <a:latin typeface="Arial" panose="020B0604020202020204" pitchFamily="34" charset="0"/>
                          <a:ea typeface="宋体" panose="02010600030101010101" pitchFamily="2" charset="-122"/>
                        </a:defRPr>
                      </a:lvl3pPr>
                      <a:lvl4pPr marL="1600200" lvl="3"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4pPr>
                      <a:lvl5pPr marL="2057400" lvl="4" indent="-228600" algn="l" rtl="0" eaLnBrk="0" fontAlgn="base" hangingPunct="0">
                        <a:spcBef>
                          <a:spcPct val="20000"/>
                        </a:spcBef>
                        <a:spcAft>
                          <a:spcPct val="0"/>
                        </a:spcAft>
                        <a:buChar char="»"/>
                        <a:defRPr kumimoji="1" sz="1800" b="0">
                          <a:solidFill>
                            <a:srgbClr val="000000"/>
                          </a:solidFill>
                          <a:latin typeface="Arial" panose="020B0604020202020204" pitchFamily="34" charset="0"/>
                          <a:ea typeface="宋体" panose="02010600030101010101" pitchFamily="2" charset="-122"/>
                        </a:defRPr>
                      </a:lvl5pPr>
                    </a:lstStyle>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1</a:t>
                      </a:r>
                    </a:p>
                    <a:p>
                      <a:pPr marL="0" lvl="0" indent="0" algn="ctr" eaLnBrk="1" hangingPunct="1">
                        <a:spcBef>
                          <a:spcPct val="0"/>
                        </a:spcBef>
                        <a:buNone/>
                      </a:pPr>
                      <a:r>
                        <a:rPr lang="en-US" altLang="zh-CN" sz="1800" b="1">
                          <a:solidFill>
                            <a:srgbClr val="000000"/>
                          </a:solidFill>
                          <a:latin typeface="等线" panose="02010600030101010101" charset="-122"/>
                          <a:ea typeface="等线" panose="02010600030101010101" charset="-122"/>
                        </a:rPr>
                        <a:t>0</a:t>
                      </a:r>
                      <a:endParaRPr lang="en-US" altLang="zh-CN" sz="1800" b="1" dirty="0">
                        <a:solidFill>
                          <a:srgbClr val="000000"/>
                        </a:solidFill>
                        <a:latin typeface="等线" panose="02010600030101010101" charset="-122"/>
                        <a:ea typeface="等线" panose="02010600030101010101"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27392"/>
                                        </p:tgtEl>
                                        <p:attrNameLst>
                                          <p:attrName>style.visibility</p:attrName>
                                        </p:attrNameLst>
                                      </p:cBhvr>
                                      <p:to>
                                        <p:strVal val="visible"/>
                                      </p:to>
                                    </p:set>
                                    <p:animEffect transition="in" filter="checkerboard(across)">
                                      <p:cBhvr>
                                        <p:cTn id="7" dur="500"/>
                                        <p:tgtEl>
                                          <p:spTgt spid="22739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8369"/>
                                        </p:tgtEl>
                                        <p:attrNameLst>
                                          <p:attrName>style.visibility</p:attrName>
                                        </p:attrNameLst>
                                      </p:cBhvr>
                                      <p:to>
                                        <p:strVal val="visible"/>
                                      </p:to>
                                    </p:set>
                                    <p:animEffect transition="in" filter="checkerboard(across)">
                                      <p:cBhvr>
                                        <p:cTn id="12" dur="500"/>
                                        <p:tgtEl>
                                          <p:spTgt spid="22836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27398"/>
                                        </p:tgtEl>
                                        <p:attrNameLst>
                                          <p:attrName>style.visibility</p:attrName>
                                        </p:attrNameLst>
                                      </p:cBhvr>
                                      <p:to>
                                        <p:strVal val="visible"/>
                                      </p:to>
                                    </p:set>
                                    <p:animEffect transition="in" filter="checkerboard(across)">
                                      <p:cBhvr>
                                        <p:cTn id="17" dur="500"/>
                                        <p:tgtEl>
                                          <p:spTgt spid="22739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28395"/>
                                        </p:tgtEl>
                                        <p:attrNameLst>
                                          <p:attrName>style.visibility</p:attrName>
                                        </p:attrNameLst>
                                      </p:cBhvr>
                                      <p:to>
                                        <p:strVal val="visible"/>
                                      </p:to>
                                    </p:set>
                                    <p:animEffect transition="in" filter="checkerboard(across)">
                                      <p:cBhvr>
                                        <p:cTn id="22" dur="500"/>
                                        <p:tgtEl>
                                          <p:spTgt spid="22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3" name="Text Box 13"/>
          <p:cNvSpPr txBox="1"/>
          <p:nvPr/>
        </p:nvSpPr>
        <p:spPr>
          <a:xfrm>
            <a:off x="84455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JK</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6" name="图片 5"/>
          <p:cNvPicPr>
            <a:picLocks noChangeAspect="1"/>
          </p:cNvPicPr>
          <p:nvPr/>
        </p:nvPicPr>
        <p:blipFill>
          <a:blip r:embed="rId3"/>
          <a:stretch>
            <a:fillRect/>
          </a:stretch>
        </p:blipFill>
        <p:spPr>
          <a:xfrm>
            <a:off x="1229360" y="2318385"/>
            <a:ext cx="2281555" cy="2029460"/>
          </a:xfrm>
          <a:prstGeom prst="rect">
            <a:avLst/>
          </a:prstGeom>
        </p:spPr>
      </p:pic>
      <p:pic>
        <p:nvPicPr>
          <p:cNvPr id="7" name="图片 6"/>
          <p:cNvPicPr>
            <a:picLocks noChangeAspect="1"/>
          </p:cNvPicPr>
          <p:nvPr/>
        </p:nvPicPr>
        <p:blipFill>
          <a:blip r:embed="rId4"/>
          <a:stretch>
            <a:fillRect/>
          </a:stretch>
        </p:blipFill>
        <p:spPr>
          <a:xfrm>
            <a:off x="1229360" y="4531360"/>
            <a:ext cx="2229485" cy="1698625"/>
          </a:xfrm>
          <a:prstGeom prst="rect">
            <a:avLst/>
          </a:prstGeom>
        </p:spPr>
      </p:pic>
      <p:grpSp>
        <p:nvGrpSpPr>
          <p:cNvPr id="8" name="Group 39"/>
          <p:cNvGrpSpPr/>
          <p:nvPr/>
        </p:nvGrpSpPr>
        <p:grpSpPr>
          <a:xfrm>
            <a:off x="4224338" y="2444750"/>
            <a:ext cx="5549633" cy="3220714"/>
            <a:chOff x="2324" y="1095"/>
            <a:chExt cx="3783" cy="2011"/>
          </a:xfrm>
        </p:grpSpPr>
        <p:sp>
          <p:nvSpPr>
            <p:cNvPr id="9" name="Line 40"/>
            <p:cNvSpPr/>
            <p:nvPr/>
          </p:nvSpPr>
          <p:spPr>
            <a:xfrm>
              <a:off x="2324" y="1244"/>
              <a:ext cx="3744" cy="0"/>
            </a:xfrm>
            <a:prstGeom prst="line">
              <a:avLst/>
            </a:prstGeom>
            <a:ln w="9525" cap="flat" cmpd="sng">
              <a:solidFill>
                <a:srgbClr val="000000"/>
              </a:solidFill>
              <a:prstDash val="solid"/>
              <a:round/>
              <a:headEnd type="none" w="med" len="med"/>
              <a:tailEnd type="none" w="med" len="med"/>
            </a:ln>
          </p:spPr>
        </p:sp>
        <p:sp>
          <p:nvSpPr>
            <p:cNvPr id="10" name="Line 41"/>
            <p:cNvSpPr/>
            <p:nvPr/>
          </p:nvSpPr>
          <p:spPr>
            <a:xfrm>
              <a:off x="2340" y="1637"/>
              <a:ext cx="3707" cy="0"/>
            </a:xfrm>
            <a:prstGeom prst="line">
              <a:avLst/>
            </a:prstGeom>
            <a:ln w="9525" cap="flat" cmpd="sng">
              <a:solidFill>
                <a:srgbClr val="000000"/>
              </a:solidFill>
              <a:prstDash val="solid"/>
              <a:round/>
              <a:headEnd type="none" w="med" len="med"/>
              <a:tailEnd type="none" w="med" len="med"/>
            </a:ln>
          </p:spPr>
        </p:sp>
        <p:sp>
          <p:nvSpPr>
            <p:cNvPr id="11" name="Line 42"/>
            <p:cNvSpPr/>
            <p:nvPr/>
          </p:nvSpPr>
          <p:spPr>
            <a:xfrm>
              <a:off x="2356" y="3077"/>
              <a:ext cx="3744" cy="0"/>
            </a:xfrm>
            <a:prstGeom prst="line">
              <a:avLst/>
            </a:prstGeom>
            <a:ln w="9525" cap="flat" cmpd="sng">
              <a:solidFill>
                <a:srgbClr val="000000"/>
              </a:solidFill>
              <a:prstDash val="solid"/>
              <a:round/>
              <a:headEnd type="none" w="med" len="med"/>
              <a:tailEnd type="none" w="med" len="med"/>
            </a:ln>
          </p:spPr>
        </p:sp>
        <p:sp>
          <p:nvSpPr>
            <p:cNvPr id="12" name="Line 43"/>
            <p:cNvSpPr/>
            <p:nvPr/>
          </p:nvSpPr>
          <p:spPr>
            <a:xfrm>
              <a:off x="2948" y="1245"/>
              <a:ext cx="0" cy="1832"/>
            </a:xfrm>
            <a:prstGeom prst="line">
              <a:avLst/>
            </a:prstGeom>
            <a:ln w="9525" cap="flat" cmpd="sng">
              <a:solidFill>
                <a:srgbClr val="000000"/>
              </a:solidFill>
              <a:prstDash val="solid"/>
              <a:round/>
              <a:headEnd type="none" w="med" len="med"/>
              <a:tailEnd type="none" w="med" len="med"/>
            </a:ln>
          </p:spPr>
        </p:sp>
        <p:sp>
          <p:nvSpPr>
            <p:cNvPr id="13" name="Line 44"/>
            <p:cNvSpPr/>
            <p:nvPr/>
          </p:nvSpPr>
          <p:spPr>
            <a:xfrm>
              <a:off x="3564" y="1261"/>
              <a:ext cx="0" cy="1832"/>
            </a:xfrm>
            <a:prstGeom prst="line">
              <a:avLst/>
            </a:prstGeom>
            <a:ln w="9525" cap="flat" cmpd="sng">
              <a:solidFill>
                <a:srgbClr val="000000"/>
              </a:solidFill>
              <a:prstDash val="solid"/>
              <a:round/>
              <a:headEnd type="none" w="med" len="med"/>
              <a:tailEnd type="none" w="med" len="med"/>
            </a:ln>
          </p:spPr>
        </p:sp>
        <p:sp>
          <p:nvSpPr>
            <p:cNvPr id="14" name="Line 45"/>
            <p:cNvSpPr/>
            <p:nvPr/>
          </p:nvSpPr>
          <p:spPr>
            <a:xfrm>
              <a:off x="4720" y="1253"/>
              <a:ext cx="0" cy="1832"/>
            </a:xfrm>
            <a:prstGeom prst="line">
              <a:avLst/>
            </a:prstGeom>
            <a:ln w="9525" cap="flat" cmpd="sng">
              <a:solidFill>
                <a:srgbClr val="000000"/>
              </a:solidFill>
              <a:prstDash val="solid"/>
              <a:round/>
              <a:headEnd type="none" w="med" len="med"/>
              <a:tailEnd type="none" w="med" len="med"/>
            </a:ln>
          </p:spPr>
        </p:sp>
        <p:sp>
          <p:nvSpPr>
            <p:cNvPr id="15" name="Line 46"/>
            <p:cNvSpPr/>
            <p:nvPr/>
          </p:nvSpPr>
          <p:spPr>
            <a:xfrm>
              <a:off x="3564" y="1418"/>
              <a:ext cx="1157" cy="0"/>
            </a:xfrm>
            <a:prstGeom prst="line">
              <a:avLst/>
            </a:prstGeom>
            <a:ln w="9525" cap="flat" cmpd="sng">
              <a:solidFill>
                <a:srgbClr val="000000"/>
              </a:solidFill>
              <a:prstDash val="solid"/>
              <a:round/>
              <a:headEnd type="none" w="med" len="med"/>
              <a:tailEnd type="none" w="med" len="med"/>
            </a:ln>
          </p:spPr>
        </p:sp>
        <p:sp>
          <p:nvSpPr>
            <p:cNvPr id="16" name="Text Box 47"/>
            <p:cNvSpPr txBox="1"/>
            <p:nvPr/>
          </p:nvSpPr>
          <p:spPr>
            <a:xfrm>
              <a:off x="2365" y="1095"/>
              <a:ext cx="211" cy="282"/>
            </a:xfrm>
            <a:prstGeom prst="rect">
              <a:avLst/>
            </a:prstGeom>
            <a:noFill/>
            <a:ln w="9525">
              <a:noFill/>
            </a:ln>
          </p:spPr>
          <p:txBody>
            <a:bodyPr wrap="none" anchor="t">
              <a:spAutoFit/>
            </a:bodyPr>
            <a:lstStyle/>
            <a:p>
              <a:pPr lvl="0" indent="0">
                <a:lnSpc>
                  <a:spcPct val="130000"/>
                </a:lnSpc>
                <a:spcBef>
                  <a:spcPct val="0"/>
                </a:spcBef>
                <a:buNone/>
              </a:pPr>
              <a:endParaRPr lang="en-US" altLang="zh-CN">
                <a:solidFill>
                  <a:srgbClr val="000000"/>
                </a:solidFill>
                <a:latin typeface="等线" panose="02010600030101010101" charset="-122"/>
                <a:ea typeface="等线" panose="02010600030101010101" charset="-122"/>
              </a:endParaRPr>
            </a:p>
          </p:txBody>
        </p:sp>
        <p:sp>
          <p:nvSpPr>
            <p:cNvPr id="17" name="Text Box 48"/>
            <p:cNvSpPr txBox="1"/>
            <p:nvPr/>
          </p:nvSpPr>
          <p:spPr>
            <a:xfrm>
              <a:off x="2400" y="1168"/>
              <a:ext cx="522"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latin typeface="等线" panose="02010600030101010101" charset="-122"/>
                  <a:ea typeface="等线" panose="02010600030101010101" charset="-122"/>
                  <a:cs typeface="等线" panose="02010600030101010101" charset="-122"/>
                </a:rPr>
                <a:t>输  入</a:t>
              </a:r>
            </a:p>
          </p:txBody>
        </p:sp>
        <p:sp>
          <p:nvSpPr>
            <p:cNvPr id="18" name="Text Box 49"/>
            <p:cNvSpPr txBox="1"/>
            <p:nvPr/>
          </p:nvSpPr>
          <p:spPr>
            <a:xfrm>
              <a:off x="2992" y="1168"/>
              <a:ext cx="522"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cs typeface="等线" panose="02010600030101010101" charset="-122"/>
                </a:rPr>
                <a:t>现  态</a:t>
              </a:r>
            </a:p>
          </p:txBody>
        </p:sp>
        <p:sp>
          <p:nvSpPr>
            <p:cNvPr id="19" name="Text Box 50"/>
            <p:cNvSpPr txBox="1"/>
            <p:nvPr/>
          </p:nvSpPr>
          <p:spPr>
            <a:xfrm>
              <a:off x="4864" y="1161"/>
              <a:ext cx="748"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rPr>
                <a:t>激励函数</a:t>
              </a:r>
            </a:p>
          </p:txBody>
        </p:sp>
        <p:sp>
          <p:nvSpPr>
            <p:cNvPr id="20" name="Text Box 51"/>
            <p:cNvSpPr txBox="1"/>
            <p:nvPr/>
          </p:nvSpPr>
          <p:spPr>
            <a:xfrm>
              <a:off x="4723" y="1344"/>
              <a:ext cx="912" cy="282"/>
            </a:xfrm>
            <a:prstGeom prst="rect">
              <a:avLst/>
            </a:prstGeom>
            <a:noFill/>
            <a:ln w="9525">
              <a:noFill/>
            </a:ln>
          </p:spPr>
          <p:txBody>
            <a:bodyPr wrap="square" anchor="t">
              <a:spAutoFit/>
            </a:bodyPr>
            <a:lstStyle/>
            <a:p>
              <a:pPr lvl="0" indent="0" algn="ctr">
                <a:lnSpc>
                  <a:spcPct val="130000"/>
                </a:lnSpc>
                <a:spcBef>
                  <a:spcPct val="0"/>
                </a:spcBef>
                <a:buNone/>
              </a:pPr>
              <a:r>
                <a:rPr lang="en-US" altLang="zh-CN">
                  <a:solidFill>
                    <a:srgbClr val="000000"/>
                  </a:solidFill>
                  <a:latin typeface="等线" panose="02010600030101010101" charset="-122"/>
                  <a:ea typeface="等线" panose="02010600030101010101" charset="-122"/>
                </a:rPr>
                <a:t>J</a:t>
              </a:r>
              <a:r>
                <a:rPr lang="en-GB" altLang="zh-CN" baseline="-25000">
                  <a:solidFill>
                    <a:srgbClr val="000000"/>
                  </a:solidFill>
                  <a:latin typeface="等线" panose="02010600030101010101" charset="-122"/>
                  <a:ea typeface="等线" panose="02010600030101010101" charset="-122"/>
                </a:rPr>
                <a:t>2  </a:t>
              </a:r>
              <a:r>
                <a:rPr lang="en-US" altLang="en-GB" baseline="-25000">
                  <a:solidFill>
                    <a:srgbClr val="000000"/>
                  </a:solidFill>
                  <a:latin typeface="等线" panose="02010600030101010101" charset="-122"/>
                  <a:ea typeface="等线" panose="02010600030101010101" charset="-122"/>
                </a:rPr>
                <a:t> </a:t>
              </a:r>
              <a:r>
                <a:rPr lang="en-US" altLang="zh-CN">
                  <a:solidFill>
                    <a:srgbClr val="000000"/>
                  </a:solidFill>
                  <a:latin typeface="等线" panose="02010600030101010101" charset="-122"/>
                  <a:ea typeface="等线" panose="02010600030101010101" charset="-122"/>
                </a:rPr>
                <a:t>K</a:t>
              </a:r>
              <a:r>
                <a:rPr lang="en-GB" altLang="zh-CN" baseline="-25000">
                  <a:solidFill>
                    <a:srgbClr val="000000"/>
                  </a:solidFill>
                  <a:latin typeface="等线" panose="02010600030101010101" charset="-122"/>
                  <a:ea typeface="等线" panose="02010600030101010101" charset="-122"/>
                </a:rPr>
                <a:t>2</a:t>
              </a:r>
              <a:r>
                <a:rPr lang="en-US" altLang="zh-CN">
                  <a:solidFill>
                    <a:srgbClr val="000000"/>
                  </a:solidFill>
                  <a:latin typeface="等线" panose="02010600030101010101" charset="-122"/>
                  <a:ea typeface="等线" panose="02010600030101010101" charset="-122"/>
                </a:rPr>
                <a:t>   J</a:t>
              </a:r>
              <a:r>
                <a:rPr lang="en-US" altLang="zh-CN" baseline="-25000">
                  <a:solidFill>
                    <a:srgbClr val="000000"/>
                  </a:solidFill>
                  <a:latin typeface="等线" panose="02010600030101010101" charset="-122"/>
                  <a:ea typeface="等线" panose="02010600030101010101" charset="-122"/>
                </a:rPr>
                <a:t>1  </a:t>
              </a:r>
              <a:r>
                <a:rPr lang="en-US" altLang="zh-CN">
                  <a:solidFill>
                    <a:srgbClr val="000000"/>
                  </a:solidFill>
                  <a:latin typeface="等线" panose="02010600030101010101" charset="-122"/>
                  <a:ea typeface="等线" panose="02010600030101010101" charset="-122"/>
                </a:rPr>
                <a:t>K</a:t>
              </a:r>
              <a:r>
                <a:rPr lang="en-US" altLang="zh-CN" baseline="-25000">
                  <a:solidFill>
                    <a:srgbClr val="000000"/>
                  </a:solidFill>
                  <a:latin typeface="等线" panose="02010600030101010101" charset="-122"/>
                  <a:ea typeface="等线" panose="02010600030101010101" charset="-122"/>
                </a:rPr>
                <a:t>1</a:t>
              </a:r>
            </a:p>
          </p:txBody>
        </p:sp>
        <p:sp>
          <p:nvSpPr>
            <p:cNvPr id="21" name="Text Box 52"/>
            <p:cNvSpPr txBox="1"/>
            <p:nvPr/>
          </p:nvSpPr>
          <p:spPr>
            <a:xfrm>
              <a:off x="3780" y="1158"/>
              <a:ext cx="522"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cs typeface="等线" panose="02010600030101010101" charset="-122"/>
                </a:rPr>
                <a:t>次  态</a:t>
              </a:r>
              <a:endParaRPr lang="zh-CN" altLang="en-US" baseline="-25000" dirty="0">
                <a:solidFill>
                  <a:srgbClr val="000000"/>
                </a:solidFill>
                <a:latin typeface="等线" panose="02010600030101010101" charset="-122"/>
                <a:ea typeface="等线" panose="02010600030101010101" charset="-122"/>
                <a:cs typeface="等线" panose="02010600030101010101" charset="-122"/>
              </a:endParaRPr>
            </a:p>
          </p:txBody>
        </p:sp>
        <p:sp>
          <p:nvSpPr>
            <p:cNvPr id="22" name="Text Box 53"/>
            <p:cNvSpPr txBox="1"/>
            <p:nvPr/>
          </p:nvSpPr>
          <p:spPr>
            <a:xfrm>
              <a:off x="3692" y="1356"/>
              <a:ext cx="986" cy="282"/>
            </a:xfrm>
            <a:prstGeom prst="rect">
              <a:avLst/>
            </a:prstGeom>
            <a:noFill/>
            <a:ln w="9525">
              <a:noFill/>
            </a:ln>
          </p:spPr>
          <p:txBody>
            <a:bodyPr wrap="none" anchor="t">
              <a:spAutoFit/>
            </a:bodyPr>
            <a:lstStyle/>
            <a:p>
              <a:pPr lvl="0" indent="0" algn="ctr">
                <a:lnSpc>
                  <a:spcPct val="130000"/>
                </a:lnSpc>
                <a:spcBef>
                  <a:spcPct val="0"/>
                </a:spcBef>
                <a:buNone/>
              </a:pPr>
              <a:r>
                <a:rPr lang="en-US" altLang="zh-CN" dirty="0">
                  <a:solidFill>
                    <a:srgbClr val="000000"/>
                  </a:solidFill>
                  <a:latin typeface="等线" panose="02010600030101010101" charset="-122"/>
                  <a:ea typeface="等线" panose="02010600030101010101" charset="-122"/>
                  <a:cs typeface="等线" panose="02010600030101010101" charset="-122"/>
                </a:rPr>
                <a:t>y</a:t>
              </a:r>
              <a:r>
                <a:rPr lang="en-US" altLang="zh-CN" baseline="-25000" dirty="0">
                  <a:solidFill>
                    <a:srgbClr val="000000"/>
                  </a:solidFill>
                  <a:latin typeface="等线" panose="02010600030101010101" charset="-122"/>
                  <a:ea typeface="等线" panose="02010600030101010101" charset="-122"/>
                  <a:cs typeface="等线" panose="02010600030101010101" charset="-122"/>
                </a:rPr>
                <a:t>2</a:t>
              </a:r>
              <a:r>
                <a:rPr lang="en-US" altLang="zh-CN" baseline="30000" dirty="0">
                  <a:solidFill>
                    <a:srgbClr val="000000"/>
                  </a:solidFill>
                  <a:latin typeface="等线" panose="02010600030101010101" charset="-122"/>
                  <a:ea typeface="等线" panose="02010600030101010101" charset="-122"/>
                  <a:cs typeface="等线" panose="02010600030101010101" charset="-122"/>
                </a:rPr>
                <a:t>(n</a:t>
              </a:r>
              <a:r>
                <a:rPr lang="zh-CN" altLang="en-US" baseline="30000" dirty="0">
                  <a:solidFill>
                    <a:srgbClr val="000000"/>
                  </a:solidFill>
                  <a:latin typeface="等线" panose="02010600030101010101" charset="-122"/>
                  <a:ea typeface="等线" panose="02010600030101010101" charset="-122"/>
                  <a:cs typeface="等线" panose="02010600030101010101" charset="-122"/>
                </a:rPr>
                <a:t>＋</a:t>
              </a:r>
              <a:r>
                <a:rPr lang="en-US" altLang="zh-CN" baseline="30000" dirty="0">
                  <a:solidFill>
                    <a:srgbClr val="000000"/>
                  </a:solidFill>
                  <a:latin typeface="等线" panose="02010600030101010101" charset="-122"/>
                  <a:ea typeface="等线" panose="02010600030101010101" charset="-122"/>
                  <a:cs typeface="等线" panose="02010600030101010101" charset="-122"/>
                </a:rPr>
                <a:t>1)</a:t>
              </a:r>
              <a:r>
                <a:rPr lang="en-US" altLang="zh-CN" dirty="0">
                  <a:solidFill>
                    <a:srgbClr val="000000"/>
                  </a:solidFill>
                  <a:latin typeface="等线" panose="02010600030101010101" charset="-122"/>
                  <a:ea typeface="等线" panose="02010600030101010101" charset="-122"/>
                  <a:cs typeface="等线" panose="02010600030101010101" charset="-122"/>
                </a:rPr>
                <a:t>y</a:t>
              </a:r>
              <a:r>
                <a:rPr lang="en-US" altLang="zh-CN" baseline="-25000" dirty="0">
                  <a:solidFill>
                    <a:srgbClr val="000000"/>
                  </a:solidFill>
                  <a:latin typeface="等线" panose="02010600030101010101" charset="-122"/>
                  <a:ea typeface="等线" panose="02010600030101010101" charset="-122"/>
                  <a:cs typeface="等线" panose="02010600030101010101" charset="-122"/>
                </a:rPr>
                <a:t>1 </a:t>
              </a:r>
              <a:r>
                <a:rPr lang="en-US" altLang="zh-CN" baseline="30000" dirty="0">
                  <a:solidFill>
                    <a:srgbClr val="000000"/>
                  </a:solidFill>
                  <a:latin typeface="等线" panose="02010600030101010101" charset="-122"/>
                  <a:ea typeface="等线" panose="02010600030101010101" charset="-122"/>
                  <a:cs typeface="等线" panose="02010600030101010101" charset="-122"/>
                </a:rPr>
                <a:t>(n</a:t>
              </a:r>
              <a:r>
                <a:rPr lang="zh-CN" altLang="en-US" baseline="30000" dirty="0">
                  <a:solidFill>
                    <a:srgbClr val="000000"/>
                  </a:solidFill>
                  <a:latin typeface="等线" panose="02010600030101010101" charset="-122"/>
                  <a:ea typeface="等线" panose="02010600030101010101" charset="-122"/>
                  <a:cs typeface="等线" panose="02010600030101010101" charset="-122"/>
                </a:rPr>
                <a:t>＋</a:t>
              </a:r>
              <a:r>
                <a:rPr lang="en-US" altLang="zh-CN" baseline="30000" dirty="0">
                  <a:solidFill>
                    <a:srgbClr val="000000"/>
                  </a:solidFill>
                  <a:latin typeface="等线" panose="02010600030101010101" charset="-122"/>
                  <a:ea typeface="等线" panose="02010600030101010101" charset="-122"/>
                  <a:cs typeface="等线" panose="02010600030101010101" charset="-122"/>
                </a:rPr>
                <a:t>1)</a:t>
              </a:r>
              <a:r>
                <a:rPr lang="zh-CN" altLang="en-US" dirty="0">
                  <a:solidFill>
                    <a:srgbClr val="000000"/>
                  </a:solidFill>
                  <a:latin typeface="等线" panose="02010600030101010101" charset="-122"/>
                  <a:ea typeface="等线" panose="02010600030101010101" charset="-122"/>
                  <a:cs typeface="等线" panose="02010600030101010101" charset="-122"/>
                </a:rPr>
                <a:t> </a:t>
              </a:r>
            </a:p>
          </p:txBody>
        </p:sp>
        <p:sp>
          <p:nvSpPr>
            <p:cNvPr id="23" name="Text Box 54"/>
            <p:cNvSpPr txBox="1"/>
            <p:nvPr/>
          </p:nvSpPr>
          <p:spPr>
            <a:xfrm>
              <a:off x="2546" y="1376"/>
              <a:ext cx="214"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latin typeface="等线" panose="02010600030101010101" charset="-122"/>
                  <a:ea typeface="等线" panose="02010600030101010101" charset="-122"/>
                </a:rPr>
                <a:t>X</a:t>
              </a:r>
            </a:p>
          </p:txBody>
        </p:sp>
        <p:sp>
          <p:nvSpPr>
            <p:cNvPr id="24" name="Text Box 55"/>
            <p:cNvSpPr txBox="1"/>
            <p:nvPr/>
          </p:nvSpPr>
          <p:spPr>
            <a:xfrm>
              <a:off x="3000" y="1336"/>
              <a:ext cx="506"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solidFill>
                    <a:srgbClr val="000000"/>
                  </a:solidFill>
                  <a:latin typeface="等线" panose="02010600030101010101" charset="-122"/>
                  <a:ea typeface="等线" panose="02010600030101010101" charset="-122"/>
                </a:rPr>
                <a:t>y</a:t>
              </a:r>
              <a:r>
                <a:rPr lang="en-US" altLang="zh-CN" baseline="-25000">
                  <a:solidFill>
                    <a:srgbClr val="000000"/>
                  </a:solidFill>
                  <a:latin typeface="等线" panose="02010600030101010101" charset="-122"/>
                  <a:ea typeface="等线" panose="02010600030101010101" charset="-122"/>
                </a:rPr>
                <a:t>2</a:t>
              </a:r>
              <a:r>
                <a:rPr lang="en-US" altLang="zh-CN">
                  <a:solidFill>
                    <a:srgbClr val="000000"/>
                  </a:solidFill>
                  <a:latin typeface="等线" panose="02010600030101010101" charset="-122"/>
                  <a:ea typeface="等线" panose="02010600030101010101" charset="-122"/>
                </a:rPr>
                <a:t>   y</a:t>
              </a:r>
              <a:r>
                <a:rPr lang="en-US" altLang="zh-CN" baseline="-25000">
                  <a:solidFill>
                    <a:srgbClr val="000000"/>
                  </a:solidFill>
                  <a:latin typeface="等线" panose="02010600030101010101" charset="-122"/>
                  <a:ea typeface="等线" panose="02010600030101010101" charset="-122"/>
                </a:rPr>
                <a:t>1</a:t>
              </a:r>
            </a:p>
          </p:txBody>
        </p:sp>
        <p:grpSp>
          <p:nvGrpSpPr>
            <p:cNvPr id="25" name="Group 56"/>
            <p:cNvGrpSpPr/>
            <p:nvPr/>
          </p:nvGrpSpPr>
          <p:grpSpPr>
            <a:xfrm>
              <a:off x="2482" y="1552"/>
              <a:ext cx="1078" cy="1554"/>
              <a:chOff x="646" y="2115"/>
              <a:chExt cx="1078" cy="1554"/>
            </a:xfrm>
          </p:grpSpPr>
          <p:sp>
            <p:nvSpPr>
              <p:cNvPr id="26" name="Text Box 57"/>
              <p:cNvSpPr txBox="1"/>
              <p:nvPr/>
            </p:nvSpPr>
            <p:spPr>
              <a:xfrm>
                <a:off x="646" y="2115"/>
                <a:ext cx="1078" cy="282"/>
              </a:xfrm>
              <a:prstGeom prst="rect">
                <a:avLst/>
              </a:prstGeom>
              <a:noFill/>
              <a:ln w="9525">
                <a:noFill/>
              </a:ln>
            </p:spPr>
            <p:txBody>
              <a:bodyPr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0           0    0</a:t>
                </a:r>
              </a:p>
            </p:txBody>
          </p:sp>
          <p:grpSp>
            <p:nvGrpSpPr>
              <p:cNvPr id="27" name="Group 58"/>
              <p:cNvGrpSpPr/>
              <p:nvPr/>
            </p:nvGrpSpPr>
            <p:grpSpPr>
              <a:xfrm>
                <a:off x="646" y="2291"/>
                <a:ext cx="1073" cy="1378"/>
                <a:chOff x="646" y="2291"/>
                <a:chExt cx="1073" cy="1378"/>
              </a:xfrm>
            </p:grpSpPr>
            <p:sp>
              <p:nvSpPr>
                <p:cNvPr id="28" name="Text Box 59"/>
                <p:cNvSpPr txBox="1"/>
                <p:nvPr/>
              </p:nvSpPr>
              <p:spPr>
                <a:xfrm>
                  <a:off x="646" y="2291"/>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0           0    1</a:t>
                  </a:r>
                </a:p>
              </p:txBody>
            </p:sp>
            <p:sp>
              <p:nvSpPr>
                <p:cNvPr id="29" name="Text Box 60"/>
                <p:cNvSpPr txBox="1"/>
                <p:nvPr/>
              </p:nvSpPr>
              <p:spPr>
                <a:xfrm>
                  <a:off x="654" y="2492"/>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0           1    0</a:t>
                  </a:r>
                </a:p>
              </p:txBody>
            </p:sp>
            <p:sp>
              <p:nvSpPr>
                <p:cNvPr id="30" name="Text Box 61"/>
                <p:cNvSpPr txBox="1"/>
                <p:nvPr/>
              </p:nvSpPr>
              <p:spPr>
                <a:xfrm>
                  <a:off x="654" y="2675"/>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0           1    1</a:t>
                  </a:r>
                </a:p>
              </p:txBody>
            </p:sp>
            <p:sp>
              <p:nvSpPr>
                <p:cNvPr id="31" name="Text Box 62"/>
                <p:cNvSpPr txBox="1"/>
                <p:nvPr/>
              </p:nvSpPr>
              <p:spPr>
                <a:xfrm>
                  <a:off x="654" y="2859"/>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latin typeface="等线" panose="02010600030101010101" charset="-122"/>
                      <a:ea typeface="等线" panose="02010600030101010101" charset="-122"/>
                    </a:rPr>
                    <a:t> 1           0    0</a:t>
                  </a:r>
                </a:p>
              </p:txBody>
            </p:sp>
            <p:sp>
              <p:nvSpPr>
                <p:cNvPr id="32" name="Text Box 63"/>
                <p:cNvSpPr txBox="1"/>
                <p:nvPr/>
              </p:nvSpPr>
              <p:spPr>
                <a:xfrm>
                  <a:off x="654" y="3052"/>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1           0    1</a:t>
                  </a:r>
                </a:p>
              </p:txBody>
            </p:sp>
            <p:sp>
              <p:nvSpPr>
                <p:cNvPr id="33" name="Text Box 64"/>
                <p:cNvSpPr txBox="1"/>
                <p:nvPr/>
              </p:nvSpPr>
              <p:spPr>
                <a:xfrm>
                  <a:off x="662" y="3227"/>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1           1    0</a:t>
                  </a:r>
                </a:p>
              </p:txBody>
            </p:sp>
            <p:sp>
              <p:nvSpPr>
                <p:cNvPr id="34" name="Text Box 65"/>
                <p:cNvSpPr txBox="1"/>
                <p:nvPr/>
              </p:nvSpPr>
              <p:spPr>
                <a:xfrm>
                  <a:off x="662" y="3387"/>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1           1    1</a:t>
                  </a:r>
                </a:p>
              </p:txBody>
            </p:sp>
          </p:grpSp>
        </p:grpSp>
        <p:sp>
          <p:nvSpPr>
            <p:cNvPr id="35" name="Line 66"/>
            <p:cNvSpPr/>
            <p:nvPr/>
          </p:nvSpPr>
          <p:spPr>
            <a:xfrm>
              <a:off x="5689" y="1262"/>
              <a:ext cx="0" cy="1832"/>
            </a:xfrm>
            <a:prstGeom prst="line">
              <a:avLst/>
            </a:prstGeom>
            <a:ln w="9525" cap="flat" cmpd="sng">
              <a:solidFill>
                <a:srgbClr val="000000"/>
              </a:solidFill>
              <a:prstDash val="solid"/>
              <a:round/>
              <a:headEnd type="none" w="med" len="med"/>
              <a:tailEnd type="none" w="med" len="med"/>
            </a:ln>
          </p:spPr>
        </p:sp>
        <p:sp>
          <p:nvSpPr>
            <p:cNvPr id="36" name="Text Box 67"/>
            <p:cNvSpPr txBox="1"/>
            <p:nvPr/>
          </p:nvSpPr>
          <p:spPr>
            <a:xfrm>
              <a:off x="5671" y="1203"/>
              <a:ext cx="436"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rPr>
                <a:t>输出</a:t>
              </a:r>
            </a:p>
          </p:txBody>
        </p:sp>
        <p:sp>
          <p:nvSpPr>
            <p:cNvPr id="37" name="Text Box 68"/>
            <p:cNvSpPr txBox="1"/>
            <p:nvPr/>
          </p:nvSpPr>
          <p:spPr>
            <a:xfrm>
              <a:off x="5780" y="1377"/>
              <a:ext cx="213"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solidFill>
                    <a:srgbClr val="000000"/>
                  </a:solidFill>
                  <a:latin typeface="等线" panose="02010600030101010101" charset="-122"/>
                  <a:ea typeface="等线" panose="02010600030101010101" charset="-122"/>
                </a:rPr>
                <a:t>Z</a:t>
              </a:r>
            </a:p>
          </p:txBody>
        </p:sp>
      </p:grpSp>
      <p:sp>
        <p:nvSpPr>
          <p:cNvPr id="265285" name="Text Box 69"/>
          <p:cNvSpPr txBox="1"/>
          <p:nvPr/>
        </p:nvSpPr>
        <p:spPr>
          <a:xfrm>
            <a:off x="6105208" y="3542983"/>
            <a:ext cx="360838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0          0                                0</a:t>
            </a:r>
          </a:p>
        </p:txBody>
      </p:sp>
      <p:sp>
        <p:nvSpPr>
          <p:cNvPr id="265286" name="Text Box 70"/>
          <p:cNvSpPr txBox="1"/>
          <p:nvPr/>
        </p:nvSpPr>
        <p:spPr>
          <a:xfrm>
            <a:off x="6099493" y="3830320"/>
            <a:ext cx="350678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0          1                                0</a:t>
            </a:r>
          </a:p>
        </p:txBody>
      </p:sp>
      <p:sp>
        <p:nvSpPr>
          <p:cNvPr id="265287" name="Text Box 71"/>
          <p:cNvSpPr txBox="1"/>
          <p:nvPr/>
        </p:nvSpPr>
        <p:spPr>
          <a:xfrm>
            <a:off x="6114733" y="4123690"/>
            <a:ext cx="3492500"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0          0                                1</a:t>
            </a:r>
          </a:p>
        </p:txBody>
      </p:sp>
      <p:sp>
        <p:nvSpPr>
          <p:cNvPr id="265288" name="Text Box 72"/>
          <p:cNvSpPr txBox="1"/>
          <p:nvPr/>
        </p:nvSpPr>
        <p:spPr>
          <a:xfrm>
            <a:off x="6113780" y="4407853"/>
            <a:ext cx="3478213"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0          1                                0</a:t>
            </a:r>
          </a:p>
        </p:txBody>
      </p:sp>
      <p:sp>
        <p:nvSpPr>
          <p:cNvPr id="265289" name="Text Box 73"/>
          <p:cNvSpPr txBox="1"/>
          <p:nvPr/>
        </p:nvSpPr>
        <p:spPr>
          <a:xfrm>
            <a:off x="6120765" y="5009198"/>
            <a:ext cx="3506788" cy="368300"/>
          </a:xfrm>
          <a:prstGeom prst="rect">
            <a:avLst/>
          </a:prstGeom>
          <a:noFill/>
          <a:ln w="9525">
            <a:noFill/>
          </a:ln>
        </p:spPr>
        <p:txBody>
          <a:bodyPr anchor="t">
            <a:spAutoFit/>
          </a:bodyPr>
          <a:lstStyle/>
          <a:p>
            <a:pPr lvl="0" indent="0" fontAlgn="auto">
              <a:lnSpc>
                <a:spcPct val="100000"/>
              </a:lnSpc>
              <a:spcBef>
                <a:spcPct val="0"/>
              </a:spcBef>
              <a:buNone/>
            </a:pPr>
            <a:r>
              <a:rPr lang="en-US" altLang="zh-CN">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1          1                                0</a:t>
            </a:r>
          </a:p>
        </p:txBody>
      </p:sp>
      <p:sp>
        <p:nvSpPr>
          <p:cNvPr id="265290" name="Text Box 74"/>
          <p:cNvSpPr txBox="1"/>
          <p:nvPr/>
        </p:nvSpPr>
        <p:spPr>
          <a:xfrm>
            <a:off x="6122353" y="5312093"/>
            <a:ext cx="350678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1          0                                1</a:t>
            </a:r>
          </a:p>
        </p:txBody>
      </p:sp>
      <p:sp>
        <p:nvSpPr>
          <p:cNvPr id="265291" name="Text Box 75"/>
          <p:cNvSpPr txBox="1"/>
          <p:nvPr/>
        </p:nvSpPr>
        <p:spPr>
          <a:xfrm>
            <a:off x="7595553" y="3253740"/>
            <a:ext cx="143033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1  d   1   d </a:t>
            </a:r>
          </a:p>
        </p:txBody>
      </p:sp>
      <p:sp>
        <p:nvSpPr>
          <p:cNvPr id="265292" name="Text Box 76"/>
          <p:cNvSpPr txBox="1"/>
          <p:nvPr/>
        </p:nvSpPr>
        <p:spPr>
          <a:xfrm>
            <a:off x="7595553" y="3542348"/>
            <a:ext cx="143033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0  d   d   1</a:t>
            </a:r>
          </a:p>
        </p:txBody>
      </p:sp>
      <p:sp>
        <p:nvSpPr>
          <p:cNvPr id="265293" name="Text Box 77"/>
          <p:cNvSpPr txBox="1"/>
          <p:nvPr/>
        </p:nvSpPr>
        <p:spPr>
          <a:xfrm>
            <a:off x="7595553" y="3802698"/>
            <a:ext cx="143033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d  1   1   d</a:t>
            </a:r>
          </a:p>
        </p:txBody>
      </p:sp>
      <p:sp>
        <p:nvSpPr>
          <p:cNvPr id="265294" name="Text Box 78"/>
          <p:cNvSpPr txBox="1"/>
          <p:nvPr/>
        </p:nvSpPr>
        <p:spPr>
          <a:xfrm>
            <a:off x="7597140" y="4104640"/>
            <a:ext cx="1430338"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d  1   d   1</a:t>
            </a:r>
          </a:p>
        </p:txBody>
      </p:sp>
      <p:sp>
        <p:nvSpPr>
          <p:cNvPr id="265295" name="Text Box 79"/>
          <p:cNvSpPr txBox="1"/>
          <p:nvPr/>
        </p:nvSpPr>
        <p:spPr>
          <a:xfrm>
            <a:off x="7608253" y="4383405"/>
            <a:ext cx="143033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0  d    1  d</a:t>
            </a:r>
          </a:p>
        </p:txBody>
      </p:sp>
      <p:sp>
        <p:nvSpPr>
          <p:cNvPr id="265296" name="Text Box 80"/>
          <p:cNvSpPr txBox="1"/>
          <p:nvPr/>
        </p:nvSpPr>
        <p:spPr>
          <a:xfrm>
            <a:off x="7593965" y="4705350"/>
            <a:ext cx="1430338"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0  d   d   1</a:t>
            </a:r>
          </a:p>
        </p:txBody>
      </p:sp>
      <p:sp>
        <p:nvSpPr>
          <p:cNvPr id="265297" name="Text Box 81"/>
          <p:cNvSpPr txBox="1"/>
          <p:nvPr/>
        </p:nvSpPr>
        <p:spPr>
          <a:xfrm>
            <a:off x="7583488" y="5005705"/>
            <a:ext cx="1430337"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d   0   1  d</a:t>
            </a:r>
          </a:p>
        </p:txBody>
      </p:sp>
      <p:sp>
        <p:nvSpPr>
          <p:cNvPr id="265298" name="Text Box 82"/>
          <p:cNvSpPr txBox="1"/>
          <p:nvPr/>
        </p:nvSpPr>
        <p:spPr>
          <a:xfrm>
            <a:off x="7607935" y="5288915"/>
            <a:ext cx="1430338" cy="368300"/>
          </a:xfrm>
          <a:prstGeom prst="rect">
            <a:avLst/>
          </a:prstGeom>
          <a:noFill/>
          <a:ln w="9525">
            <a:noFill/>
          </a:ln>
        </p:spPr>
        <p:txBody>
          <a:bodyPr anchor="t">
            <a:spAutoFit/>
          </a:bodyPr>
          <a:lstStyle/>
          <a:p>
            <a:pPr lvl="0" indent="0" fontAlgn="auto">
              <a:lnSpc>
                <a:spcPct val="100000"/>
              </a:lnSpc>
              <a:spcBef>
                <a:spcPct val="0"/>
              </a:spcBef>
              <a:buNone/>
            </a:pPr>
            <a:r>
              <a:rPr lang="en-US" altLang="zh-CN">
                <a:solidFill>
                  <a:srgbClr val="FF0000"/>
                </a:solidFill>
                <a:latin typeface="等线" panose="02010600030101010101" charset="-122"/>
                <a:ea typeface="等线" panose="02010600030101010101" charset="-122"/>
              </a:rPr>
              <a:t>   d   0   d  1</a:t>
            </a:r>
          </a:p>
        </p:txBody>
      </p:sp>
      <p:sp>
        <p:nvSpPr>
          <p:cNvPr id="265299" name="Text Box 83"/>
          <p:cNvSpPr txBox="1"/>
          <p:nvPr/>
        </p:nvSpPr>
        <p:spPr>
          <a:xfrm>
            <a:off x="6097905" y="3262630"/>
            <a:ext cx="3629660"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1          1                                0</a:t>
            </a:r>
          </a:p>
        </p:txBody>
      </p:sp>
      <p:sp>
        <p:nvSpPr>
          <p:cNvPr id="265300" name="Text Box 84"/>
          <p:cNvSpPr txBox="1"/>
          <p:nvPr/>
        </p:nvSpPr>
        <p:spPr>
          <a:xfrm>
            <a:off x="6120765" y="4733290"/>
            <a:ext cx="3606165"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0          0                                1</a:t>
            </a:r>
          </a:p>
        </p:txBody>
      </p:sp>
      <p:sp>
        <p:nvSpPr>
          <p:cNvPr id="2" name="矩形 1"/>
          <p:cNvSpPr/>
          <p:nvPr/>
        </p:nvSpPr>
        <p:spPr>
          <a:xfrm>
            <a:off x="5414200" y="2256782"/>
            <a:ext cx="2954655" cy="369332"/>
          </a:xfrm>
          <a:prstGeom prst="rect">
            <a:avLst/>
          </a:prstGeom>
        </p:spPr>
        <p:txBody>
          <a:bodyPr wrap="none">
            <a:spAutoFit/>
          </a:bodyPr>
          <a:lstStyle/>
          <a:p>
            <a:r>
              <a:rPr lang="zh-CN" altLang="en-US" dirty="0">
                <a:solidFill>
                  <a:srgbClr val="000000"/>
                </a:solidFill>
                <a:latin typeface="等线" panose="02010600030101010101" charset="-122"/>
                <a:ea typeface="等线" panose="02010600030101010101" charset="-122"/>
                <a:cs typeface="等线" panose="02010600030101010101" charset="-122"/>
              </a:rPr>
              <a:t>激励函数和输出函数真值表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5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5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52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52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5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652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652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652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652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6529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652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652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6529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652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65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85" grpId="0"/>
      <p:bldP spid="265286" grpId="0"/>
      <p:bldP spid="265287" grpId="0"/>
      <p:bldP spid="265288" grpId="0"/>
      <p:bldP spid="265289" grpId="0"/>
      <p:bldP spid="265290" grpId="0"/>
      <p:bldP spid="265291" grpId="0"/>
      <p:bldP spid="265292" grpId="0"/>
      <p:bldP spid="265293" grpId="0"/>
      <p:bldP spid="265294" grpId="0"/>
      <p:bldP spid="265295" grpId="0"/>
      <p:bldP spid="265296" grpId="0"/>
      <p:bldP spid="265297" grpId="0"/>
      <p:bldP spid="265298" grpId="0"/>
      <p:bldP spid="265299" grpId="0"/>
      <p:bldP spid="26530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8035" y="962660"/>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3" name="Text Box 13"/>
          <p:cNvSpPr txBox="1"/>
          <p:nvPr/>
        </p:nvSpPr>
        <p:spPr>
          <a:xfrm>
            <a:off x="84455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JK</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2" name="图片 1"/>
          <p:cNvPicPr>
            <a:picLocks noChangeAspect="1"/>
          </p:cNvPicPr>
          <p:nvPr/>
        </p:nvPicPr>
        <p:blipFill>
          <a:blip r:embed="rId3"/>
          <a:stretch>
            <a:fillRect/>
          </a:stretch>
        </p:blipFill>
        <p:spPr>
          <a:xfrm>
            <a:off x="986155" y="2551430"/>
            <a:ext cx="4337685" cy="2525395"/>
          </a:xfrm>
          <a:prstGeom prst="rect">
            <a:avLst/>
          </a:prstGeom>
        </p:spPr>
      </p:pic>
      <p:sp>
        <p:nvSpPr>
          <p:cNvPr id="50" name="Text Box 36"/>
          <p:cNvSpPr txBox="1"/>
          <p:nvPr/>
        </p:nvSpPr>
        <p:spPr>
          <a:xfrm>
            <a:off x="9088755" y="3224530"/>
            <a:ext cx="745490" cy="36830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indent="0">
              <a:lnSpc>
                <a:spcPct val="100000"/>
              </a:lnSpc>
              <a:spcBef>
                <a:spcPct val="50000"/>
              </a:spcBef>
              <a:buNone/>
            </a:pPr>
            <a:r>
              <a:rPr lang="en-US" altLang="zh-CN" b="0">
                <a:solidFill>
                  <a:schemeClr val="tx1"/>
                </a:solidFill>
                <a:latin typeface="黑体" panose="02010609060101010101" pitchFamily="49" charset="-122"/>
                <a:ea typeface="黑体" panose="02010609060101010101" pitchFamily="49" charset="-122"/>
              </a:rPr>
              <a:t>J</a:t>
            </a:r>
            <a:r>
              <a:rPr lang="en-US" altLang="zh-CN" b="0" baseline="-25000">
                <a:solidFill>
                  <a:schemeClr val="tx1"/>
                </a:solidFill>
                <a:latin typeface="黑体" panose="02010609060101010101" pitchFamily="49" charset="-122"/>
                <a:ea typeface="黑体" panose="02010609060101010101" pitchFamily="49" charset="-122"/>
              </a:rPr>
              <a:t>1</a:t>
            </a:r>
            <a:r>
              <a:rPr lang="en-US" altLang="zh-CN" b="0">
                <a:solidFill>
                  <a:schemeClr val="tx1"/>
                </a:solidFill>
                <a:latin typeface="黑体" panose="02010609060101010101" pitchFamily="49" charset="-122"/>
                <a:ea typeface="黑体" panose="02010609060101010101" pitchFamily="49" charset="-122"/>
              </a:rPr>
              <a:t>=1</a:t>
            </a:r>
          </a:p>
        </p:txBody>
      </p:sp>
      <p:sp>
        <p:nvSpPr>
          <p:cNvPr id="52" name="Text Box 70"/>
          <p:cNvSpPr txBox="1"/>
          <p:nvPr/>
        </p:nvSpPr>
        <p:spPr>
          <a:xfrm>
            <a:off x="9088755" y="5064125"/>
            <a:ext cx="667385" cy="368300"/>
          </a:xfrm>
          <a:prstGeom prst="rect">
            <a:avLst/>
          </a:prstGeom>
          <a:noFill/>
          <a:ln w="9525">
            <a:noFill/>
          </a:ln>
        </p:spPr>
        <p:txBody>
          <a:bodyPr wrap="square" anchor="t">
            <a:spAutoFit/>
          </a:bodyPr>
          <a:lstStyle/>
          <a:p>
            <a:pPr lvl="0" indent="0">
              <a:lnSpc>
                <a:spcPct val="100000"/>
              </a:lnSpc>
              <a:spcBef>
                <a:spcPct val="50000"/>
              </a:spcBef>
              <a:buNone/>
            </a:pPr>
            <a:r>
              <a:rPr lang="en-US" altLang="zh-CN" b="0">
                <a:solidFill>
                  <a:schemeClr val="tx1"/>
                </a:solidFill>
                <a:latin typeface="黑体" panose="02010609060101010101" pitchFamily="49" charset="-122"/>
                <a:ea typeface="黑体" panose="02010609060101010101" pitchFamily="49" charset="-122"/>
              </a:rPr>
              <a:t>K</a:t>
            </a:r>
            <a:r>
              <a:rPr lang="en-US" altLang="zh-CN" b="0" baseline="-25000">
                <a:solidFill>
                  <a:schemeClr val="tx1"/>
                </a:solidFill>
                <a:latin typeface="黑体" panose="02010609060101010101" pitchFamily="49" charset="-122"/>
                <a:ea typeface="黑体" panose="02010609060101010101" pitchFamily="49" charset="-122"/>
              </a:rPr>
              <a:t>1</a:t>
            </a:r>
            <a:r>
              <a:rPr lang="en-US" altLang="zh-CN" b="0">
                <a:solidFill>
                  <a:schemeClr val="tx1"/>
                </a:solidFill>
                <a:latin typeface="黑体" panose="02010609060101010101" pitchFamily="49" charset="-122"/>
                <a:ea typeface="黑体" panose="02010609060101010101" pitchFamily="49" charset="-122"/>
              </a:rPr>
              <a:t>=1</a:t>
            </a:r>
          </a:p>
        </p:txBody>
      </p:sp>
      <p:grpSp>
        <p:nvGrpSpPr>
          <p:cNvPr id="4" name="组合 3"/>
          <p:cNvGrpSpPr/>
          <p:nvPr/>
        </p:nvGrpSpPr>
        <p:grpSpPr>
          <a:xfrm>
            <a:off x="5651500" y="2232660"/>
            <a:ext cx="3130550" cy="1799590"/>
            <a:chOff x="5651500" y="2232660"/>
            <a:chExt cx="3130550" cy="1799590"/>
          </a:xfrm>
        </p:grpSpPr>
        <p:grpSp>
          <p:nvGrpSpPr>
            <p:cNvPr id="215079" name="Group 5"/>
            <p:cNvGrpSpPr/>
            <p:nvPr/>
          </p:nvGrpSpPr>
          <p:grpSpPr>
            <a:xfrm>
              <a:off x="5948227" y="2232660"/>
              <a:ext cx="2833823" cy="1799590"/>
              <a:chOff x="624" y="2752"/>
              <a:chExt cx="1811" cy="1125"/>
            </a:xfrm>
          </p:grpSpPr>
          <p:grpSp>
            <p:nvGrpSpPr>
              <p:cNvPr id="215080" name="Group 6"/>
              <p:cNvGrpSpPr/>
              <p:nvPr/>
            </p:nvGrpSpPr>
            <p:grpSpPr>
              <a:xfrm>
                <a:off x="700" y="2919"/>
                <a:ext cx="1735" cy="958"/>
                <a:chOff x="700" y="2919"/>
                <a:chExt cx="1735" cy="958"/>
              </a:xfrm>
            </p:grpSpPr>
            <p:grpSp>
              <p:nvGrpSpPr>
                <p:cNvPr id="215081" name="Group 7"/>
                <p:cNvGrpSpPr/>
                <p:nvPr/>
              </p:nvGrpSpPr>
              <p:grpSpPr>
                <a:xfrm>
                  <a:off x="700" y="2919"/>
                  <a:ext cx="1735" cy="958"/>
                  <a:chOff x="700" y="2919"/>
                  <a:chExt cx="1735" cy="958"/>
                </a:xfrm>
              </p:grpSpPr>
              <p:sp>
                <p:nvSpPr>
                  <p:cNvPr id="215082" name="Rectangle 8"/>
                  <p:cNvSpPr/>
                  <p:nvPr/>
                </p:nvSpPr>
                <p:spPr>
                  <a:xfrm>
                    <a:off x="936" y="3165"/>
                    <a:ext cx="1499" cy="71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83" name="Rectangle 9"/>
                  <p:cNvSpPr/>
                  <p:nvPr/>
                </p:nvSpPr>
                <p:spPr>
                  <a:xfrm>
                    <a:off x="936" y="3165"/>
                    <a:ext cx="1499" cy="711"/>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84" name="Line 10"/>
                  <p:cNvSpPr/>
                  <p:nvPr/>
                </p:nvSpPr>
                <p:spPr>
                  <a:xfrm>
                    <a:off x="944" y="3528"/>
                    <a:ext cx="1491" cy="0"/>
                  </a:xfrm>
                  <a:prstGeom prst="line">
                    <a:avLst/>
                  </a:prstGeom>
                  <a:ln w="9525" cap="flat" cmpd="sng">
                    <a:solidFill>
                      <a:schemeClr val="tx1"/>
                    </a:solidFill>
                    <a:prstDash val="solid"/>
                    <a:round/>
                    <a:headEnd type="none" w="med" len="med"/>
                    <a:tailEnd type="none" w="med" len="med"/>
                  </a:ln>
                </p:spPr>
              </p:sp>
              <p:sp>
                <p:nvSpPr>
                  <p:cNvPr id="215085" name="Line 11"/>
                  <p:cNvSpPr/>
                  <p:nvPr/>
                </p:nvSpPr>
                <p:spPr>
                  <a:xfrm>
                    <a:off x="1664" y="3173"/>
                    <a:ext cx="0" cy="703"/>
                  </a:xfrm>
                  <a:prstGeom prst="line">
                    <a:avLst/>
                  </a:prstGeom>
                  <a:ln w="9525" cap="flat" cmpd="sng">
                    <a:solidFill>
                      <a:schemeClr val="tx1"/>
                    </a:solidFill>
                    <a:prstDash val="solid"/>
                    <a:round/>
                    <a:headEnd type="none" w="med" len="med"/>
                    <a:tailEnd type="none" w="med" len="med"/>
                  </a:ln>
                </p:spPr>
              </p:sp>
              <p:sp>
                <p:nvSpPr>
                  <p:cNvPr id="215086" name="Line 12"/>
                  <p:cNvSpPr/>
                  <p:nvPr/>
                </p:nvSpPr>
                <p:spPr>
                  <a:xfrm>
                    <a:off x="2029" y="3173"/>
                    <a:ext cx="0" cy="686"/>
                  </a:xfrm>
                  <a:prstGeom prst="line">
                    <a:avLst/>
                  </a:prstGeom>
                  <a:ln w="9525" cap="flat" cmpd="sng">
                    <a:solidFill>
                      <a:schemeClr val="tx1"/>
                    </a:solidFill>
                    <a:prstDash val="solid"/>
                    <a:round/>
                    <a:headEnd type="none" w="med" len="med"/>
                    <a:tailEnd type="none" w="med" len="med"/>
                  </a:ln>
                </p:spPr>
              </p:sp>
              <p:sp>
                <p:nvSpPr>
                  <p:cNvPr id="215087" name="Line 13"/>
                  <p:cNvSpPr/>
                  <p:nvPr/>
                </p:nvSpPr>
                <p:spPr>
                  <a:xfrm>
                    <a:off x="1307" y="3174"/>
                    <a:ext cx="0" cy="703"/>
                  </a:xfrm>
                  <a:prstGeom prst="line">
                    <a:avLst/>
                  </a:prstGeom>
                  <a:ln w="9525" cap="flat" cmpd="sng">
                    <a:solidFill>
                      <a:schemeClr val="tx1"/>
                    </a:solidFill>
                    <a:prstDash val="solid"/>
                    <a:round/>
                    <a:headEnd type="none" w="med" len="med"/>
                    <a:tailEnd type="none" w="med" len="med"/>
                  </a:ln>
                </p:spPr>
              </p:sp>
              <p:sp>
                <p:nvSpPr>
                  <p:cNvPr id="215088" name="Line 14"/>
                  <p:cNvSpPr/>
                  <p:nvPr/>
                </p:nvSpPr>
                <p:spPr>
                  <a:xfrm>
                    <a:off x="700" y="2928"/>
                    <a:ext cx="245" cy="237"/>
                  </a:xfrm>
                  <a:prstGeom prst="line">
                    <a:avLst/>
                  </a:prstGeom>
                  <a:ln w="9525" cap="flat" cmpd="sng">
                    <a:solidFill>
                      <a:schemeClr val="tx1"/>
                    </a:solidFill>
                    <a:prstDash val="solid"/>
                    <a:round/>
                    <a:headEnd type="none" w="med" len="med"/>
                    <a:tailEnd type="none" w="med" len="med"/>
                  </a:ln>
                </p:spPr>
              </p:sp>
              <p:sp>
                <p:nvSpPr>
                  <p:cNvPr id="215089" name="Text Box 15"/>
                  <p:cNvSpPr txBox="1"/>
                  <p:nvPr/>
                </p:nvSpPr>
                <p:spPr>
                  <a:xfrm>
                    <a:off x="976" y="2944"/>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5090" name="Text Box 16"/>
                  <p:cNvSpPr txBox="1"/>
                  <p:nvPr/>
                </p:nvSpPr>
                <p:spPr>
                  <a:xfrm>
                    <a:off x="1355" y="2936"/>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01</a:t>
                    </a:r>
                  </a:p>
                </p:txBody>
              </p:sp>
              <p:sp>
                <p:nvSpPr>
                  <p:cNvPr id="215091" name="Text Box 17"/>
                  <p:cNvSpPr txBox="1"/>
                  <p:nvPr/>
                </p:nvSpPr>
                <p:spPr>
                  <a:xfrm>
                    <a:off x="1699" y="2928"/>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5092" name="Text Box 18"/>
                  <p:cNvSpPr txBox="1"/>
                  <p:nvPr/>
                </p:nvSpPr>
                <p:spPr>
                  <a:xfrm>
                    <a:off x="2054" y="2919"/>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5093" name="Text Box 19"/>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5094" name="Text Box 20"/>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5095" name="Text Box 21"/>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6" name="Text Box 22"/>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7" name="Text Box 23"/>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8" name="Text Box 24"/>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9" name="Text Box 25"/>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0" name="Text Box 26"/>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1" name="Text Box 27"/>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2" name="Text Box 28"/>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5103" name="Text Box 29"/>
              <p:cNvSpPr txBox="1"/>
              <p:nvPr/>
            </p:nvSpPr>
            <p:spPr>
              <a:xfrm>
                <a:off x="747" y="2752"/>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chemeClr val="hlink"/>
                  </a:solidFill>
                  <a:latin typeface="Comic Sans MS" panose="030F0702030302020204" pitchFamily="66" charset="0"/>
                  <a:ea typeface="宋体" panose="02010600030101010101" pitchFamily="2" charset="-122"/>
                </a:endParaRPr>
              </a:p>
            </p:txBody>
          </p:sp>
          <p:sp>
            <p:nvSpPr>
              <p:cNvPr id="215104" name="Text Box 30"/>
              <p:cNvSpPr txBox="1"/>
              <p:nvPr/>
            </p:nvSpPr>
            <p:spPr>
              <a:xfrm>
                <a:off x="624" y="2923"/>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sp>
          <p:nvSpPr>
            <p:cNvPr id="53" name="Text Box 35"/>
            <p:cNvSpPr txBox="1"/>
            <p:nvPr/>
          </p:nvSpPr>
          <p:spPr>
            <a:xfrm>
              <a:off x="6578600" y="2981325"/>
              <a:ext cx="2106295" cy="36703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1      d       d      1</a:t>
              </a:r>
            </a:p>
          </p:txBody>
        </p:sp>
        <p:sp>
          <p:nvSpPr>
            <p:cNvPr id="54" name="Text Box 71"/>
            <p:cNvSpPr txBox="1"/>
            <p:nvPr/>
          </p:nvSpPr>
          <p:spPr>
            <a:xfrm>
              <a:off x="6604635" y="3568065"/>
              <a:ext cx="2106295" cy="366395"/>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1      d       d      1</a:t>
              </a:r>
            </a:p>
          </p:txBody>
        </p:sp>
        <p:sp>
          <p:nvSpPr>
            <p:cNvPr id="57" name="Text Box 36"/>
            <p:cNvSpPr txBox="1"/>
            <p:nvPr/>
          </p:nvSpPr>
          <p:spPr>
            <a:xfrm>
              <a:off x="5651500" y="3224530"/>
              <a:ext cx="445135" cy="36830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indent="0">
                <a:lnSpc>
                  <a:spcPct val="100000"/>
                </a:lnSpc>
                <a:spcBef>
                  <a:spcPct val="50000"/>
                </a:spcBef>
                <a:buNone/>
              </a:pPr>
              <a:r>
                <a:rPr lang="en-US" altLang="zh-CN" b="0">
                  <a:solidFill>
                    <a:srgbClr val="3333CC"/>
                  </a:solidFill>
                  <a:latin typeface="黑体" panose="02010609060101010101" pitchFamily="49" charset="-122"/>
                  <a:ea typeface="黑体" panose="02010609060101010101" pitchFamily="49" charset="-122"/>
                </a:rPr>
                <a:t>J</a:t>
              </a:r>
              <a:r>
                <a:rPr lang="en-US" altLang="zh-CN" b="0" baseline="-25000">
                  <a:solidFill>
                    <a:srgbClr val="3333CC"/>
                  </a:solidFill>
                  <a:latin typeface="黑体" panose="02010609060101010101" pitchFamily="49" charset="-122"/>
                  <a:ea typeface="黑体" panose="02010609060101010101" pitchFamily="49" charset="-122"/>
                </a:rPr>
                <a:t>1</a:t>
              </a:r>
            </a:p>
          </p:txBody>
        </p:sp>
      </p:grpSp>
      <p:grpSp>
        <p:nvGrpSpPr>
          <p:cNvPr id="6" name="组合 5"/>
          <p:cNvGrpSpPr/>
          <p:nvPr/>
        </p:nvGrpSpPr>
        <p:grpSpPr>
          <a:xfrm>
            <a:off x="5688330" y="4124332"/>
            <a:ext cx="3096260" cy="1804663"/>
            <a:chOff x="5688330" y="4124332"/>
            <a:chExt cx="3096260" cy="1804663"/>
          </a:xfrm>
        </p:grpSpPr>
        <p:grpSp>
          <p:nvGrpSpPr>
            <p:cNvPr id="51" name="Group 37"/>
            <p:cNvGrpSpPr/>
            <p:nvPr/>
          </p:nvGrpSpPr>
          <p:grpSpPr>
            <a:xfrm>
              <a:off x="5887403" y="4124332"/>
              <a:ext cx="2897187" cy="1804663"/>
              <a:chOff x="3388" y="2427"/>
              <a:chExt cx="1825" cy="1137"/>
            </a:xfrm>
          </p:grpSpPr>
          <p:grpSp>
            <p:nvGrpSpPr>
              <p:cNvPr id="215045" name="Group 38"/>
              <p:cNvGrpSpPr/>
              <p:nvPr/>
            </p:nvGrpSpPr>
            <p:grpSpPr>
              <a:xfrm>
                <a:off x="3426" y="2427"/>
                <a:ext cx="1787" cy="1137"/>
                <a:chOff x="622" y="2749"/>
                <a:chExt cx="1813" cy="1128"/>
              </a:xfrm>
            </p:grpSpPr>
            <p:grpSp>
              <p:nvGrpSpPr>
                <p:cNvPr id="215046" name="Group 39"/>
                <p:cNvGrpSpPr/>
                <p:nvPr/>
              </p:nvGrpSpPr>
              <p:grpSpPr>
                <a:xfrm>
                  <a:off x="700" y="2928"/>
                  <a:ext cx="1735" cy="949"/>
                  <a:chOff x="700" y="2928"/>
                  <a:chExt cx="1735" cy="949"/>
                </a:xfrm>
              </p:grpSpPr>
              <p:grpSp>
                <p:nvGrpSpPr>
                  <p:cNvPr id="215047" name="Group 40"/>
                  <p:cNvGrpSpPr/>
                  <p:nvPr/>
                </p:nvGrpSpPr>
                <p:grpSpPr>
                  <a:xfrm>
                    <a:off x="700" y="2928"/>
                    <a:ext cx="1735" cy="949"/>
                    <a:chOff x="700" y="2928"/>
                    <a:chExt cx="1735" cy="949"/>
                  </a:xfrm>
                </p:grpSpPr>
                <p:sp>
                  <p:nvSpPr>
                    <p:cNvPr id="215048" name="Rectangle 41"/>
                    <p:cNvSpPr/>
                    <p:nvPr/>
                  </p:nvSpPr>
                  <p:spPr>
                    <a:xfrm>
                      <a:off x="936" y="3165"/>
                      <a:ext cx="1499" cy="71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49" name="Rectangle 42"/>
                    <p:cNvSpPr/>
                    <p:nvPr/>
                  </p:nvSpPr>
                  <p:spPr>
                    <a:xfrm>
                      <a:off x="936" y="3165"/>
                      <a:ext cx="1499" cy="711"/>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50" name="Line 43"/>
                    <p:cNvSpPr/>
                    <p:nvPr/>
                  </p:nvSpPr>
                  <p:spPr>
                    <a:xfrm>
                      <a:off x="944" y="3528"/>
                      <a:ext cx="1491" cy="0"/>
                    </a:xfrm>
                    <a:prstGeom prst="line">
                      <a:avLst/>
                    </a:prstGeom>
                    <a:ln w="9525" cap="flat" cmpd="sng">
                      <a:solidFill>
                        <a:schemeClr val="tx1"/>
                      </a:solidFill>
                      <a:prstDash val="solid"/>
                      <a:round/>
                      <a:headEnd type="none" w="med" len="med"/>
                      <a:tailEnd type="none" w="med" len="med"/>
                    </a:ln>
                  </p:spPr>
                </p:sp>
                <p:sp>
                  <p:nvSpPr>
                    <p:cNvPr id="215051" name="Line 44"/>
                    <p:cNvSpPr/>
                    <p:nvPr/>
                  </p:nvSpPr>
                  <p:spPr>
                    <a:xfrm>
                      <a:off x="1664" y="3173"/>
                      <a:ext cx="0" cy="703"/>
                    </a:xfrm>
                    <a:prstGeom prst="line">
                      <a:avLst/>
                    </a:prstGeom>
                    <a:ln w="9525" cap="flat" cmpd="sng">
                      <a:solidFill>
                        <a:schemeClr val="tx1"/>
                      </a:solidFill>
                      <a:prstDash val="solid"/>
                      <a:round/>
                      <a:headEnd type="none" w="med" len="med"/>
                      <a:tailEnd type="none" w="med" len="med"/>
                    </a:ln>
                  </p:spPr>
                </p:sp>
                <p:sp>
                  <p:nvSpPr>
                    <p:cNvPr id="215052" name="Line 45"/>
                    <p:cNvSpPr/>
                    <p:nvPr/>
                  </p:nvSpPr>
                  <p:spPr>
                    <a:xfrm>
                      <a:off x="2029" y="3173"/>
                      <a:ext cx="0" cy="686"/>
                    </a:xfrm>
                    <a:prstGeom prst="line">
                      <a:avLst/>
                    </a:prstGeom>
                    <a:ln w="9525" cap="flat" cmpd="sng">
                      <a:solidFill>
                        <a:schemeClr val="tx1"/>
                      </a:solidFill>
                      <a:prstDash val="solid"/>
                      <a:round/>
                      <a:headEnd type="none" w="med" len="med"/>
                      <a:tailEnd type="none" w="med" len="med"/>
                    </a:ln>
                  </p:spPr>
                </p:sp>
                <p:sp>
                  <p:nvSpPr>
                    <p:cNvPr id="215053" name="Line 46"/>
                    <p:cNvSpPr/>
                    <p:nvPr/>
                  </p:nvSpPr>
                  <p:spPr>
                    <a:xfrm>
                      <a:off x="1307" y="3174"/>
                      <a:ext cx="0" cy="703"/>
                    </a:xfrm>
                    <a:prstGeom prst="line">
                      <a:avLst/>
                    </a:prstGeom>
                    <a:ln w="9525" cap="flat" cmpd="sng">
                      <a:solidFill>
                        <a:schemeClr val="tx1"/>
                      </a:solidFill>
                      <a:prstDash val="solid"/>
                      <a:round/>
                      <a:headEnd type="none" w="med" len="med"/>
                      <a:tailEnd type="none" w="med" len="med"/>
                    </a:ln>
                  </p:spPr>
                </p:sp>
                <p:sp>
                  <p:nvSpPr>
                    <p:cNvPr id="215054" name="Line 47"/>
                    <p:cNvSpPr/>
                    <p:nvPr/>
                  </p:nvSpPr>
                  <p:spPr>
                    <a:xfrm>
                      <a:off x="700" y="2928"/>
                      <a:ext cx="245" cy="237"/>
                    </a:xfrm>
                    <a:prstGeom prst="line">
                      <a:avLst/>
                    </a:prstGeom>
                    <a:ln w="9525" cap="flat" cmpd="sng">
                      <a:solidFill>
                        <a:schemeClr val="tx1"/>
                      </a:solidFill>
                      <a:prstDash val="solid"/>
                      <a:round/>
                      <a:headEnd type="none" w="med" len="med"/>
                      <a:tailEnd type="none" w="med" len="med"/>
                    </a:ln>
                  </p:spPr>
                </p:sp>
                <p:sp>
                  <p:nvSpPr>
                    <p:cNvPr id="215055" name="Text Box 48"/>
                    <p:cNvSpPr txBox="1"/>
                    <p:nvPr/>
                  </p:nvSpPr>
                  <p:spPr>
                    <a:xfrm>
                      <a:off x="976" y="2956"/>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5056" name="Text Box 49"/>
                    <p:cNvSpPr txBox="1"/>
                    <p:nvPr/>
                  </p:nvSpPr>
                  <p:spPr>
                    <a:xfrm>
                      <a:off x="1348" y="2955"/>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01</a:t>
                      </a:r>
                    </a:p>
                  </p:txBody>
                </p:sp>
                <p:sp>
                  <p:nvSpPr>
                    <p:cNvPr id="215057" name="Text Box 50"/>
                    <p:cNvSpPr txBox="1"/>
                    <p:nvPr/>
                  </p:nvSpPr>
                  <p:spPr>
                    <a:xfrm>
                      <a:off x="1697" y="2952"/>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5058" name="Text Box 51"/>
                    <p:cNvSpPr txBox="1"/>
                    <p:nvPr/>
                  </p:nvSpPr>
                  <p:spPr>
                    <a:xfrm>
                      <a:off x="2054" y="2952"/>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5059" name="Text Box 52"/>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5060" name="Text Box 53"/>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5061" name="Text Box 54"/>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2" name="Text Box 55"/>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3" name="Text Box 56"/>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4" name="Text Box 57"/>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5" name="Text Box 58"/>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6" name="Text Box 59"/>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7" name="Text Box 60"/>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8" name="Text Box 61"/>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5069" name="Text Box 62"/>
                <p:cNvSpPr txBox="1"/>
                <p:nvPr/>
              </p:nvSpPr>
              <p:spPr>
                <a:xfrm>
                  <a:off x="717" y="2749"/>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chemeClr val="hlink"/>
                    </a:solidFill>
                    <a:latin typeface="Comic Sans MS" panose="030F0702030302020204" pitchFamily="66" charset="0"/>
                    <a:ea typeface="宋体" panose="02010600030101010101" pitchFamily="2" charset="-122"/>
                  </a:endParaRPr>
                </a:p>
              </p:txBody>
            </p:sp>
            <p:sp>
              <p:nvSpPr>
                <p:cNvPr id="215070" name="Text Box 63"/>
                <p:cNvSpPr txBox="1"/>
                <p:nvPr/>
              </p:nvSpPr>
              <p:spPr>
                <a:xfrm>
                  <a:off x="622" y="2923"/>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sp>
            <p:nvSpPr>
              <p:cNvPr id="215074" name="Line 67"/>
              <p:cNvSpPr/>
              <p:nvPr/>
            </p:nvSpPr>
            <p:spPr>
              <a:xfrm>
                <a:off x="3388" y="2829"/>
                <a:ext cx="161" cy="0"/>
              </a:xfrm>
              <a:prstGeom prst="line">
                <a:avLst/>
              </a:prstGeom>
              <a:ln w="9525" cap="flat" cmpd="sng">
                <a:solidFill>
                  <a:srgbClr val="FFE9EC"/>
                </a:solidFill>
                <a:prstDash val="solid"/>
                <a:round/>
                <a:headEnd type="none" w="med" len="med"/>
                <a:tailEnd type="triangle" w="med" len="med"/>
              </a:ln>
            </p:spPr>
          </p:sp>
        </p:grpSp>
        <p:sp>
          <p:nvSpPr>
            <p:cNvPr id="55" name="Text Box 68"/>
            <p:cNvSpPr txBox="1"/>
            <p:nvPr/>
          </p:nvSpPr>
          <p:spPr>
            <a:xfrm>
              <a:off x="6634480" y="4904740"/>
              <a:ext cx="2106930" cy="36703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d      1       1       d</a:t>
              </a:r>
            </a:p>
          </p:txBody>
        </p:sp>
        <p:sp>
          <p:nvSpPr>
            <p:cNvPr id="56" name="Text Box 69"/>
            <p:cNvSpPr txBox="1"/>
            <p:nvPr/>
          </p:nvSpPr>
          <p:spPr>
            <a:xfrm>
              <a:off x="6632575" y="5436235"/>
              <a:ext cx="2106295" cy="36703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d       1       1      d</a:t>
              </a:r>
            </a:p>
          </p:txBody>
        </p:sp>
        <p:sp>
          <p:nvSpPr>
            <p:cNvPr id="58" name="Text Box 70"/>
            <p:cNvSpPr txBox="1"/>
            <p:nvPr/>
          </p:nvSpPr>
          <p:spPr>
            <a:xfrm>
              <a:off x="5688330" y="5107940"/>
              <a:ext cx="394970" cy="368300"/>
            </a:xfrm>
            <a:prstGeom prst="rect">
              <a:avLst/>
            </a:prstGeom>
            <a:noFill/>
            <a:ln w="9525">
              <a:noFill/>
            </a:ln>
          </p:spPr>
          <p:txBody>
            <a:bodyPr wrap="square" anchor="t">
              <a:spAutoFit/>
            </a:bodyPr>
            <a:lstStyle/>
            <a:p>
              <a:pPr lvl="0" indent="0">
                <a:lnSpc>
                  <a:spcPct val="100000"/>
                </a:lnSpc>
                <a:spcBef>
                  <a:spcPct val="50000"/>
                </a:spcBef>
                <a:buNone/>
              </a:pPr>
              <a:r>
                <a:rPr lang="en-US" altLang="zh-CN" b="0">
                  <a:solidFill>
                    <a:srgbClr val="3333CC"/>
                  </a:solidFill>
                  <a:latin typeface="黑体" panose="02010609060101010101" pitchFamily="49" charset="-122"/>
                  <a:ea typeface="黑体" panose="02010609060101010101" pitchFamily="49" charset="-122"/>
                </a:rPr>
                <a:t>K</a:t>
              </a:r>
              <a:r>
                <a:rPr lang="en-US" altLang="zh-CN" b="0" baseline="-25000">
                  <a:solidFill>
                    <a:srgbClr val="3333CC"/>
                  </a:solidFill>
                  <a:latin typeface="黑体" panose="02010609060101010101" pitchFamily="49" charset="-122"/>
                  <a:ea typeface="黑体" panose="02010609060101010101" pitchFamily="49"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linds(vertical)">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linds(vertical)">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32" name="Text Box 48"/>
          <p:cNvSpPr txBox="1"/>
          <p:nvPr/>
        </p:nvSpPr>
        <p:spPr>
          <a:xfrm>
            <a:off x="5080509" y="3854704"/>
            <a:ext cx="4374388" cy="2042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smtClean="0">
                <a:solidFill>
                  <a:srgbClr val="0000CC"/>
                </a:solidFill>
                <a:latin typeface="+mn-ea"/>
                <a:sym typeface="Symbol" panose="05050102010706020507" pitchFamily="18" charset="2"/>
              </a:rPr>
              <a:t> </a:t>
            </a:r>
            <a:r>
              <a:rPr lang="en-US" altLang="zh-CN" sz="2200" b="1" dirty="0">
                <a:solidFill>
                  <a:schemeClr val="tx1"/>
                </a:solidFill>
                <a:latin typeface="+mj-lt"/>
                <a:cs typeface="+mn-ea"/>
                <a:sym typeface="Wingdings" panose="05000000000000000000" pitchFamily="2" charset="2"/>
              </a:rPr>
              <a:t>(</a:t>
            </a:r>
            <a:r>
              <a:rPr lang="zh-CN" altLang="en-US" sz="2200" b="1" dirty="0">
                <a:solidFill>
                  <a:schemeClr val="tx1"/>
                </a:solidFill>
                <a:latin typeface="+mj-lt"/>
                <a:cs typeface="+mn-ea"/>
                <a:sym typeface="Wingdings" panose="05000000000000000000" pitchFamily="2" charset="2"/>
              </a:rPr>
              <a:t>外</a:t>
            </a:r>
            <a:r>
              <a:rPr lang="en-US" altLang="zh-CN" sz="2200" b="1" dirty="0">
                <a:solidFill>
                  <a:schemeClr val="tx1"/>
                </a:solidFill>
                <a:latin typeface="+mj-lt"/>
                <a:cs typeface="+mn-ea"/>
                <a:sym typeface="Wingdings" panose="05000000000000000000" pitchFamily="2" charset="2"/>
              </a:rPr>
              <a:t>)</a:t>
            </a:r>
            <a:r>
              <a:rPr lang="zh-CN" altLang="en-US" sz="2200" b="1" dirty="0">
                <a:solidFill>
                  <a:schemeClr val="tx1"/>
                </a:solidFill>
                <a:latin typeface="+mj-lt"/>
                <a:cs typeface="+mn-ea"/>
              </a:rPr>
              <a:t>输出函数</a:t>
            </a:r>
            <a:r>
              <a:rPr lang="en-US" altLang="zh-CN" sz="2200" dirty="0">
                <a:solidFill>
                  <a:schemeClr val="tx1"/>
                </a:solidFill>
                <a:latin typeface="+mj-lt"/>
                <a:cs typeface="+mn-ea"/>
              </a:rPr>
              <a:t>:</a:t>
            </a:r>
          </a:p>
          <a:p>
            <a:pPr marL="0" lvl="0" indent="0" eaLnBrk="1" hangingPunct="1">
              <a:lnSpc>
                <a:spcPct val="13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a:solidFill>
                  <a:srgbClr val="0000CC"/>
                </a:solidFill>
                <a:latin typeface="+mn-ea"/>
                <a:sym typeface="Symbol" panose="05050102010706020507" pitchFamily="18" charset="2"/>
              </a:rPr>
              <a:t> </a:t>
            </a:r>
            <a:r>
              <a:rPr lang="en-US" altLang="zh-CN" sz="2200" b="1" dirty="0">
                <a:solidFill>
                  <a:schemeClr val="tx1"/>
                </a:solidFill>
                <a:latin typeface="+mn-ea"/>
                <a:cs typeface="+mn-ea"/>
              </a:rPr>
              <a:t>(</a:t>
            </a:r>
            <a:r>
              <a:rPr lang="zh-CN" altLang="en-US" sz="2200" b="1" dirty="0">
                <a:solidFill>
                  <a:schemeClr val="tx1"/>
                </a:solidFill>
                <a:latin typeface="+mn-ea"/>
                <a:cs typeface="+mn-ea"/>
              </a:rPr>
              <a:t>内输入</a:t>
            </a:r>
            <a:r>
              <a:rPr lang="en-US" altLang="zh-CN" sz="2200" b="1" dirty="0">
                <a:solidFill>
                  <a:schemeClr val="tx1"/>
                </a:solidFill>
                <a:latin typeface="+mn-ea"/>
                <a:cs typeface="+mn-ea"/>
              </a:rPr>
              <a:t>)</a:t>
            </a:r>
            <a:r>
              <a:rPr lang="zh-CN" altLang="en-US" sz="2200" b="1" dirty="0">
                <a:solidFill>
                  <a:schemeClr val="tx1"/>
                </a:solidFill>
                <a:latin typeface="+mn-ea"/>
                <a:cs typeface="+mn-ea"/>
              </a:rPr>
              <a:t>电路的“状态”</a:t>
            </a:r>
            <a:r>
              <a:rPr lang="en-US" sz="2200" b="1" dirty="0">
                <a:solidFill>
                  <a:schemeClr val="tx1"/>
                </a:solidFill>
                <a:latin typeface="+mn-ea"/>
                <a:cs typeface="+mn-ea"/>
              </a:rPr>
              <a:t>-</a:t>
            </a:r>
            <a:r>
              <a:rPr lang="zh-CN" altLang="en-US" sz="2200" b="1" dirty="0">
                <a:solidFill>
                  <a:schemeClr val="tx1"/>
                </a:solidFill>
                <a:latin typeface="+mn-ea"/>
                <a:cs typeface="+mn-ea"/>
              </a:rPr>
              <a:t>现态</a:t>
            </a:r>
            <a:r>
              <a:rPr lang="en-US" altLang="zh-CN" sz="2200" dirty="0">
                <a:solidFill>
                  <a:schemeClr val="tx1"/>
                </a:solidFill>
                <a:latin typeface="+mn-ea"/>
                <a:cs typeface="+mn-ea"/>
              </a:rPr>
              <a:t>: </a:t>
            </a:r>
            <a:endParaRPr lang="en-US" altLang="zh-CN" sz="2200" dirty="0" smtClean="0">
              <a:solidFill>
                <a:schemeClr val="tx1"/>
              </a:solidFill>
              <a:latin typeface="+mn-ea"/>
              <a:cs typeface="+mn-ea"/>
            </a:endParaRPr>
          </a:p>
          <a:p>
            <a:pPr marL="0" lvl="0" indent="0" eaLnBrk="1" hangingPunct="1">
              <a:lnSpc>
                <a:spcPct val="135000"/>
              </a:lnSpc>
              <a:spcBef>
                <a:spcPct val="0"/>
              </a:spcBef>
              <a:buNone/>
            </a:pPr>
            <a:r>
              <a:rPr lang="zh-CN" altLang="en-US" sz="1400" b="1" dirty="0" smtClean="0">
                <a:solidFill>
                  <a:srgbClr val="0000CC"/>
                </a:solidFill>
                <a:latin typeface="+mn-ea"/>
                <a:sym typeface="Symbol" panose="05050102010706020507" pitchFamily="18" charset="2"/>
              </a:rPr>
              <a:t>■</a:t>
            </a:r>
            <a:r>
              <a:rPr lang="zh-CN" altLang="en-US" sz="2400" b="1" dirty="0" smtClean="0">
                <a:solidFill>
                  <a:srgbClr val="0000CC"/>
                </a:solidFill>
                <a:latin typeface="+mn-ea"/>
                <a:sym typeface="Symbol" panose="05050102010706020507" pitchFamily="18" charset="2"/>
              </a:rPr>
              <a:t> </a:t>
            </a:r>
            <a:r>
              <a:rPr lang="en-US" altLang="zh-CN" sz="2200" b="1" dirty="0">
                <a:solidFill>
                  <a:schemeClr val="tx1"/>
                </a:solidFill>
                <a:latin typeface="+mn-ea"/>
                <a:cs typeface="+mn-ea"/>
              </a:rPr>
              <a:t>(</a:t>
            </a:r>
            <a:r>
              <a:rPr lang="zh-CN" altLang="en-US" sz="2200" b="1" dirty="0">
                <a:solidFill>
                  <a:schemeClr val="tx1"/>
                </a:solidFill>
                <a:latin typeface="+mn-ea"/>
                <a:cs typeface="+mn-ea"/>
              </a:rPr>
              <a:t>内输出</a:t>
            </a:r>
            <a:r>
              <a:rPr lang="en-US" altLang="zh-CN" sz="2200" b="1" dirty="0">
                <a:solidFill>
                  <a:schemeClr val="tx1"/>
                </a:solidFill>
                <a:latin typeface="+mn-ea"/>
                <a:cs typeface="+mn-ea"/>
              </a:rPr>
              <a:t>)</a:t>
            </a:r>
            <a:r>
              <a:rPr lang="zh-CN" altLang="en-US" sz="2200" b="1" dirty="0">
                <a:solidFill>
                  <a:schemeClr val="tx1"/>
                </a:solidFill>
                <a:latin typeface="+mn-ea"/>
                <a:cs typeface="+mn-ea"/>
                <a:sym typeface="+mn-ea"/>
              </a:rPr>
              <a:t>“次态”</a:t>
            </a:r>
            <a:r>
              <a:rPr lang="en-US" altLang="zh-CN" sz="2200" b="1" dirty="0">
                <a:solidFill>
                  <a:schemeClr val="tx1"/>
                </a:solidFill>
                <a:latin typeface="+mn-ea"/>
                <a:cs typeface="+mn-ea"/>
                <a:sym typeface="+mn-ea"/>
              </a:rPr>
              <a:t>(y</a:t>
            </a:r>
            <a:r>
              <a:rPr lang="en-US" altLang="zh-CN" sz="2200" b="1" baseline="30000" dirty="0">
                <a:solidFill>
                  <a:schemeClr val="tx1"/>
                </a:solidFill>
                <a:latin typeface="+mn-ea"/>
                <a:cs typeface="+mn-ea"/>
                <a:sym typeface="+mn-ea"/>
              </a:rPr>
              <a:t>n+1</a:t>
            </a:r>
            <a:r>
              <a:rPr lang="en-US" altLang="zh-CN" sz="2200" b="1" dirty="0">
                <a:solidFill>
                  <a:schemeClr val="tx1"/>
                </a:solidFill>
                <a:latin typeface="+mn-ea"/>
                <a:cs typeface="+mn-ea"/>
              </a:rPr>
              <a:t>)</a:t>
            </a:r>
            <a:r>
              <a:rPr lang="en-US" altLang="zh-CN" sz="2200" dirty="0">
                <a:solidFill>
                  <a:schemeClr val="tx1"/>
                </a:solidFill>
                <a:latin typeface="+mn-ea"/>
                <a:cs typeface="+mn-ea"/>
              </a:rPr>
              <a:t>: </a:t>
            </a:r>
            <a:endParaRPr lang="en-US" altLang="zh-CN" sz="2200" dirty="0" smtClean="0">
              <a:solidFill>
                <a:schemeClr val="tx1"/>
              </a:solidFill>
              <a:latin typeface="+mn-ea"/>
              <a:cs typeface="+mn-ea"/>
            </a:endParaRPr>
          </a:p>
          <a:p>
            <a:pPr marL="0" lvl="0" indent="0" eaLnBrk="1" hangingPunct="1">
              <a:lnSpc>
                <a:spcPct val="135000"/>
              </a:lnSpc>
              <a:spcBef>
                <a:spcPct val="0"/>
              </a:spcBef>
              <a:buNone/>
            </a:pPr>
            <a:r>
              <a:rPr lang="zh-CN" altLang="en-US" sz="1400" b="1" dirty="0" smtClean="0">
                <a:solidFill>
                  <a:srgbClr val="0000CC"/>
                </a:solidFill>
                <a:latin typeface="+mn-ea"/>
                <a:sym typeface="Symbol" panose="05050102010706020507" pitchFamily="18" charset="2"/>
              </a:rPr>
              <a:t>■</a:t>
            </a:r>
            <a:r>
              <a:rPr lang="zh-CN" altLang="en-US" sz="2200" b="1" dirty="0" smtClean="0">
                <a:solidFill>
                  <a:srgbClr val="0000CC"/>
                </a:solidFill>
                <a:latin typeface="+mn-ea"/>
                <a:sym typeface="Symbol" panose="05050102010706020507" pitchFamily="18" charset="2"/>
              </a:rPr>
              <a:t> </a:t>
            </a:r>
            <a:r>
              <a:rPr lang="zh-CN" altLang="en-US" sz="2200" b="1" dirty="0">
                <a:latin typeface="+mn-ea"/>
                <a:cs typeface="+mn-ea"/>
                <a:sym typeface="Symbol" panose="05050102010706020507" pitchFamily="18" charset="2"/>
              </a:rPr>
              <a:t>(触发器的输入函数)激励函数</a:t>
            </a:r>
            <a:r>
              <a:rPr lang="zh-CN" altLang="en-US" sz="2200" b="1" dirty="0">
                <a:latin typeface="+mn-ea"/>
                <a:cs typeface="+mn-ea"/>
                <a:sym typeface="+mn-ea"/>
              </a:rPr>
              <a:t>:</a:t>
            </a:r>
            <a:r>
              <a:rPr lang="en-US" altLang="zh-CN" sz="2200" dirty="0">
                <a:latin typeface="+mn-ea"/>
                <a:cs typeface="+mn-ea"/>
                <a:sym typeface="+mn-ea"/>
              </a:rPr>
              <a:t> </a:t>
            </a:r>
            <a:endParaRPr lang="en-US" altLang="zh-CN" sz="2200" dirty="0">
              <a:solidFill>
                <a:schemeClr val="tx1"/>
              </a:solidFill>
              <a:latin typeface="+mn-ea"/>
              <a:cs typeface="+mn-ea"/>
            </a:endParaRPr>
          </a:p>
        </p:txBody>
      </p:sp>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graphicFrame>
        <p:nvGraphicFramePr>
          <p:cNvPr id="66" name="Object 2"/>
          <p:cNvGraphicFramePr/>
          <p:nvPr>
            <p:extLst>
              <p:ext uri="{D42A27DB-BD31-4B8C-83A1-F6EECF244321}">
                <p14:modId xmlns:p14="http://schemas.microsoft.com/office/powerpoint/2010/main" val="1476739323"/>
              </p:ext>
            </p:extLst>
          </p:nvPr>
        </p:nvGraphicFramePr>
        <p:xfrm>
          <a:off x="7088886" y="3987038"/>
          <a:ext cx="1337945" cy="398145"/>
        </p:xfrm>
        <a:graphic>
          <a:graphicData uri="http://schemas.openxmlformats.org/presentationml/2006/ole">
            <mc:AlternateContent xmlns:mc="http://schemas.openxmlformats.org/markup-compatibility/2006">
              <mc:Choice xmlns:v="urn:schemas-microsoft-com:vml" Requires="v">
                <p:oleObj spid="_x0000_s5359" r:id="rId4" imgW="584200" imgH="241300" progId="Equation.3">
                  <p:embed/>
                </p:oleObj>
              </mc:Choice>
              <mc:Fallback>
                <p:oleObj r:id="rId4" imgW="584200" imgH="241300" progId="Equation.3">
                  <p:embed/>
                  <p:pic>
                    <p:nvPicPr>
                      <p:cNvPr id="0" name="图片 3077"/>
                      <p:cNvPicPr/>
                      <p:nvPr/>
                    </p:nvPicPr>
                    <p:blipFill>
                      <a:blip r:embed="rId5"/>
                      <a:stretch>
                        <a:fillRect/>
                      </a:stretch>
                    </p:blipFill>
                    <p:spPr>
                      <a:xfrm>
                        <a:off x="7088886" y="3987038"/>
                        <a:ext cx="1337945" cy="398145"/>
                      </a:xfrm>
                      <a:prstGeom prst="rect">
                        <a:avLst/>
                      </a:prstGeom>
                      <a:noFill/>
                      <a:ln w="3175">
                        <a:solidFill>
                          <a:srgbClr val="3438F6"/>
                        </a:solidFill>
                        <a:miter/>
                      </a:ln>
                    </p:spPr>
                  </p:pic>
                </p:oleObj>
              </mc:Fallback>
            </mc:AlternateContent>
          </a:graphicData>
        </a:graphic>
      </p:graphicFrame>
      <p:graphicFrame>
        <p:nvGraphicFramePr>
          <p:cNvPr id="54282" name="Object 10"/>
          <p:cNvGraphicFramePr/>
          <p:nvPr>
            <p:extLst>
              <p:ext uri="{D42A27DB-BD31-4B8C-83A1-F6EECF244321}">
                <p14:modId xmlns:p14="http://schemas.microsoft.com/office/powerpoint/2010/main" val="1829405850"/>
              </p:ext>
            </p:extLst>
          </p:nvPr>
        </p:nvGraphicFramePr>
        <p:xfrm>
          <a:off x="9529191" y="5700903"/>
          <a:ext cx="1471930" cy="742315"/>
        </p:xfrm>
        <a:graphic>
          <a:graphicData uri="http://schemas.openxmlformats.org/presentationml/2006/ole">
            <mc:AlternateContent xmlns:mc="http://schemas.openxmlformats.org/markup-compatibility/2006">
              <mc:Choice xmlns:v="urn:schemas-microsoft-com:vml" Requires="v">
                <p:oleObj spid="_x0000_s5360" r:id="rId6" imgW="838200" imgH="508000" progId="Equation.3">
                  <p:embed/>
                </p:oleObj>
              </mc:Choice>
              <mc:Fallback>
                <p:oleObj r:id="rId6" imgW="838200" imgH="508000" progId="Equation.3">
                  <p:embed/>
                  <p:pic>
                    <p:nvPicPr>
                      <p:cNvPr id="0" name="图片 3083"/>
                      <p:cNvPicPr/>
                      <p:nvPr/>
                    </p:nvPicPr>
                    <p:blipFill>
                      <a:blip r:embed="rId7"/>
                      <a:stretch>
                        <a:fillRect/>
                      </a:stretch>
                    </p:blipFill>
                    <p:spPr>
                      <a:xfrm>
                        <a:off x="9529191" y="5700903"/>
                        <a:ext cx="1471930" cy="742315"/>
                      </a:xfrm>
                      <a:prstGeom prst="rect">
                        <a:avLst/>
                      </a:prstGeom>
                      <a:noFill/>
                      <a:ln w="38100">
                        <a:noFill/>
                        <a:miter/>
                      </a:ln>
                    </p:spPr>
                  </p:pic>
                </p:oleObj>
              </mc:Fallback>
            </mc:AlternateContent>
          </a:graphicData>
        </a:graphic>
      </p:graphicFrame>
      <p:sp>
        <p:nvSpPr>
          <p:cNvPr id="6" name="圆角右箭头 5"/>
          <p:cNvSpPr/>
          <p:nvPr/>
        </p:nvSpPr>
        <p:spPr>
          <a:xfrm flipV="1">
            <a:off x="8713851" y="5906008"/>
            <a:ext cx="758190" cy="302260"/>
          </a:xfrm>
          <a:prstGeom prst="bentArrow">
            <a:avLst>
              <a:gd name="adj1" fmla="val 25000"/>
              <a:gd name="adj2" fmla="val 15681"/>
              <a:gd name="adj3" fmla="val 25000"/>
              <a:gd name="adj4" fmla="val 43750"/>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2" name="组合 11"/>
          <p:cNvGrpSpPr/>
          <p:nvPr/>
        </p:nvGrpSpPr>
        <p:grpSpPr>
          <a:xfrm>
            <a:off x="536575" y="1537843"/>
            <a:ext cx="3949700" cy="4773930"/>
            <a:chOff x="2005" y="2126"/>
            <a:chExt cx="6220" cy="7518"/>
          </a:xfrm>
        </p:grpSpPr>
        <p:grpSp>
          <p:nvGrpSpPr>
            <p:cNvPr id="15362" name="Group 66"/>
            <p:cNvGrpSpPr/>
            <p:nvPr/>
          </p:nvGrpSpPr>
          <p:grpSpPr>
            <a:xfrm>
              <a:off x="2005" y="2126"/>
              <a:ext cx="6220" cy="7518"/>
              <a:chOff x="1266" y="317"/>
              <a:chExt cx="2410" cy="3652"/>
            </a:xfrm>
          </p:grpSpPr>
          <p:sp>
            <p:nvSpPr>
              <p:cNvPr id="15366" name="Line 70"/>
              <p:cNvSpPr/>
              <p:nvPr/>
            </p:nvSpPr>
            <p:spPr>
              <a:xfrm>
                <a:off x="3099" y="2553"/>
                <a:ext cx="0" cy="1050"/>
              </a:xfrm>
              <a:prstGeom prst="line">
                <a:avLst/>
              </a:prstGeom>
              <a:ln w="9525" cap="flat" cmpd="sng">
                <a:solidFill>
                  <a:srgbClr val="000000"/>
                </a:solidFill>
                <a:prstDash val="solid"/>
                <a:round/>
                <a:headEnd type="none" w="med" len="med"/>
                <a:tailEnd type="none" w="med" len="med"/>
              </a:ln>
            </p:spPr>
          </p:sp>
          <p:cxnSp>
            <p:nvCxnSpPr>
              <p:cNvPr id="15367" name="AutoShape 71"/>
              <p:cNvCxnSpPr/>
              <p:nvPr/>
            </p:nvCxnSpPr>
            <p:spPr>
              <a:xfrm flipV="1">
                <a:off x="2528" y="3187"/>
                <a:ext cx="308" cy="150"/>
              </a:xfrm>
              <a:prstGeom prst="bentConnector3">
                <a:avLst>
                  <a:gd name="adj1" fmla="val 100597"/>
                </a:avLst>
              </a:prstGeom>
              <a:ln w="9525" cap="flat" cmpd="sng">
                <a:solidFill>
                  <a:srgbClr val="000000"/>
                </a:solidFill>
                <a:prstDash val="solid"/>
                <a:miter/>
                <a:headEnd type="none" w="med" len="med"/>
                <a:tailEnd type="none" w="med" len="med"/>
              </a:ln>
            </p:spPr>
          </p:cxnSp>
          <p:sp>
            <p:nvSpPr>
              <p:cNvPr id="15368" name="Line 72"/>
              <p:cNvSpPr/>
              <p:nvPr/>
            </p:nvSpPr>
            <p:spPr>
              <a:xfrm>
                <a:off x="2901" y="2646"/>
                <a:ext cx="0" cy="390"/>
              </a:xfrm>
              <a:prstGeom prst="line">
                <a:avLst/>
              </a:prstGeom>
              <a:ln w="9525" cap="flat" cmpd="sng">
                <a:solidFill>
                  <a:srgbClr val="000000"/>
                </a:solidFill>
                <a:prstDash val="solid"/>
                <a:round/>
                <a:headEnd type="none" w="med" len="med"/>
                <a:tailEnd type="none" w="med" len="med"/>
              </a:ln>
            </p:spPr>
          </p:sp>
          <p:sp>
            <p:nvSpPr>
              <p:cNvPr id="15369" name="Line 73"/>
              <p:cNvSpPr/>
              <p:nvPr/>
            </p:nvSpPr>
            <p:spPr>
              <a:xfrm flipV="1">
                <a:off x="3001" y="2068"/>
                <a:ext cx="0" cy="458"/>
              </a:xfrm>
              <a:prstGeom prst="line">
                <a:avLst/>
              </a:prstGeom>
              <a:ln w="9525" cap="flat" cmpd="sng">
                <a:solidFill>
                  <a:srgbClr val="000000"/>
                </a:solidFill>
                <a:prstDash val="solid"/>
                <a:round/>
                <a:headEnd type="none" w="med" len="med"/>
                <a:tailEnd type="none" w="med" len="med"/>
              </a:ln>
            </p:spPr>
          </p:sp>
          <p:sp>
            <p:nvSpPr>
              <p:cNvPr id="15370" name="Line 74"/>
              <p:cNvSpPr/>
              <p:nvPr/>
            </p:nvSpPr>
            <p:spPr>
              <a:xfrm>
                <a:off x="1447" y="1028"/>
                <a:ext cx="0" cy="591"/>
              </a:xfrm>
              <a:prstGeom prst="line">
                <a:avLst/>
              </a:prstGeom>
              <a:ln w="9525" cap="flat" cmpd="sng">
                <a:solidFill>
                  <a:srgbClr val="000000"/>
                </a:solidFill>
                <a:prstDash val="solid"/>
                <a:round/>
                <a:headEnd type="none" w="med" len="med"/>
                <a:tailEnd type="none" w="med" len="med"/>
              </a:ln>
            </p:spPr>
          </p:sp>
          <p:sp>
            <p:nvSpPr>
              <p:cNvPr id="15371" name="Line 75"/>
              <p:cNvSpPr/>
              <p:nvPr/>
            </p:nvSpPr>
            <p:spPr>
              <a:xfrm>
                <a:off x="2011" y="3252"/>
                <a:ext cx="0" cy="264"/>
              </a:xfrm>
              <a:prstGeom prst="line">
                <a:avLst/>
              </a:prstGeom>
              <a:ln w="9525">
                <a:noFill/>
              </a:ln>
            </p:spPr>
          </p:sp>
          <p:sp>
            <p:nvSpPr>
              <p:cNvPr id="15372" name="Line 76"/>
              <p:cNvSpPr/>
              <p:nvPr/>
            </p:nvSpPr>
            <p:spPr>
              <a:xfrm>
                <a:off x="3385" y="1209"/>
                <a:ext cx="0" cy="318"/>
              </a:xfrm>
              <a:prstGeom prst="line">
                <a:avLst/>
              </a:prstGeom>
              <a:ln w="9525" cap="flat" cmpd="sng">
                <a:solidFill>
                  <a:srgbClr val="000000"/>
                </a:solidFill>
                <a:prstDash val="solid"/>
                <a:round/>
                <a:headEnd type="none" w="med" len="med"/>
                <a:tailEnd type="none" w="med" len="med"/>
              </a:ln>
            </p:spPr>
          </p:sp>
          <p:sp>
            <p:nvSpPr>
              <p:cNvPr id="15373" name="Line 77"/>
              <p:cNvSpPr/>
              <p:nvPr/>
            </p:nvSpPr>
            <p:spPr>
              <a:xfrm>
                <a:off x="1635" y="935"/>
                <a:ext cx="0" cy="275"/>
              </a:xfrm>
              <a:prstGeom prst="line">
                <a:avLst/>
              </a:prstGeom>
              <a:ln w="9525" cap="flat" cmpd="sng">
                <a:solidFill>
                  <a:srgbClr val="000000"/>
                </a:solidFill>
                <a:prstDash val="solid"/>
                <a:round/>
                <a:headEnd type="none" w="med" len="med"/>
                <a:tailEnd type="none" w="med" len="med"/>
              </a:ln>
            </p:spPr>
          </p:sp>
          <p:sp>
            <p:nvSpPr>
              <p:cNvPr id="15374" name="Line 78"/>
              <p:cNvSpPr/>
              <p:nvPr/>
            </p:nvSpPr>
            <p:spPr>
              <a:xfrm>
                <a:off x="3389" y="2000"/>
                <a:ext cx="0" cy="220"/>
              </a:xfrm>
              <a:prstGeom prst="line">
                <a:avLst/>
              </a:prstGeom>
              <a:ln w="9525" cap="flat" cmpd="sng">
                <a:solidFill>
                  <a:srgbClr val="000000"/>
                </a:solidFill>
                <a:prstDash val="solid"/>
                <a:round/>
                <a:headEnd type="none" w="med" len="med"/>
                <a:tailEnd type="oval" w="med" len="med"/>
              </a:ln>
            </p:spPr>
          </p:sp>
          <p:sp>
            <p:nvSpPr>
              <p:cNvPr id="15375" name="Line 79"/>
              <p:cNvSpPr/>
              <p:nvPr/>
            </p:nvSpPr>
            <p:spPr>
              <a:xfrm>
                <a:off x="1931" y="2053"/>
                <a:ext cx="0" cy="165"/>
              </a:xfrm>
              <a:prstGeom prst="line">
                <a:avLst/>
              </a:prstGeom>
              <a:ln w="9525" cap="flat" cmpd="sng">
                <a:solidFill>
                  <a:srgbClr val="000000"/>
                </a:solidFill>
                <a:prstDash val="solid"/>
                <a:round/>
                <a:headEnd type="none" w="med" len="med"/>
                <a:tailEnd type="none" w="med" len="med"/>
              </a:ln>
            </p:spPr>
          </p:sp>
          <p:sp>
            <p:nvSpPr>
              <p:cNvPr id="15376" name="Line 80"/>
              <p:cNvSpPr/>
              <p:nvPr/>
            </p:nvSpPr>
            <p:spPr>
              <a:xfrm>
                <a:off x="1538" y="317"/>
                <a:ext cx="0" cy="330"/>
              </a:xfrm>
              <a:prstGeom prst="line">
                <a:avLst/>
              </a:prstGeom>
              <a:ln w="9525" cap="flat" cmpd="sng">
                <a:solidFill>
                  <a:srgbClr val="000000"/>
                </a:solidFill>
                <a:prstDash val="solid"/>
                <a:round/>
                <a:headEnd type="none" w="med" len="med"/>
                <a:tailEnd type="none" w="med" len="med"/>
              </a:ln>
            </p:spPr>
          </p:sp>
          <p:sp>
            <p:nvSpPr>
              <p:cNvPr id="15377" name="Line 81"/>
              <p:cNvSpPr/>
              <p:nvPr/>
            </p:nvSpPr>
            <p:spPr>
              <a:xfrm>
                <a:off x="1481" y="2138"/>
                <a:ext cx="0" cy="172"/>
              </a:xfrm>
              <a:prstGeom prst="line">
                <a:avLst/>
              </a:prstGeom>
              <a:ln w="9525" cap="flat" cmpd="sng">
                <a:solidFill>
                  <a:srgbClr val="000000"/>
                </a:solidFill>
                <a:prstDash val="solid"/>
                <a:round/>
                <a:headEnd type="none" w="med" len="med"/>
                <a:tailEnd type="none" w="med" len="med"/>
              </a:ln>
            </p:spPr>
          </p:sp>
          <p:sp>
            <p:nvSpPr>
              <p:cNvPr id="15378" name="Rectangle 82"/>
              <p:cNvSpPr/>
              <p:nvPr/>
            </p:nvSpPr>
            <p:spPr>
              <a:xfrm>
                <a:off x="1266" y="1587"/>
                <a:ext cx="895" cy="559"/>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79" name="Oval 86"/>
              <p:cNvSpPr/>
              <p:nvPr/>
            </p:nvSpPr>
            <p:spPr>
              <a:xfrm>
                <a:off x="1856" y="1531"/>
                <a:ext cx="44" cy="55"/>
              </a:xfrm>
              <a:prstGeom prst="ellipse">
                <a:avLst/>
              </a:prstGeom>
              <a:solidFill>
                <a:schemeClr val="bg1">
                  <a:lumMod val="95000"/>
                </a:schemeClr>
              </a:solidFill>
              <a:ln w="9525" cap="flat" cmpd="sng">
                <a:solidFill>
                  <a:srgbClr val="000000"/>
                </a:solidFill>
                <a:prstDash val="solid"/>
                <a:round/>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0" name="AutoShape 87"/>
              <p:cNvSpPr/>
              <p:nvPr/>
            </p:nvSpPr>
            <p:spPr>
              <a:xfrm>
                <a:off x="1867" y="2060"/>
                <a:ext cx="121" cy="86"/>
              </a:xfrm>
              <a:prstGeom prst="triangle">
                <a:avLst>
                  <a:gd name="adj" fmla="val 50000"/>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1" name="Rectangle 88"/>
              <p:cNvSpPr/>
              <p:nvPr/>
            </p:nvSpPr>
            <p:spPr>
              <a:xfrm>
                <a:off x="2760" y="1579"/>
                <a:ext cx="895" cy="559"/>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2" name="Oval 92"/>
              <p:cNvSpPr/>
              <p:nvPr/>
            </p:nvSpPr>
            <p:spPr>
              <a:xfrm>
                <a:off x="3362" y="1516"/>
                <a:ext cx="44" cy="55"/>
              </a:xfrm>
              <a:prstGeom prst="ellipse">
                <a:avLst/>
              </a:prstGeom>
              <a:solidFill>
                <a:schemeClr val="bg1">
                  <a:lumMod val="95000"/>
                </a:schemeClr>
              </a:solidFill>
              <a:ln w="9525" cap="flat" cmpd="sng">
                <a:solidFill>
                  <a:srgbClr val="000000"/>
                </a:solidFill>
                <a:prstDash val="solid"/>
                <a:round/>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3" name="AutoShape 93"/>
              <p:cNvSpPr/>
              <p:nvPr/>
            </p:nvSpPr>
            <p:spPr>
              <a:xfrm>
                <a:off x="3332" y="2052"/>
                <a:ext cx="121" cy="86"/>
              </a:xfrm>
              <a:prstGeom prst="triangle">
                <a:avLst>
                  <a:gd name="adj" fmla="val 50000"/>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4" name="AutoShape 94"/>
              <p:cNvSpPr/>
              <p:nvPr/>
            </p:nvSpPr>
            <p:spPr>
              <a:xfrm rot="-5400000">
                <a:off x="1317" y="2395"/>
                <a:ext cx="326" cy="250"/>
              </a:xfrm>
              <a:prstGeom prst="flowChartDelay">
                <a:avLst/>
              </a:prstGeom>
              <a:solidFill>
                <a:srgbClr val="BBE0E3"/>
              </a:solidFill>
              <a:ln w="9525" cap="flat" cmpd="sng">
                <a:solidFill>
                  <a:srgbClr val="000000"/>
                </a:solidFill>
                <a:prstDash val="solid"/>
                <a:miter/>
                <a:headEnd type="none" w="med" len="med"/>
                <a:tailEnd type="none" w="med" len="med"/>
              </a:ln>
            </p:spPr>
            <p:txBody>
              <a:bodyPr vert="eaVert"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5" name="Oval 95"/>
              <p:cNvSpPr/>
              <p:nvPr/>
            </p:nvSpPr>
            <p:spPr>
              <a:xfrm>
                <a:off x="1458" y="2302"/>
                <a:ext cx="44" cy="55"/>
              </a:xfrm>
              <a:prstGeom prst="ellipse">
                <a:avLst/>
              </a:prstGeom>
              <a:solidFill>
                <a:schemeClr val="bg1">
                  <a:lumMod val="95000"/>
                </a:schemeClr>
              </a:solidFill>
              <a:ln w="9525" cap="flat" cmpd="sng">
                <a:solidFill>
                  <a:srgbClr val="000000"/>
                </a:solidFill>
                <a:prstDash val="solid"/>
                <a:round/>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6" name="AutoShape 96"/>
              <p:cNvSpPr/>
              <p:nvPr/>
            </p:nvSpPr>
            <p:spPr>
              <a:xfrm rot="-5400000">
                <a:off x="1363" y="683"/>
                <a:ext cx="344" cy="321"/>
              </a:xfrm>
              <a:prstGeom prst="flowChartDelay">
                <a:avLst/>
              </a:prstGeom>
              <a:solidFill>
                <a:srgbClr val="BBE0E3"/>
              </a:solidFill>
              <a:ln w="9525" cap="flat" cmpd="sng">
                <a:solidFill>
                  <a:srgbClr val="000000"/>
                </a:solidFill>
                <a:prstDash val="solid"/>
                <a:miter/>
                <a:headEnd type="none" w="med" len="med"/>
                <a:tailEnd type="none" w="med" len="med"/>
              </a:ln>
            </p:spPr>
            <p:txBody>
              <a:bodyPr vert="eaVert"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387" name="Text Box 97"/>
              <p:cNvSpPr txBox="1"/>
              <p:nvPr/>
            </p:nvSpPr>
            <p:spPr>
              <a:xfrm>
                <a:off x="1465" y="3663"/>
                <a:ext cx="186" cy="306"/>
              </a:xfrm>
              <a:prstGeom prst="rect">
                <a:avLst/>
              </a:prstGeom>
              <a:noFill/>
              <a:ln w="9525">
                <a:noFill/>
              </a:ln>
            </p:spPr>
            <p:txBody>
              <a:bodyPr wrap="square" anchor="t">
                <a:spAutoFit/>
              </a:bodyPr>
              <a:lstStyle/>
              <a:p>
                <a:pPr lvl="0" indent="0">
                  <a:lnSpc>
                    <a:spcPct val="100000"/>
                  </a:lnSpc>
                  <a:spcBef>
                    <a:spcPct val="50000"/>
                  </a:spcBef>
                  <a:buNone/>
                </a:pPr>
                <a:r>
                  <a:rPr lang="en-US" altLang="zh-CN" sz="2000" b="0" dirty="0">
                    <a:latin typeface="Arial" panose="020B0604020202020204" pitchFamily="34" charset="0"/>
                    <a:ea typeface="宋体" panose="02010600030101010101" pitchFamily="2" charset="-122"/>
                  </a:rPr>
                  <a:t>X</a:t>
                </a:r>
              </a:p>
            </p:txBody>
          </p:sp>
          <p:sp>
            <p:nvSpPr>
              <p:cNvPr id="15388" name="Line 98"/>
              <p:cNvSpPr/>
              <p:nvPr/>
            </p:nvSpPr>
            <p:spPr>
              <a:xfrm>
                <a:off x="1637" y="1210"/>
                <a:ext cx="1751" cy="0"/>
              </a:xfrm>
              <a:prstGeom prst="line">
                <a:avLst/>
              </a:prstGeom>
              <a:ln w="9525" cap="flat" cmpd="sng">
                <a:solidFill>
                  <a:srgbClr val="000000"/>
                </a:solidFill>
                <a:prstDash val="solid"/>
                <a:round/>
                <a:headEnd type="none" w="med" len="med"/>
                <a:tailEnd type="none" w="med" len="med"/>
              </a:ln>
            </p:spPr>
          </p:sp>
          <p:sp>
            <p:nvSpPr>
              <p:cNvPr id="15389" name="Text Box 99"/>
              <p:cNvSpPr txBox="1"/>
              <p:nvPr/>
            </p:nvSpPr>
            <p:spPr>
              <a:xfrm>
                <a:off x="1586" y="376"/>
                <a:ext cx="206" cy="303"/>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Z</a:t>
                </a:r>
              </a:p>
            </p:txBody>
          </p:sp>
          <p:sp>
            <p:nvSpPr>
              <p:cNvPr id="15390" name="Line 100"/>
              <p:cNvSpPr/>
              <p:nvPr/>
            </p:nvSpPr>
            <p:spPr>
              <a:xfrm>
                <a:off x="1929" y="2215"/>
                <a:ext cx="1747" cy="0"/>
              </a:xfrm>
              <a:prstGeom prst="line">
                <a:avLst/>
              </a:prstGeom>
              <a:ln w="9525" cap="flat" cmpd="sng">
                <a:solidFill>
                  <a:srgbClr val="000000"/>
                </a:solidFill>
                <a:prstDash val="solid"/>
                <a:round/>
                <a:headEnd type="none" w="med" len="med"/>
                <a:tailEnd type="none" w="med" len="med"/>
              </a:ln>
            </p:spPr>
          </p:sp>
          <p:sp>
            <p:nvSpPr>
              <p:cNvPr id="15391" name="Text Box 101"/>
              <p:cNvSpPr txBox="1"/>
              <p:nvPr/>
            </p:nvSpPr>
            <p:spPr>
              <a:xfrm>
                <a:off x="3362" y="2276"/>
                <a:ext cx="288" cy="305"/>
              </a:xfrm>
              <a:prstGeom prst="rect">
                <a:avLst/>
              </a:prstGeom>
              <a:noFill/>
              <a:ln w="9525">
                <a:noFill/>
              </a:ln>
            </p:spPr>
            <p:txBody>
              <a:bodyPr wrap="square"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CP</a:t>
                </a:r>
              </a:p>
            </p:txBody>
          </p:sp>
          <p:sp>
            <p:nvSpPr>
              <p:cNvPr id="15392" name="Line 102"/>
              <p:cNvSpPr/>
              <p:nvPr/>
            </p:nvSpPr>
            <p:spPr>
              <a:xfrm>
                <a:off x="1412" y="2680"/>
                <a:ext cx="0" cy="1101"/>
              </a:xfrm>
              <a:prstGeom prst="line">
                <a:avLst/>
              </a:prstGeom>
              <a:ln w="9525" cap="flat" cmpd="sng">
                <a:solidFill>
                  <a:srgbClr val="000000"/>
                </a:solidFill>
                <a:prstDash val="solid"/>
                <a:round/>
                <a:headEnd type="none" w="med" len="med"/>
                <a:tailEnd type="none" w="med" len="med"/>
              </a:ln>
            </p:spPr>
          </p:sp>
          <p:sp>
            <p:nvSpPr>
              <p:cNvPr id="15394" name="Line 104"/>
              <p:cNvSpPr/>
              <p:nvPr/>
            </p:nvSpPr>
            <p:spPr>
              <a:xfrm>
                <a:off x="1410" y="3595"/>
                <a:ext cx="1695" cy="0"/>
              </a:xfrm>
              <a:prstGeom prst="line">
                <a:avLst/>
              </a:prstGeom>
              <a:ln w="9525" cap="flat" cmpd="sng">
                <a:solidFill>
                  <a:srgbClr val="000000"/>
                </a:solidFill>
                <a:prstDash val="solid"/>
                <a:round/>
                <a:headEnd type="oval" w="med" len="med"/>
                <a:tailEnd type="none" w="med" len="med"/>
              </a:ln>
            </p:spPr>
          </p:sp>
          <p:sp>
            <p:nvSpPr>
              <p:cNvPr id="15395" name="AutoShape 105"/>
              <p:cNvSpPr/>
              <p:nvPr/>
            </p:nvSpPr>
            <p:spPr>
              <a:xfrm rot="-5400000">
                <a:off x="2749" y="2912"/>
                <a:ext cx="326" cy="250"/>
              </a:xfrm>
              <a:prstGeom prst="flowChartDelay">
                <a:avLst/>
              </a:prstGeom>
              <a:solidFill>
                <a:srgbClr val="BBE0E3"/>
              </a:solidFill>
              <a:ln w="9525" cap="flat" cmpd="sng">
                <a:solidFill>
                  <a:srgbClr val="000000"/>
                </a:solidFill>
                <a:prstDash val="solid"/>
                <a:miter/>
                <a:headEnd type="none" w="med" len="med"/>
                <a:tailEnd type="none" w="med" len="med"/>
              </a:ln>
            </p:spPr>
            <p:txBody>
              <a:bodyPr vert="eaVert"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cxnSp>
            <p:nvCxnSpPr>
              <p:cNvPr id="15396" name="AutoShape 106"/>
              <p:cNvCxnSpPr/>
              <p:nvPr/>
            </p:nvCxnSpPr>
            <p:spPr>
              <a:xfrm rot="5400000" flipV="1">
                <a:off x="1116" y="2290"/>
                <a:ext cx="1928" cy="402"/>
              </a:xfrm>
              <a:prstGeom prst="bentConnector3">
                <a:avLst>
                  <a:gd name="adj1" fmla="val -7329"/>
                </a:avLst>
              </a:prstGeom>
              <a:ln w="9525" cap="flat" cmpd="sng">
                <a:solidFill>
                  <a:srgbClr val="000000"/>
                </a:solidFill>
                <a:prstDash val="solid"/>
                <a:miter/>
                <a:headEnd type="none" w="med" len="med"/>
                <a:tailEnd type="none" w="med" len="med"/>
              </a:ln>
            </p:spPr>
          </p:cxnSp>
          <p:cxnSp>
            <p:nvCxnSpPr>
              <p:cNvPr id="15397" name="AutoShape 107"/>
              <p:cNvCxnSpPr/>
              <p:nvPr/>
            </p:nvCxnSpPr>
            <p:spPr>
              <a:xfrm rot="-10800000" flipV="1">
                <a:off x="2286" y="3200"/>
                <a:ext cx="706" cy="259"/>
              </a:xfrm>
              <a:prstGeom prst="bentConnector3">
                <a:avLst>
                  <a:gd name="adj1" fmla="val 4389"/>
                </a:avLst>
              </a:prstGeom>
              <a:ln w="9525" cap="flat" cmpd="sng">
                <a:solidFill>
                  <a:srgbClr val="000000"/>
                </a:solidFill>
                <a:prstDash val="solid"/>
                <a:miter/>
                <a:headEnd type="none" w="med" len="med"/>
                <a:tailEnd type="none" w="med" len="med"/>
              </a:ln>
            </p:spPr>
          </p:cxnSp>
          <p:cxnSp>
            <p:nvCxnSpPr>
              <p:cNvPr id="15398" name="AutoShape 108"/>
              <p:cNvCxnSpPr/>
              <p:nvPr/>
            </p:nvCxnSpPr>
            <p:spPr>
              <a:xfrm rot="5400000">
                <a:off x="1877" y="2227"/>
                <a:ext cx="1763" cy="461"/>
              </a:xfrm>
              <a:prstGeom prst="bentConnector3">
                <a:avLst>
                  <a:gd name="adj1" fmla="val -8426"/>
                </a:avLst>
              </a:prstGeom>
              <a:ln w="9525" cap="flat" cmpd="sng">
                <a:solidFill>
                  <a:srgbClr val="000000"/>
                </a:solidFill>
                <a:prstDash val="solid"/>
                <a:miter/>
                <a:headEnd type="none" w="med" len="med"/>
                <a:tailEnd type="none" w="med" len="med"/>
              </a:ln>
            </p:spPr>
          </p:cxnSp>
          <p:cxnSp>
            <p:nvCxnSpPr>
              <p:cNvPr id="15399" name="AutoShape 109"/>
              <p:cNvCxnSpPr/>
              <p:nvPr/>
            </p:nvCxnSpPr>
            <p:spPr>
              <a:xfrm>
                <a:off x="1540" y="2692"/>
                <a:ext cx="977" cy="258"/>
              </a:xfrm>
              <a:prstGeom prst="bentConnector3">
                <a:avLst>
                  <a:gd name="adj1" fmla="val 514"/>
                </a:avLst>
              </a:prstGeom>
              <a:ln w="9525" cap="flat" cmpd="sng">
                <a:solidFill>
                  <a:srgbClr val="000000"/>
                </a:solidFill>
                <a:prstDash val="solid"/>
                <a:miter/>
                <a:headEnd type="none" w="med" len="med"/>
                <a:tailEnd type="oval" w="med" len="med"/>
              </a:ln>
            </p:spPr>
          </p:cxnSp>
          <p:sp>
            <p:nvSpPr>
              <p:cNvPr id="15400" name="Rectangle 110"/>
              <p:cNvSpPr/>
              <p:nvPr/>
            </p:nvSpPr>
            <p:spPr>
              <a:xfrm>
                <a:off x="1373" y="652"/>
                <a:ext cx="330"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01" name="Text Box 111"/>
              <p:cNvSpPr txBox="1"/>
              <p:nvPr/>
            </p:nvSpPr>
            <p:spPr>
              <a:xfrm>
                <a:off x="1422" y="667"/>
                <a:ext cx="238" cy="322"/>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&amp;</a:t>
                </a:r>
              </a:p>
            </p:txBody>
          </p:sp>
          <p:grpSp>
            <p:nvGrpSpPr>
              <p:cNvPr id="15402" name="Group 112"/>
              <p:cNvGrpSpPr/>
              <p:nvPr/>
            </p:nvGrpSpPr>
            <p:grpSpPr>
              <a:xfrm>
                <a:off x="1346" y="2355"/>
                <a:ext cx="279" cy="372"/>
                <a:chOff x="1346" y="2355"/>
                <a:chExt cx="279" cy="372"/>
              </a:xfrm>
            </p:grpSpPr>
            <p:sp>
              <p:nvSpPr>
                <p:cNvPr id="15403" name="Rectangle 113"/>
                <p:cNvSpPr/>
                <p:nvPr/>
              </p:nvSpPr>
              <p:spPr>
                <a:xfrm>
                  <a:off x="1346" y="2355"/>
                  <a:ext cx="279"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04" name="Text Box 114"/>
                <p:cNvSpPr txBox="1"/>
                <p:nvPr/>
              </p:nvSpPr>
              <p:spPr>
                <a:xfrm>
                  <a:off x="1388" y="2363"/>
                  <a:ext cx="196" cy="322"/>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&amp;</a:t>
                  </a:r>
                </a:p>
              </p:txBody>
            </p:sp>
          </p:grpSp>
          <p:grpSp>
            <p:nvGrpSpPr>
              <p:cNvPr id="15405" name="Group 115"/>
              <p:cNvGrpSpPr/>
              <p:nvPr/>
            </p:nvGrpSpPr>
            <p:grpSpPr>
              <a:xfrm>
                <a:off x="2785" y="2872"/>
                <a:ext cx="254" cy="372"/>
                <a:chOff x="1346" y="2355"/>
                <a:chExt cx="279" cy="372"/>
              </a:xfrm>
            </p:grpSpPr>
            <p:sp>
              <p:nvSpPr>
                <p:cNvPr id="15406" name="Rectangle 116"/>
                <p:cNvSpPr/>
                <p:nvPr/>
              </p:nvSpPr>
              <p:spPr>
                <a:xfrm>
                  <a:off x="1346" y="2355"/>
                  <a:ext cx="279"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07" name="Text Box 117"/>
                <p:cNvSpPr txBox="1"/>
                <p:nvPr/>
              </p:nvSpPr>
              <p:spPr>
                <a:xfrm>
                  <a:off x="1386" y="2355"/>
                  <a:ext cx="197" cy="282"/>
                </a:xfrm>
                <a:prstGeom prst="rect">
                  <a:avLst/>
                </a:prstGeom>
                <a:noFill/>
                <a:ln w="9525">
                  <a:noFill/>
                </a:ln>
              </p:spPr>
              <p:txBody>
                <a:bodyPr anchor="t">
                  <a:spAutoFit/>
                </a:bodyPr>
                <a:lstStyle/>
                <a:p>
                  <a:pPr lvl="0" indent="0">
                    <a:lnSpc>
                      <a:spcPct val="100000"/>
                    </a:lnSpc>
                    <a:spcBef>
                      <a:spcPct val="50000"/>
                    </a:spcBef>
                    <a:buNone/>
                  </a:pPr>
                  <a:r>
                    <a:rPr lang="en-US" altLang="zh-CN" b="0">
                      <a:ea typeface="+mn-lt"/>
                    </a:rPr>
                    <a:t>&amp;</a:t>
                  </a:r>
                </a:p>
              </p:txBody>
            </p:sp>
          </p:grpSp>
          <p:sp>
            <p:nvSpPr>
              <p:cNvPr id="15408" name="Text Box 118"/>
              <p:cNvSpPr txBox="1"/>
              <p:nvPr/>
            </p:nvSpPr>
            <p:spPr>
              <a:xfrm>
                <a:off x="2802" y="2406"/>
                <a:ext cx="238" cy="322"/>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&amp;</a:t>
                </a:r>
              </a:p>
            </p:txBody>
          </p:sp>
          <p:grpSp>
            <p:nvGrpSpPr>
              <p:cNvPr id="15409" name="Group 119"/>
              <p:cNvGrpSpPr/>
              <p:nvPr/>
            </p:nvGrpSpPr>
            <p:grpSpPr>
              <a:xfrm>
                <a:off x="2803" y="2363"/>
                <a:ext cx="397" cy="342"/>
                <a:chOff x="1346" y="2355"/>
                <a:chExt cx="279" cy="372"/>
              </a:xfrm>
            </p:grpSpPr>
            <p:sp>
              <p:nvSpPr>
                <p:cNvPr id="15410" name="Rectangle 120"/>
                <p:cNvSpPr/>
                <p:nvPr/>
              </p:nvSpPr>
              <p:spPr>
                <a:xfrm>
                  <a:off x="1346" y="2355"/>
                  <a:ext cx="279" cy="372"/>
                </a:xfrm>
                <a:prstGeom prst="rect">
                  <a:avLst/>
                </a:prstGeom>
                <a:solidFill>
                  <a:schemeClr val="bg1">
                    <a:lumMod val="95000"/>
                  </a:schemeClr>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15411" name="Text Box 121"/>
                <p:cNvSpPr txBox="1"/>
                <p:nvPr/>
              </p:nvSpPr>
              <p:spPr>
                <a:xfrm>
                  <a:off x="1367" y="2376"/>
                  <a:ext cx="237" cy="330"/>
                </a:xfrm>
                <a:prstGeom prst="rect">
                  <a:avLst/>
                </a:prstGeom>
                <a:noFill/>
                <a:ln w="9525">
                  <a:noFill/>
                </a:ln>
              </p:spPr>
              <p:txBody>
                <a:bodyPr lIns="0" rIns="0"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  ≥1</a:t>
                  </a:r>
                </a:p>
              </p:txBody>
            </p:sp>
          </p:grpSp>
        </p:grpSp>
        <p:graphicFrame>
          <p:nvGraphicFramePr>
            <p:cNvPr id="15412" name="Object 2"/>
            <p:cNvGraphicFramePr/>
            <p:nvPr/>
          </p:nvGraphicFramePr>
          <p:xfrm>
            <a:off x="2237" y="4829"/>
            <a:ext cx="500" cy="658"/>
          </p:xfrm>
          <a:graphic>
            <a:graphicData uri="http://schemas.openxmlformats.org/presentationml/2006/ole">
              <mc:AlternateContent xmlns:mc="http://schemas.openxmlformats.org/markup-compatibility/2006">
                <mc:Choice xmlns:v="urn:schemas-microsoft-com:vml" Requires="v">
                  <p:oleObj spid="_x0000_s5361" r:id="rId8" imgW="177800" imgH="215265" progId="Equation.3">
                    <p:embed/>
                  </p:oleObj>
                </mc:Choice>
                <mc:Fallback>
                  <p:oleObj r:id="rId8" imgW="177800" imgH="215265" progId="Equation.3">
                    <p:embed/>
                    <p:pic>
                      <p:nvPicPr>
                        <p:cNvPr id="0" name="图片 3086"/>
                        <p:cNvPicPr/>
                        <p:nvPr/>
                      </p:nvPicPr>
                      <p:blipFill>
                        <a:blip r:embed="rId9"/>
                        <a:stretch>
                          <a:fillRect/>
                        </a:stretch>
                      </p:blipFill>
                      <p:spPr>
                        <a:xfrm>
                          <a:off x="2237" y="4829"/>
                          <a:ext cx="500" cy="658"/>
                        </a:xfrm>
                        <a:prstGeom prst="rect">
                          <a:avLst/>
                        </a:prstGeom>
                        <a:noFill/>
                        <a:ln w="38100">
                          <a:noFill/>
                          <a:miter/>
                        </a:ln>
                      </p:spPr>
                    </p:pic>
                  </p:oleObj>
                </mc:Fallback>
              </mc:AlternateContent>
            </a:graphicData>
          </a:graphic>
        </p:graphicFrame>
        <p:graphicFrame>
          <p:nvGraphicFramePr>
            <p:cNvPr id="15413" name="Object 3"/>
            <p:cNvGraphicFramePr/>
            <p:nvPr/>
          </p:nvGraphicFramePr>
          <p:xfrm>
            <a:off x="3381" y="4831"/>
            <a:ext cx="502" cy="638"/>
          </p:xfrm>
          <a:graphic>
            <a:graphicData uri="http://schemas.openxmlformats.org/presentationml/2006/ole">
              <mc:AlternateContent xmlns:mc="http://schemas.openxmlformats.org/markup-compatibility/2006">
                <mc:Choice xmlns:v="urn:schemas-microsoft-com:vml" Requires="v">
                  <p:oleObj spid="_x0000_s5362" r:id="rId10" imgW="190500" imgH="241300" progId="Equation.3">
                    <p:embed/>
                  </p:oleObj>
                </mc:Choice>
                <mc:Fallback>
                  <p:oleObj r:id="rId10" imgW="190500" imgH="241300" progId="Equation.3">
                    <p:embed/>
                    <p:pic>
                      <p:nvPicPr>
                        <p:cNvPr id="0" name="图片 3082"/>
                        <p:cNvPicPr/>
                        <p:nvPr/>
                      </p:nvPicPr>
                      <p:blipFill>
                        <a:blip r:embed="rId11"/>
                        <a:stretch>
                          <a:fillRect/>
                        </a:stretch>
                      </p:blipFill>
                      <p:spPr>
                        <a:xfrm>
                          <a:off x="3381" y="4831"/>
                          <a:ext cx="502" cy="638"/>
                        </a:xfrm>
                        <a:prstGeom prst="rect">
                          <a:avLst/>
                        </a:prstGeom>
                        <a:noFill/>
                        <a:ln w="38100">
                          <a:noFill/>
                          <a:miter/>
                        </a:ln>
                      </p:spPr>
                    </p:pic>
                  </p:oleObj>
                </mc:Fallback>
              </mc:AlternateContent>
            </a:graphicData>
          </a:graphic>
        </p:graphicFrame>
        <p:graphicFrame>
          <p:nvGraphicFramePr>
            <p:cNvPr id="15414" name="Object 4"/>
            <p:cNvGraphicFramePr/>
            <p:nvPr/>
          </p:nvGraphicFramePr>
          <p:xfrm>
            <a:off x="2722" y="5895"/>
            <a:ext cx="467" cy="498"/>
          </p:xfrm>
          <a:graphic>
            <a:graphicData uri="http://schemas.openxmlformats.org/presentationml/2006/ole">
              <mc:AlternateContent xmlns:mc="http://schemas.openxmlformats.org/markup-compatibility/2006">
                <mc:Choice xmlns:v="urn:schemas-microsoft-com:vml" Requires="v">
                  <p:oleObj spid="_x0000_s5363" r:id="rId12" imgW="203200" imgH="215900" progId="Equation.3">
                    <p:embed/>
                  </p:oleObj>
                </mc:Choice>
                <mc:Fallback>
                  <p:oleObj r:id="rId12" imgW="203200" imgH="215900" progId="Equation.3">
                    <p:embed/>
                    <p:pic>
                      <p:nvPicPr>
                        <p:cNvPr id="0" name="图片 3081"/>
                        <p:cNvPicPr/>
                        <p:nvPr/>
                      </p:nvPicPr>
                      <p:blipFill>
                        <a:blip r:embed="rId13"/>
                        <a:stretch>
                          <a:fillRect/>
                        </a:stretch>
                      </p:blipFill>
                      <p:spPr>
                        <a:xfrm>
                          <a:off x="2722" y="5895"/>
                          <a:ext cx="467" cy="498"/>
                        </a:xfrm>
                        <a:prstGeom prst="rect">
                          <a:avLst/>
                        </a:prstGeom>
                        <a:noFill/>
                        <a:ln w="38100">
                          <a:noFill/>
                          <a:miter/>
                        </a:ln>
                      </p:spPr>
                    </p:pic>
                  </p:oleObj>
                </mc:Fallback>
              </mc:AlternateContent>
            </a:graphicData>
          </a:graphic>
        </p:graphicFrame>
        <p:graphicFrame>
          <p:nvGraphicFramePr>
            <p:cNvPr id="15415" name="Object 5"/>
            <p:cNvGraphicFramePr/>
            <p:nvPr/>
          </p:nvGraphicFramePr>
          <p:xfrm>
            <a:off x="6218" y="4849"/>
            <a:ext cx="465" cy="657"/>
          </p:xfrm>
          <a:graphic>
            <a:graphicData uri="http://schemas.openxmlformats.org/presentationml/2006/ole">
              <mc:AlternateContent xmlns:mc="http://schemas.openxmlformats.org/markup-compatibility/2006">
                <mc:Choice xmlns:v="urn:schemas-microsoft-com:vml" Requires="v">
                  <p:oleObj spid="_x0000_s5364" r:id="rId14" imgW="165100" imgH="215900" progId="Equation.3">
                    <p:embed/>
                  </p:oleObj>
                </mc:Choice>
                <mc:Fallback>
                  <p:oleObj r:id="rId14" imgW="165100" imgH="215900" progId="Equation.3">
                    <p:embed/>
                    <p:pic>
                      <p:nvPicPr>
                        <p:cNvPr id="0" name="图片 3083"/>
                        <p:cNvPicPr/>
                        <p:nvPr/>
                      </p:nvPicPr>
                      <p:blipFill>
                        <a:blip r:embed="rId15"/>
                        <a:stretch>
                          <a:fillRect/>
                        </a:stretch>
                      </p:blipFill>
                      <p:spPr>
                        <a:xfrm>
                          <a:off x="6218" y="4849"/>
                          <a:ext cx="465" cy="657"/>
                        </a:xfrm>
                        <a:prstGeom prst="rect">
                          <a:avLst/>
                        </a:prstGeom>
                        <a:noFill/>
                        <a:ln w="38100">
                          <a:noFill/>
                          <a:miter/>
                        </a:ln>
                      </p:spPr>
                    </p:pic>
                  </p:oleObj>
                </mc:Fallback>
              </mc:AlternateContent>
            </a:graphicData>
          </a:graphic>
        </p:graphicFrame>
        <p:graphicFrame>
          <p:nvGraphicFramePr>
            <p:cNvPr id="15416" name="Object 6"/>
            <p:cNvGraphicFramePr/>
            <p:nvPr/>
          </p:nvGraphicFramePr>
          <p:xfrm>
            <a:off x="7362" y="4923"/>
            <a:ext cx="470" cy="637"/>
          </p:xfrm>
          <a:graphic>
            <a:graphicData uri="http://schemas.openxmlformats.org/presentationml/2006/ole">
              <mc:AlternateContent xmlns:mc="http://schemas.openxmlformats.org/markup-compatibility/2006">
                <mc:Choice xmlns:v="urn:schemas-microsoft-com:vml" Requires="v">
                  <p:oleObj spid="_x0000_s5365" r:id="rId16" imgW="177800" imgH="240665" progId="Equation.3">
                    <p:embed/>
                  </p:oleObj>
                </mc:Choice>
                <mc:Fallback>
                  <p:oleObj r:id="rId16" imgW="177800" imgH="240665" progId="Equation.3">
                    <p:embed/>
                    <p:pic>
                      <p:nvPicPr>
                        <p:cNvPr id="0" name="图片 3085"/>
                        <p:cNvPicPr/>
                        <p:nvPr/>
                      </p:nvPicPr>
                      <p:blipFill>
                        <a:blip r:embed="rId17"/>
                        <a:stretch>
                          <a:fillRect/>
                        </a:stretch>
                      </p:blipFill>
                      <p:spPr>
                        <a:xfrm>
                          <a:off x="7362" y="4923"/>
                          <a:ext cx="470" cy="637"/>
                        </a:xfrm>
                        <a:prstGeom prst="rect">
                          <a:avLst/>
                        </a:prstGeom>
                        <a:noFill/>
                        <a:ln w="38100">
                          <a:noFill/>
                          <a:miter/>
                        </a:ln>
                      </p:spPr>
                    </p:pic>
                  </p:oleObj>
                </mc:Fallback>
              </mc:AlternateContent>
            </a:graphicData>
          </a:graphic>
        </p:graphicFrame>
        <p:graphicFrame>
          <p:nvGraphicFramePr>
            <p:cNvPr id="15417" name="Object 7"/>
            <p:cNvGraphicFramePr/>
            <p:nvPr/>
          </p:nvGraphicFramePr>
          <p:xfrm>
            <a:off x="6134" y="5993"/>
            <a:ext cx="313" cy="376"/>
          </p:xfrm>
          <a:graphic>
            <a:graphicData uri="http://schemas.openxmlformats.org/presentationml/2006/ole">
              <mc:AlternateContent xmlns:mc="http://schemas.openxmlformats.org/markup-compatibility/2006">
                <mc:Choice xmlns:v="urn:schemas-microsoft-com:vml" Requires="v">
                  <p:oleObj spid="_x0000_s5366" r:id="rId18" imgW="190500" imgH="215900" progId="Equation.3">
                    <p:embed/>
                  </p:oleObj>
                </mc:Choice>
                <mc:Fallback>
                  <p:oleObj r:id="rId18" imgW="190500" imgH="215900" progId="Equation.3">
                    <p:embed/>
                    <p:pic>
                      <p:nvPicPr>
                        <p:cNvPr id="0" name="图片 3084"/>
                        <p:cNvPicPr/>
                        <p:nvPr/>
                      </p:nvPicPr>
                      <p:blipFill>
                        <a:blip r:embed="rId19"/>
                        <a:stretch>
                          <a:fillRect/>
                        </a:stretch>
                      </p:blipFill>
                      <p:spPr>
                        <a:xfrm>
                          <a:off x="6134" y="5993"/>
                          <a:ext cx="313" cy="376"/>
                        </a:xfrm>
                        <a:prstGeom prst="rect">
                          <a:avLst/>
                        </a:prstGeom>
                        <a:noFill/>
                        <a:ln w="38100">
                          <a:noFill/>
                          <a:miter/>
                        </a:ln>
                      </p:spPr>
                    </p:pic>
                  </p:oleObj>
                </mc:Fallback>
              </mc:AlternateContent>
            </a:graphicData>
          </a:graphic>
        </p:graphicFrame>
      </p:grpSp>
      <p:sp>
        <p:nvSpPr>
          <p:cNvPr id="13" name="文本框 12"/>
          <p:cNvSpPr txBox="1"/>
          <p:nvPr/>
        </p:nvSpPr>
        <p:spPr>
          <a:xfrm>
            <a:off x="1522730" y="5843397"/>
            <a:ext cx="1840230" cy="368300"/>
          </a:xfrm>
          <a:prstGeom prst="rect">
            <a:avLst/>
          </a:prstGeom>
          <a:noFill/>
        </p:spPr>
        <p:txBody>
          <a:bodyPr wrap="square" rtlCol="0">
            <a:spAutoFit/>
          </a:bodyPr>
          <a:lstStyle/>
          <a:p>
            <a:pPr algn="ctr"/>
            <a:r>
              <a:rPr lang="en-US" altLang="zh-CN" b="1" dirty="0"/>
              <a:t>Moore</a:t>
            </a:r>
            <a:r>
              <a:rPr lang="zh-CN" altLang="en-US" b="1" dirty="0"/>
              <a:t>型电路</a:t>
            </a:r>
          </a:p>
        </p:txBody>
      </p:sp>
      <p:sp>
        <p:nvSpPr>
          <p:cNvPr id="63" name="文本框 1"/>
          <p:cNvSpPr txBox="1"/>
          <p:nvPr/>
        </p:nvSpPr>
        <p:spPr>
          <a:xfrm>
            <a:off x="755650" y="865251"/>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zh-CN" altLang="en-US" sz="2200" b="1" dirty="0">
                <a:ea typeface="+mn-lt"/>
                <a:cs typeface="+mn-lt"/>
                <a:sym typeface="Symbol" panose="05050102010706020507" pitchFamily="18" charset="2"/>
              </a:rPr>
              <a:t>1.</a:t>
            </a:r>
            <a:r>
              <a:rPr lang="zh-CN" altLang="en-US" sz="2200" b="1" dirty="0">
                <a:ea typeface="+mn-lt"/>
                <a:cs typeface="+mn-lt"/>
                <a:sym typeface="+mn-ea"/>
              </a:rPr>
              <a:t>逻辑函数表达式</a:t>
            </a:r>
          </a:p>
        </p:txBody>
      </p:sp>
      <p:sp>
        <p:nvSpPr>
          <p:cNvPr id="3" name="矩形 2"/>
          <p:cNvSpPr/>
          <p:nvPr/>
        </p:nvSpPr>
        <p:spPr>
          <a:xfrm>
            <a:off x="8830024" y="4451342"/>
            <a:ext cx="899605" cy="430887"/>
          </a:xfrm>
          <a:prstGeom prst="rect">
            <a:avLst/>
          </a:prstGeom>
          <a:ln>
            <a:solidFill>
              <a:srgbClr val="3438F6"/>
            </a:solidFill>
          </a:ln>
        </p:spPr>
        <p:txBody>
          <a:bodyPr wrap="none">
            <a:spAutoFit/>
          </a:bodyPr>
          <a:lstStyle/>
          <a:p>
            <a:r>
              <a:rPr lang="en-US" altLang="zh-CN" sz="2200" dirty="0"/>
              <a:t>y2  y1</a:t>
            </a:r>
          </a:p>
        </p:txBody>
      </p:sp>
      <p:sp>
        <p:nvSpPr>
          <p:cNvPr id="4" name="矩形 3"/>
          <p:cNvSpPr/>
          <p:nvPr/>
        </p:nvSpPr>
        <p:spPr>
          <a:xfrm>
            <a:off x="8126875" y="4981694"/>
            <a:ext cx="1180131" cy="430887"/>
          </a:xfrm>
          <a:prstGeom prst="rect">
            <a:avLst/>
          </a:prstGeom>
          <a:ln>
            <a:solidFill>
              <a:srgbClr val="3438F6"/>
            </a:solidFill>
          </a:ln>
        </p:spPr>
        <p:txBody>
          <a:bodyPr wrap="none">
            <a:spAutoFit/>
          </a:bodyPr>
          <a:lstStyle/>
          <a:p>
            <a:r>
              <a:rPr lang="en-US" altLang="zh-CN" sz="2200" dirty="0"/>
              <a:t>y</a:t>
            </a:r>
            <a:r>
              <a:rPr lang="en-US" altLang="zh-CN" sz="2200" baseline="30000" dirty="0"/>
              <a:t>n+1</a:t>
            </a:r>
            <a:r>
              <a:rPr lang="en-US" altLang="zh-CN" sz="2200" dirty="0"/>
              <a:t> = D</a:t>
            </a:r>
          </a:p>
        </p:txBody>
      </p:sp>
      <p:grpSp>
        <p:nvGrpSpPr>
          <p:cNvPr id="67" name="组合 66"/>
          <p:cNvGrpSpPr/>
          <p:nvPr/>
        </p:nvGrpSpPr>
        <p:grpSpPr>
          <a:xfrm>
            <a:off x="5458079" y="1290574"/>
            <a:ext cx="4284980" cy="2186940"/>
            <a:chOff x="8056" y="3988"/>
            <a:chExt cx="6748" cy="3444"/>
          </a:xfrm>
        </p:grpSpPr>
        <p:sp>
          <p:nvSpPr>
            <p:cNvPr id="68" name="矩形 67"/>
            <p:cNvSpPr/>
            <p:nvPr/>
          </p:nvSpPr>
          <p:spPr>
            <a:xfrm>
              <a:off x="10374" y="4341"/>
              <a:ext cx="2634" cy="9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组合逻辑</a:t>
              </a:r>
              <a:r>
                <a:rPr lang="en-US" altLang="zh-CN">
                  <a:solidFill>
                    <a:schemeClr val="tx1"/>
                  </a:solidFill>
                </a:rPr>
                <a:t> </a:t>
              </a:r>
            </a:p>
          </p:txBody>
        </p:sp>
        <p:sp>
          <p:nvSpPr>
            <p:cNvPr id="69" name="矩形 68"/>
            <p:cNvSpPr/>
            <p:nvPr/>
          </p:nvSpPr>
          <p:spPr>
            <a:xfrm>
              <a:off x="10374" y="5504"/>
              <a:ext cx="2634" cy="78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存储逻辑</a:t>
              </a:r>
              <a:r>
                <a:rPr lang="en-US" altLang="zh-CN" dirty="0">
                  <a:solidFill>
                    <a:schemeClr val="tx1"/>
                  </a:solidFill>
                </a:rPr>
                <a:t> </a:t>
              </a:r>
            </a:p>
          </p:txBody>
        </p:sp>
        <p:sp>
          <p:nvSpPr>
            <p:cNvPr id="70" name="矩形 69"/>
            <p:cNvSpPr/>
            <p:nvPr/>
          </p:nvSpPr>
          <p:spPr>
            <a:xfrm>
              <a:off x="10374" y="6595"/>
              <a:ext cx="2634" cy="78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组合逻辑</a:t>
              </a:r>
              <a:r>
                <a:rPr lang="en-US" altLang="zh-CN">
                  <a:solidFill>
                    <a:schemeClr val="tx1"/>
                  </a:solidFill>
                </a:rPr>
                <a:t> </a:t>
              </a:r>
            </a:p>
          </p:txBody>
        </p:sp>
        <p:cxnSp>
          <p:nvCxnSpPr>
            <p:cNvPr id="71" name="直接箭头连接符 70"/>
            <p:cNvCxnSpPr/>
            <p:nvPr/>
          </p:nvCxnSpPr>
          <p:spPr>
            <a:xfrm>
              <a:off x="8952" y="4484"/>
              <a:ext cx="1417" cy="0"/>
            </a:xfrm>
            <a:prstGeom prst="straightConnector1">
              <a:avLst/>
            </a:prstGeom>
            <a:ln>
              <a:headEnd type="none"/>
              <a:tailEnd type="triangle" w="med" len="med"/>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8964" y="4751"/>
              <a:ext cx="1417" cy="0"/>
            </a:xfrm>
            <a:prstGeom prst="straightConnector1">
              <a:avLst/>
            </a:prstGeom>
            <a:ln>
              <a:headEnd type="none"/>
              <a:tailEnd type="triangle" w="med" len="med"/>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9404" y="4435"/>
              <a:ext cx="392" cy="422"/>
            </a:xfrm>
            <a:prstGeom prst="rect">
              <a:avLst/>
            </a:prstGeom>
            <a:noFill/>
          </p:spPr>
          <p:txBody>
            <a:bodyPr wrap="square" rtlCol="0">
              <a:spAutoFit/>
            </a:bodyPr>
            <a:lstStyle/>
            <a:p>
              <a:pPr fontAlgn="auto">
                <a:lnSpc>
                  <a:spcPts val="460"/>
                </a:lnSpc>
              </a:pPr>
              <a:r>
                <a:rPr lang="zh-CN" altLang="en-US">
                  <a:latin typeface="Arial" panose="020B0604020202020204" pitchFamily="34" charset="0"/>
                  <a:cs typeface="Arial" panose="020B0604020202020204" pitchFamily="34" charset="0"/>
                </a:rPr>
                <a:t>.</a:t>
              </a:r>
            </a:p>
            <a:p>
              <a:pPr fontAlgn="auto">
                <a:lnSpc>
                  <a:spcPts val="460"/>
                </a:lnSpc>
              </a:pPr>
              <a:r>
                <a:rPr lang="zh-CN" altLang="en-US">
                  <a:latin typeface="Arial" panose="020B0604020202020204" pitchFamily="34" charset="0"/>
                  <a:cs typeface="Arial" panose="020B0604020202020204" pitchFamily="34" charset="0"/>
                </a:rPr>
                <a:t>.</a:t>
              </a:r>
            </a:p>
            <a:p>
              <a:pPr fontAlgn="auto">
                <a:lnSpc>
                  <a:spcPts val="460"/>
                </a:lnSpc>
              </a:pPr>
              <a:endParaRPr lang="zh-CN" altLang="en-US">
                <a:latin typeface="Arial" panose="020B0604020202020204" pitchFamily="34" charset="0"/>
                <a:cs typeface="Arial" panose="020B0604020202020204" pitchFamily="34" charset="0"/>
              </a:endParaRPr>
            </a:p>
          </p:txBody>
        </p:sp>
        <p:sp>
          <p:nvSpPr>
            <p:cNvPr id="74" name="文本框 73"/>
            <p:cNvSpPr txBox="1"/>
            <p:nvPr/>
          </p:nvSpPr>
          <p:spPr>
            <a:xfrm>
              <a:off x="8430" y="3988"/>
              <a:ext cx="646" cy="580"/>
            </a:xfrm>
            <a:prstGeom prst="rect">
              <a:avLst/>
            </a:prstGeom>
            <a:noFill/>
          </p:spPr>
          <p:txBody>
            <a:bodyPr wrap="square" rtlCol="0">
              <a:spAutoFit/>
            </a:bodyPr>
            <a:lstStyle/>
            <a:p>
              <a:r>
                <a:rPr lang="en-US" altLang="zh-CN"/>
                <a:t>x</a:t>
              </a:r>
              <a:r>
                <a:rPr lang="en-US" altLang="zh-CN" baseline="-25000"/>
                <a:t>1</a:t>
              </a:r>
            </a:p>
          </p:txBody>
        </p:sp>
        <p:sp>
          <p:nvSpPr>
            <p:cNvPr id="75" name="文本框 74"/>
            <p:cNvSpPr txBox="1"/>
            <p:nvPr/>
          </p:nvSpPr>
          <p:spPr>
            <a:xfrm>
              <a:off x="8446" y="4356"/>
              <a:ext cx="646" cy="580"/>
            </a:xfrm>
            <a:prstGeom prst="rect">
              <a:avLst/>
            </a:prstGeom>
            <a:noFill/>
          </p:spPr>
          <p:txBody>
            <a:bodyPr wrap="square" rtlCol="0">
              <a:spAutoFit/>
            </a:bodyPr>
            <a:lstStyle/>
            <a:p>
              <a:r>
                <a:rPr lang="en-US" altLang="zh-CN"/>
                <a:t>x</a:t>
              </a:r>
              <a:r>
                <a:rPr lang="en-US" altLang="zh-CN" baseline="-25000"/>
                <a:t>n</a:t>
              </a:r>
            </a:p>
          </p:txBody>
        </p:sp>
        <p:cxnSp>
          <p:nvCxnSpPr>
            <p:cNvPr id="76" name="直接箭头连接符 75"/>
            <p:cNvCxnSpPr/>
            <p:nvPr/>
          </p:nvCxnSpPr>
          <p:spPr>
            <a:xfrm>
              <a:off x="13008" y="4561"/>
              <a:ext cx="1134" cy="0"/>
            </a:xfrm>
            <a:prstGeom prst="straightConnector1">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flipH="1">
              <a:off x="14143" y="4548"/>
              <a:ext cx="0" cy="1587"/>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78" name="直接箭头连接符 77"/>
            <p:cNvCxnSpPr/>
            <p:nvPr/>
          </p:nvCxnSpPr>
          <p:spPr>
            <a:xfrm>
              <a:off x="13008" y="6125"/>
              <a:ext cx="1134"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9" name="直接箭头连接符 78"/>
            <p:cNvCxnSpPr/>
            <p:nvPr/>
          </p:nvCxnSpPr>
          <p:spPr>
            <a:xfrm>
              <a:off x="13008" y="5769"/>
              <a:ext cx="510"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flipH="1">
              <a:off x="13518" y="4975"/>
              <a:ext cx="0" cy="794"/>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1" name="直接箭头连接符 80"/>
            <p:cNvCxnSpPr/>
            <p:nvPr/>
          </p:nvCxnSpPr>
          <p:spPr>
            <a:xfrm>
              <a:off x="13008" y="4979"/>
              <a:ext cx="51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2" name="文本框 81"/>
            <p:cNvSpPr txBox="1"/>
            <p:nvPr/>
          </p:nvSpPr>
          <p:spPr>
            <a:xfrm rot="16200000">
              <a:off x="13634" y="5070"/>
              <a:ext cx="392" cy="543"/>
            </a:xfrm>
            <a:prstGeom prst="rect">
              <a:avLst/>
            </a:prstGeom>
            <a:noFill/>
          </p:spPr>
          <p:txBody>
            <a:bodyPr wrap="square" rtlCol="0">
              <a:spAutoFit/>
            </a:bodyPr>
            <a:lstStyle/>
            <a:p>
              <a:pPr fontAlgn="auto">
                <a:lnSpc>
                  <a:spcPts val="660"/>
                </a:lnSpc>
              </a:pPr>
              <a:r>
                <a:rPr lang="zh-CN" altLang="en-US">
                  <a:latin typeface="Arial" panose="020B0604020202020204" pitchFamily="34" charset="0"/>
                  <a:cs typeface="Arial" panose="020B0604020202020204" pitchFamily="34" charset="0"/>
                </a:rPr>
                <a:t>.</a:t>
              </a:r>
            </a:p>
            <a:p>
              <a:pPr fontAlgn="auto">
                <a:lnSpc>
                  <a:spcPts val="660"/>
                </a:lnSpc>
              </a:pPr>
              <a:r>
                <a:rPr lang="zh-CN" altLang="en-US">
                  <a:latin typeface="Arial" panose="020B0604020202020204" pitchFamily="34" charset="0"/>
                  <a:cs typeface="Arial" panose="020B0604020202020204" pitchFamily="34" charset="0"/>
                </a:rPr>
                <a:t>.</a:t>
              </a:r>
            </a:p>
            <a:p>
              <a:pPr fontAlgn="auto">
                <a:lnSpc>
                  <a:spcPts val="660"/>
                </a:lnSpc>
              </a:pPr>
              <a:r>
                <a:rPr lang="zh-CN" altLang="en-US">
                  <a:latin typeface="Arial" panose="020B0604020202020204" pitchFamily="34" charset="0"/>
                  <a:cs typeface="Arial" panose="020B0604020202020204" pitchFamily="34" charset="0"/>
                </a:rPr>
                <a:t>.</a:t>
              </a:r>
            </a:p>
          </p:txBody>
        </p:sp>
        <p:sp>
          <p:nvSpPr>
            <p:cNvPr id="83" name="文本框 82"/>
            <p:cNvSpPr txBox="1"/>
            <p:nvPr/>
          </p:nvSpPr>
          <p:spPr>
            <a:xfrm>
              <a:off x="13013" y="5078"/>
              <a:ext cx="708" cy="531"/>
            </a:xfrm>
            <a:prstGeom prst="rect">
              <a:avLst/>
            </a:prstGeom>
            <a:noFill/>
          </p:spPr>
          <p:txBody>
            <a:bodyPr wrap="square" rtlCol="0">
              <a:spAutoFit/>
            </a:bodyPr>
            <a:lstStyle/>
            <a:p>
              <a:r>
                <a:rPr lang="en-US" altLang="zh-CN" sz="1600" b="1"/>
                <a:t>Y</a:t>
              </a:r>
              <a:r>
                <a:rPr lang="en-US" altLang="zh-CN" sz="1600" b="1" baseline="-25000"/>
                <a:t>1</a:t>
              </a:r>
            </a:p>
          </p:txBody>
        </p:sp>
        <p:sp>
          <p:nvSpPr>
            <p:cNvPr id="84" name="文本框 83"/>
            <p:cNvSpPr txBox="1"/>
            <p:nvPr/>
          </p:nvSpPr>
          <p:spPr>
            <a:xfrm>
              <a:off x="14096" y="5070"/>
              <a:ext cx="708" cy="531"/>
            </a:xfrm>
            <a:prstGeom prst="rect">
              <a:avLst/>
            </a:prstGeom>
            <a:noFill/>
          </p:spPr>
          <p:txBody>
            <a:bodyPr wrap="square" rtlCol="0">
              <a:spAutoFit/>
            </a:bodyPr>
            <a:lstStyle/>
            <a:p>
              <a:r>
                <a:rPr lang="en-US" altLang="zh-CN" sz="1600" b="1"/>
                <a:t>Y</a:t>
              </a:r>
              <a:r>
                <a:rPr lang="en-US" altLang="zh-CN" sz="1600" b="1" baseline="-25000"/>
                <a:t>r</a:t>
              </a:r>
            </a:p>
          </p:txBody>
        </p:sp>
        <p:cxnSp>
          <p:nvCxnSpPr>
            <p:cNvPr id="85" name="直接箭头连接符 84"/>
            <p:cNvCxnSpPr/>
            <p:nvPr/>
          </p:nvCxnSpPr>
          <p:spPr>
            <a:xfrm>
              <a:off x="9240" y="6176"/>
              <a:ext cx="1134" cy="0"/>
            </a:xfrm>
            <a:prstGeom prst="straightConnector1">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flipH="1">
              <a:off x="9239" y="4926"/>
              <a:ext cx="0" cy="1247"/>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87" name="直接箭头连接符 86"/>
            <p:cNvCxnSpPr/>
            <p:nvPr/>
          </p:nvCxnSpPr>
          <p:spPr>
            <a:xfrm>
              <a:off x="9231" y="4924"/>
              <a:ext cx="1134"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8" name="直接箭头连接符 87"/>
            <p:cNvCxnSpPr/>
            <p:nvPr/>
          </p:nvCxnSpPr>
          <p:spPr>
            <a:xfrm>
              <a:off x="9859" y="5794"/>
              <a:ext cx="51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flipH="1">
              <a:off x="9868" y="5164"/>
              <a:ext cx="0" cy="624"/>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90" name="直接箭头连接符 89"/>
            <p:cNvCxnSpPr/>
            <p:nvPr/>
          </p:nvCxnSpPr>
          <p:spPr>
            <a:xfrm>
              <a:off x="9859" y="5158"/>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1" name="文本框 90"/>
            <p:cNvSpPr txBox="1"/>
            <p:nvPr/>
          </p:nvSpPr>
          <p:spPr>
            <a:xfrm>
              <a:off x="9793" y="5118"/>
              <a:ext cx="585" cy="531"/>
            </a:xfrm>
            <a:prstGeom prst="rect">
              <a:avLst/>
            </a:prstGeom>
            <a:noFill/>
          </p:spPr>
          <p:txBody>
            <a:bodyPr wrap="square" rtlCol="0">
              <a:spAutoFit/>
            </a:bodyPr>
            <a:lstStyle/>
            <a:p>
              <a:r>
                <a:rPr lang="en-US" altLang="zh-CN" sz="1600" b="1"/>
                <a:t>y</a:t>
              </a:r>
              <a:r>
                <a:rPr lang="en-US" altLang="zh-CN" sz="1600" b="1" baseline="-25000"/>
                <a:t>1</a:t>
              </a:r>
            </a:p>
          </p:txBody>
        </p:sp>
        <p:sp>
          <p:nvSpPr>
            <p:cNvPr id="92" name="文本框 91"/>
            <p:cNvSpPr txBox="1"/>
            <p:nvPr/>
          </p:nvSpPr>
          <p:spPr>
            <a:xfrm>
              <a:off x="9175" y="5124"/>
              <a:ext cx="585" cy="531"/>
            </a:xfrm>
            <a:prstGeom prst="rect">
              <a:avLst/>
            </a:prstGeom>
            <a:noFill/>
          </p:spPr>
          <p:txBody>
            <a:bodyPr wrap="square" rtlCol="0">
              <a:spAutoFit/>
            </a:bodyPr>
            <a:lstStyle/>
            <a:p>
              <a:r>
                <a:rPr lang="en-US" altLang="zh-CN" sz="1600" b="1"/>
                <a:t>y</a:t>
              </a:r>
              <a:r>
                <a:rPr lang="en-US" altLang="zh-CN" sz="1600" b="1" baseline="-25000"/>
                <a:t>s</a:t>
              </a:r>
            </a:p>
          </p:txBody>
        </p:sp>
        <p:cxnSp>
          <p:nvCxnSpPr>
            <p:cNvPr id="93" name="直接连接符 92"/>
            <p:cNvCxnSpPr/>
            <p:nvPr/>
          </p:nvCxnSpPr>
          <p:spPr>
            <a:xfrm flipH="1">
              <a:off x="9868" y="5800"/>
              <a:ext cx="0" cy="964"/>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94" name="直接箭头连接符 93"/>
            <p:cNvCxnSpPr/>
            <p:nvPr/>
          </p:nvCxnSpPr>
          <p:spPr>
            <a:xfrm>
              <a:off x="9864" y="6753"/>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5" name="直接连接符 94"/>
            <p:cNvCxnSpPr/>
            <p:nvPr/>
          </p:nvCxnSpPr>
          <p:spPr>
            <a:xfrm flipH="1">
              <a:off x="9239" y="6176"/>
              <a:ext cx="0" cy="1020"/>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96" name="直接箭头连接符 95"/>
            <p:cNvCxnSpPr/>
            <p:nvPr/>
          </p:nvCxnSpPr>
          <p:spPr>
            <a:xfrm>
              <a:off x="9231" y="7194"/>
              <a:ext cx="1134"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7" name="直接箭头连接符 96"/>
            <p:cNvCxnSpPr/>
            <p:nvPr/>
          </p:nvCxnSpPr>
          <p:spPr>
            <a:xfrm>
              <a:off x="13008" y="6810"/>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a:off x="13020" y="7194"/>
              <a:ext cx="510"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9" name="文本框 98"/>
            <p:cNvSpPr txBox="1"/>
            <p:nvPr/>
          </p:nvSpPr>
          <p:spPr>
            <a:xfrm>
              <a:off x="13477" y="6559"/>
              <a:ext cx="708" cy="531"/>
            </a:xfrm>
            <a:prstGeom prst="rect">
              <a:avLst/>
            </a:prstGeom>
            <a:noFill/>
          </p:spPr>
          <p:txBody>
            <a:bodyPr wrap="square" rtlCol="0">
              <a:spAutoFit/>
            </a:bodyPr>
            <a:lstStyle/>
            <a:p>
              <a:r>
                <a:rPr lang="en-US" altLang="zh-CN" sz="1600" b="1"/>
                <a:t>Z</a:t>
              </a:r>
              <a:r>
                <a:rPr lang="en-US" altLang="zh-CN" sz="1600" b="1" baseline="-25000"/>
                <a:t>1</a:t>
              </a:r>
            </a:p>
          </p:txBody>
        </p:sp>
        <p:sp>
          <p:nvSpPr>
            <p:cNvPr id="100" name="文本框 99"/>
            <p:cNvSpPr txBox="1"/>
            <p:nvPr/>
          </p:nvSpPr>
          <p:spPr>
            <a:xfrm>
              <a:off x="13017" y="6812"/>
              <a:ext cx="392" cy="515"/>
            </a:xfrm>
            <a:prstGeom prst="rect">
              <a:avLst/>
            </a:prstGeom>
            <a:noFill/>
          </p:spPr>
          <p:txBody>
            <a:bodyPr wrap="square" rtlCol="0">
              <a:spAutoFit/>
            </a:bodyPr>
            <a:lstStyle/>
            <a:p>
              <a:pPr fontAlgn="auto">
                <a:lnSpc>
                  <a:spcPts val="460"/>
                </a:lnSpc>
              </a:pPr>
              <a:r>
                <a:rPr lang="zh-CN" altLang="en-US" dirty="0">
                  <a:latin typeface="Arial" panose="020B0604020202020204" pitchFamily="34" charset="0"/>
                  <a:cs typeface="Arial" panose="020B0604020202020204" pitchFamily="34" charset="0"/>
                </a:rPr>
                <a:t>.</a:t>
              </a:r>
            </a:p>
            <a:p>
              <a:pPr fontAlgn="auto">
                <a:lnSpc>
                  <a:spcPts val="460"/>
                </a:lnSpc>
              </a:pPr>
              <a:r>
                <a:rPr lang="zh-CN" altLang="en-US" dirty="0">
                  <a:latin typeface="Arial" panose="020B0604020202020204" pitchFamily="34" charset="0"/>
                  <a:cs typeface="Arial" panose="020B0604020202020204" pitchFamily="34" charset="0"/>
                </a:rPr>
                <a:t>.</a:t>
              </a:r>
            </a:p>
            <a:p>
              <a:pPr fontAlgn="auto">
                <a:lnSpc>
                  <a:spcPts val="460"/>
                </a:lnSpc>
              </a:pPr>
              <a:r>
                <a:rPr lang="zh-CN" altLang="en-US" dirty="0">
                  <a:latin typeface="Arial" panose="020B0604020202020204" pitchFamily="34" charset="0"/>
                  <a:cs typeface="Arial" panose="020B0604020202020204" pitchFamily="34" charset="0"/>
                  <a:sym typeface="+mn-ea"/>
                </a:rPr>
                <a:t>.</a:t>
              </a:r>
              <a:endParaRPr lang="zh-CN" altLang="en-US" dirty="0">
                <a:latin typeface="Arial" panose="020B0604020202020204" pitchFamily="34" charset="0"/>
                <a:cs typeface="Arial" panose="020B0604020202020204" pitchFamily="34" charset="0"/>
              </a:endParaRPr>
            </a:p>
            <a:p>
              <a:pPr fontAlgn="auto">
                <a:lnSpc>
                  <a:spcPts val="460"/>
                </a:lnSpc>
              </a:pPr>
              <a:endParaRPr lang="zh-CN" altLang="en-US" dirty="0">
                <a:latin typeface="Arial" panose="020B0604020202020204" pitchFamily="34" charset="0"/>
                <a:cs typeface="Arial" panose="020B0604020202020204" pitchFamily="34" charset="0"/>
              </a:endParaRPr>
            </a:p>
          </p:txBody>
        </p:sp>
        <p:sp>
          <p:nvSpPr>
            <p:cNvPr id="101" name="文本框 100"/>
            <p:cNvSpPr txBox="1"/>
            <p:nvPr/>
          </p:nvSpPr>
          <p:spPr>
            <a:xfrm>
              <a:off x="13487" y="6902"/>
              <a:ext cx="708" cy="531"/>
            </a:xfrm>
            <a:prstGeom prst="rect">
              <a:avLst/>
            </a:prstGeom>
            <a:noFill/>
          </p:spPr>
          <p:txBody>
            <a:bodyPr wrap="square" rtlCol="0">
              <a:spAutoFit/>
            </a:bodyPr>
            <a:lstStyle/>
            <a:p>
              <a:r>
                <a:rPr lang="en-US" altLang="zh-CN" sz="1600" b="1"/>
                <a:t>Z</a:t>
              </a:r>
              <a:r>
                <a:rPr lang="en-US" altLang="zh-CN" sz="1600" b="1" baseline="-25000"/>
                <a:t>m</a:t>
              </a:r>
            </a:p>
          </p:txBody>
        </p:sp>
        <p:cxnSp>
          <p:nvCxnSpPr>
            <p:cNvPr id="102" name="直接箭头连接符 101"/>
            <p:cNvCxnSpPr/>
            <p:nvPr/>
          </p:nvCxnSpPr>
          <p:spPr>
            <a:xfrm flipV="1">
              <a:off x="11758" y="6289"/>
              <a:ext cx="0" cy="232"/>
            </a:xfrm>
            <a:prstGeom prst="straightConnector1">
              <a:avLst/>
            </a:prstGeom>
            <a:ln>
              <a:solidFill>
                <a:srgbClr val="FF0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8697" y="6529"/>
              <a:ext cx="3061" cy="0"/>
            </a:xfrm>
            <a:prstGeom prst="straightConnector1">
              <a:avLst/>
            </a:prstGeom>
            <a:ln>
              <a:solidFill>
                <a:srgbClr val="FF0000"/>
              </a:solidFill>
              <a:headEnd type="none"/>
              <a:tailEnd type="none" w="med" len="med"/>
            </a:ln>
          </p:spPr>
          <p:style>
            <a:lnRef idx="1">
              <a:schemeClr val="dk1"/>
            </a:lnRef>
            <a:fillRef idx="0">
              <a:schemeClr val="dk1"/>
            </a:fillRef>
            <a:effectRef idx="0">
              <a:schemeClr val="dk1"/>
            </a:effectRef>
            <a:fontRef idx="minor">
              <a:schemeClr val="tx1"/>
            </a:fontRef>
          </p:style>
        </p:cxnSp>
        <p:sp>
          <p:nvSpPr>
            <p:cNvPr id="104" name="文本框 103"/>
            <p:cNvSpPr txBox="1"/>
            <p:nvPr/>
          </p:nvSpPr>
          <p:spPr>
            <a:xfrm>
              <a:off x="8056" y="6218"/>
              <a:ext cx="816" cy="580"/>
            </a:xfrm>
            <a:prstGeom prst="rect">
              <a:avLst/>
            </a:prstGeom>
            <a:noFill/>
          </p:spPr>
          <p:txBody>
            <a:bodyPr wrap="square" rtlCol="0">
              <a:spAutoFit/>
            </a:bodyPr>
            <a:lstStyle/>
            <a:p>
              <a:r>
                <a:rPr lang="en-US" altLang="zh-CN"/>
                <a:t>CP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vertical)">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vertical)">
                                      <p:cBhvr>
                                        <p:cTn id="22" dur="500"/>
                                        <p:tgtEl>
                                          <p:spTgt spid="6"/>
                                        </p:tgtEl>
                                      </p:cBhvr>
                                    </p:animEffect>
                                  </p:childTnLst>
                                </p:cTn>
                              </p:par>
                              <p:par>
                                <p:cTn id="23" presetID="3" presetClass="entr" presetSubtype="5" fill="hold" nodeType="withEffect">
                                  <p:stCondLst>
                                    <p:cond delay="0"/>
                                  </p:stCondLst>
                                  <p:childTnLst>
                                    <p:set>
                                      <p:cBhvr>
                                        <p:cTn id="24" dur="1" fill="hold">
                                          <p:stCondLst>
                                            <p:cond delay="0"/>
                                          </p:stCondLst>
                                        </p:cTn>
                                        <p:tgtEl>
                                          <p:spTgt spid="54282"/>
                                        </p:tgtEl>
                                        <p:attrNameLst>
                                          <p:attrName>style.visibility</p:attrName>
                                        </p:attrNameLst>
                                      </p:cBhvr>
                                      <p:to>
                                        <p:strVal val="visible"/>
                                      </p:to>
                                    </p:set>
                                    <p:animEffect transition="in" filter="blinds(vertical)">
                                      <p:cBhvr>
                                        <p:cTn id="25" dur="500"/>
                                        <p:tgtEl>
                                          <p:spTgt spid="5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3" grpId="0"/>
      <p:bldP spid="3"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3" name="Text Box 13"/>
          <p:cNvSpPr txBox="1"/>
          <p:nvPr/>
        </p:nvSpPr>
        <p:spPr>
          <a:xfrm>
            <a:off x="84455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JK</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2" name="图片 1"/>
          <p:cNvPicPr>
            <a:picLocks noChangeAspect="1"/>
          </p:cNvPicPr>
          <p:nvPr/>
        </p:nvPicPr>
        <p:blipFill>
          <a:blip r:embed="rId4"/>
          <a:stretch>
            <a:fillRect/>
          </a:stretch>
        </p:blipFill>
        <p:spPr>
          <a:xfrm>
            <a:off x="1005205" y="2002155"/>
            <a:ext cx="4337685" cy="2525395"/>
          </a:xfrm>
          <a:prstGeom prst="rect">
            <a:avLst/>
          </a:prstGeom>
        </p:spPr>
      </p:pic>
      <p:grpSp>
        <p:nvGrpSpPr>
          <p:cNvPr id="4" name="组合 3"/>
          <p:cNvGrpSpPr/>
          <p:nvPr/>
        </p:nvGrpSpPr>
        <p:grpSpPr>
          <a:xfrm>
            <a:off x="6962775" y="2041525"/>
            <a:ext cx="3130550" cy="1799590"/>
            <a:chOff x="6962775" y="2041525"/>
            <a:chExt cx="3130550" cy="1799590"/>
          </a:xfrm>
        </p:grpSpPr>
        <p:grpSp>
          <p:nvGrpSpPr>
            <p:cNvPr id="215079" name="Group 5"/>
            <p:cNvGrpSpPr/>
            <p:nvPr/>
          </p:nvGrpSpPr>
          <p:grpSpPr>
            <a:xfrm>
              <a:off x="7259502" y="2041525"/>
              <a:ext cx="2833823" cy="1799590"/>
              <a:chOff x="624" y="2752"/>
              <a:chExt cx="1811" cy="1125"/>
            </a:xfrm>
          </p:grpSpPr>
          <p:grpSp>
            <p:nvGrpSpPr>
              <p:cNvPr id="215080" name="Group 6"/>
              <p:cNvGrpSpPr/>
              <p:nvPr/>
            </p:nvGrpSpPr>
            <p:grpSpPr>
              <a:xfrm>
                <a:off x="700" y="2919"/>
                <a:ext cx="1735" cy="958"/>
                <a:chOff x="700" y="2919"/>
                <a:chExt cx="1735" cy="958"/>
              </a:xfrm>
            </p:grpSpPr>
            <p:grpSp>
              <p:nvGrpSpPr>
                <p:cNvPr id="215081" name="Group 7"/>
                <p:cNvGrpSpPr/>
                <p:nvPr/>
              </p:nvGrpSpPr>
              <p:grpSpPr>
                <a:xfrm>
                  <a:off x="700" y="2919"/>
                  <a:ext cx="1735" cy="958"/>
                  <a:chOff x="700" y="2919"/>
                  <a:chExt cx="1735" cy="958"/>
                </a:xfrm>
              </p:grpSpPr>
              <p:sp>
                <p:nvSpPr>
                  <p:cNvPr id="215082" name="Rectangle 8"/>
                  <p:cNvSpPr/>
                  <p:nvPr/>
                </p:nvSpPr>
                <p:spPr>
                  <a:xfrm>
                    <a:off x="936" y="3165"/>
                    <a:ext cx="1499" cy="71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83" name="Rectangle 9"/>
                  <p:cNvSpPr/>
                  <p:nvPr/>
                </p:nvSpPr>
                <p:spPr>
                  <a:xfrm>
                    <a:off x="936" y="3165"/>
                    <a:ext cx="1499" cy="711"/>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84" name="Line 10"/>
                  <p:cNvSpPr/>
                  <p:nvPr/>
                </p:nvSpPr>
                <p:spPr>
                  <a:xfrm>
                    <a:off x="944" y="3528"/>
                    <a:ext cx="1491" cy="0"/>
                  </a:xfrm>
                  <a:prstGeom prst="line">
                    <a:avLst/>
                  </a:prstGeom>
                  <a:ln w="9525" cap="flat" cmpd="sng">
                    <a:solidFill>
                      <a:schemeClr val="tx1"/>
                    </a:solidFill>
                    <a:prstDash val="solid"/>
                    <a:round/>
                    <a:headEnd type="none" w="med" len="med"/>
                    <a:tailEnd type="none" w="med" len="med"/>
                  </a:ln>
                </p:spPr>
              </p:sp>
              <p:sp>
                <p:nvSpPr>
                  <p:cNvPr id="215085" name="Line 11"/>
                  <p:cNvSpPr/>
                  <p:nvPr/>
                </p:nvSpPr>
                <p:spPr>
                  <a:xfrm>
                    <a:off x="1664" y="3173"/>
                    <a:ext cx="0" cy="703"/>
                  </a:xfrm>
                  <a:prstGeom prst="line">
                    <a:avLst/>
                  </a:prstGeom>
                  <a:ln w="9525" cap="flat" cmpd="sng">
                    <a:solidFill>
                      <a:schemeClr val="tx1"/>
                    </a:solidFill>
                    <a:prstDash val="solid"/>
                    <a:round/>
                    <a:headEnd type="none" w="med" len="med"/>
                    <a:tailEnd type="none" w="med" len="med"/>
                  </a:ln>
                </p:spPr>
              </p:sp>
              <p:sp>
                <p:nvSpPr>
                  <p:cNvPr id="215086" name="Line 12"/>
                  <p:cNvSpPr/>
                  <p:nvPr/>
                </p:nvSpPr>
                <p:spPr>
                  <a:xfrm>
                    <a:off x="2029" y="3173"/>
                    <a:ext cx="0" cy="686"/>
                  </a:xfrm>
                  <a:prstGeom prst="line">
                    <a:avLst/>
                  </a:prstGeom>
                  <a:ln w="9525" cap="flat" cmpd="sng">
                    <a:solidFill>
                      <a:schemeClr val="tx1"/>
                    </a:solidFill>
                    <a:prstDash val="solid"/>
                    <a:round/>
                    <a:headEnd type="none" w="med" len="med"/>
                    <a:tailEnd type="none" w="med" len="med"/>
                  </a:ln>
                </p:spPr>
              </p:sp>
              <p:sp>
                <p:nvSpPr>
                  <p:cNvPr id="215087" name="Line 13"/>
                  <p:cNvSpPr/>
                  <p:nvPr/>
                </p:nvSpPr>
                <p:spPr>
                  <a:xfrm>
                    <a:off x="1307" y="3174"/>
                    <a:ext cx="0" cy="703"/>
                  </a:xfrm>
                  <a:prstGeom prst="line">
                    <a:avLst/>
                  </a:prstGeom>
                  <a:ln w="9525" cap="flat" cmpd="sng">
                    <a:solidFill>
                      <a:schemeClr val="tx1"/>
                    </a:solidFill>
                    <a:prstDash val="solid"/>
                    <a:round/>
                    <a:headEnd type="none" w="med" len="med"/>
                    <a:tailEnd type="none" w="med" len="med"/>
                  </a:ln>
                </p:spPr>
              </p:sp>
              <p:sp>
                <p:nvSpPr>
                  <p:cNvPr id="215088" name="Line 14"/>
                  <p:cNvSpPr/>
                  <p:nvPr/>
                </p:nvSpPr>
                <p:spPr>
                  <a:xfrm>
                    <a:off x="700" y="2928"/>
                    <a:ext cx="245" cy="237"/>
                  </a:xfrm>
                  <a:prstGeom prst="line">
                    <a:avLst/>
                  </a:prstGeom>
                  <a:ln w="9525" cap="flat" cmpd="sng">
                    <a:solidFill>
                      <a:schemeClr val="tx1"/>
                    </a:solidFill>
                    <a:prstDash val="solid"/>
                    <a:round/>
                    <a:headEnd type="none" w="med" len="med"/>
                    <a:tailEnd type="none" w="med" len="med"/>
                  </a:ln>
                </p:spPr>
              </p:sp>
              <p:sp>
                <p:nvSpPr>
                  <p:cNvPr id="215089" name="Text Box 15"/>
                  <p:cNvSpPr txBox="1"/>
                  <p:nvPr/>
                </p:nvSpPr>
                <p:spPr>
                  <a:xfrm>
                    <a:off x="976" y="2944"/>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5090" name="Text Box 16"/>
                  <p:cNvSpPr txBox="1"/>
                  <p:nvPr/>
                </p:nvSpPr>
                <p:spPr>
                  <a:xfrm>
                    <a:off x="1355" y="2936"/>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dirty="0">
                        <a:latin typeface="Arial" panose="020B0604020202020204" pitchFamily="34" charset="0"/>
                        <a:ea typeface="宋体" panose="02010600030101010101" pitchFamily="2" charset="-122"/>
                      </a:rPr>
                      <a:t>01</a:t>
                    </a:r>
                  </a:p>
                </p:txBody>
              </p:sp>
              <p:sp>
                <p:nvSpPr>
                  <p:cNvPr id="215091" name="Text Box 17"/>
                  <p:cNvSpPr txBox="1"/>
                  <p:nvPr/>
                </p:nvSpPr>
                <p:spPr>
                  <a:xfrm>
                    <a:off x="1699" y="2928"/>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5092" name="Text Box 18"/>
                  <p:cNvSpPr txBox="1"/>
                  <p:nvPr/>
                </p:nvSpPr>
                <p:spPr>
                  <a:xfrm>
                    <a:off x="2054" y="2919"/>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5093" name="Text Box 19"/>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5094" name="Text Box 20"/>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5095" name="Text Box 21"/>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6" name="Text Box 22"/>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7" name="Text Box 23"/>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8" name="Text Box 24"/>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9" name="Text Box 25"/>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0" name="Text Box 26"/>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1" name="Text Box 27"/>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2" name="Text Box 28"/>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5103" name="Text Box 29"/>
              <p:cNvSpPr txBox="1"/>
              <p:nvPr/>
            </p:nvSpPr>
            <p:spPr>
              <a:xfrm>
                <a:off x="747" y="2752"/>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chemeClr val="hlink"/>
                  </a:solidFill>
                  <a:latin typeface="Comic Sans MS" panose="030F0702030302020204" pitchFamily="66" charset="0"/>
                  <a:ea typeface="宋体" panose="02010600030101010101" pitchFamily="2" charset="-122"/>
                </a:endParaRPr>
              </a:p>
            </p:txBody>
          </p:sp>
          <p:sp>
            <p:nvSpPr>
              <p:cNvPr id="215104" name="Text Box 30"/>
              <p:cNvSpPr txBox="1"/>
              <p:nvPr/>
            </p:nvSpPr>
            <p:spPr>
              <a:xfrm>
                <a:off x="624" y="2923"/>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sp>
          <p:nvSpPr>
            <p:cNvPr id="57" name="Text Box 36"/>
            <p:cNvSpPr txBox="1"/>
            <p:nvPr/>
          </p:nvSpPr>
          <p:spPr>
            <a:xfrm>
              <a:off x="6962775" y="3033395"/>
              <a:ext cx="445135" cy="36830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indent="0">
                <a:lnSpc>
                  <a:spcPct val="100000"/>
                </a:lnSpc>
                <a:spcBef>
                  <a:spcPct val="50000"/>
                </a:spcBef>
                <a:buNone/>
              </a:pPr>
              <a:r>
                <a:rPr lang="en-US" altLang="zh-CN" b="0">
                  <a:solidFill>
                    <a:srgbClr val="3333CC"/>
                  </a:solidFill>
                  <a:latin typeface="黑体" panose="02010609060101010101" pitchFamily="49" charset="-122"/>
                  <a:ea typeface="黑体" panose="02010609060101010101" pitchFamily="49" charset="-122"/>
                </a:rPr>
                <a:t>J</a:t>
              </a:r>
              <a:r>
                <a:rPr lang="en-US" altLang="zh-CN" b="0" baseline="-25000">
                  <a:solidFill>
                    <a:srgbClr val="3333CC"/>
                  </a:solidFill>
                  <a:latin typeface="黑体" panose="02010609060101010101" pitchFamily="49" charset="-122"/>
                  <a:ea typeface="黑体" panose="02010609060101010101" pitchFamily="49" charset="-122"/>
                </a:rPr>
                <a:t>2</a:t>
              </a:r>
            </a:p>
          </p:txBody>
        </p:sp>
        <p:sp>
          <p:nvSpPr>
            <p:cNvPr id="414825" name="Text Box 35"/>
            <p:cNvSpPr txBox="1"/>
            <p:nvPr/>
          </p:nvSpPr>
          <p:spPr>
            <a:xfrm>
              <a:off x="7886700" y="2834640"/>
              <a:ext cx="2106930" cy="366395"/>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1      0       d      d</a:t>
              </a:r>
            </a:p>
          </p:txBody>
        </p:sp>
        <p:sp>
          <p:nvSpPr>
            <p:cNvPr id="414827" name="Text Box 71"/>
            <p:cNvSpPr txBox="1"/>
            <p:nvPr/>
          </p:nvSpPr>
          <p:spPr>
            <a:xfrm>
              <a:off x="7886700" y="3352800"/>
              <a:ext cx="2106930" cy="36703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0      0       d      d</a:t>
              </a:r>
            </a:p>
          </p:txBody>
        </p:sp>
      </p:grpSp>
      <p:grpSp>
        <p:nvGrpSpPr>
          <p:cNvPr id="6" name="组合 5"/>
          <p:cNvGrpSpPr/>
          <p:nvPr/>
        </p:nvGrpSpPr>
        <p:grpSpPr>
          <a:xfrm>
            <a:off x="5545455" y="3676022"/>
            <a:ext cx="3034665" cy="1687872"/>
            <a:chOff x="5545455" y="3676022"/>
            <a:chExt cx="3034665" cy="1687872"/>
          </a:xfrm>
        </p:grpSpPr>
        <p:grpSp>
          <p:nvGrpSpPr>
            <p:cNvPr id="51" name="Group 37"/>
            <p:cNvGrpSpPr/>
            <p:nvPr/>
          </p:nvGrpSpPr>
          <p:grpSpPr>
            <a:xfrm>
              <a:off x="5682933" y="3676022"/>
              <a:ext cx="2897187" cy="1687872"/>
              <a:chOff x="3388" y="2427"/>
              <a:chExt cx="1825" cy="1063"/>
            </a:xfrm>
          </p:grpSpPr>
          <p:grpSp>
            <p:nvGrpSpPr>
              <p:cNvPr id="215045" name="Group 38"/>
              <p:cNvGrpSpPr/>
              <p:nvPr/>
            </p:nvGrpSpPr>
            <p:grpSpPr>
              <a:xfrm>
                <a:off x="3426" y="2427"/>
                <a:ext cx="1787" cy="1063"/>
                <a:chOff x="622" y="2749"/>
                <a:chExt cx="1813" cy="1055"/>
              </a:xfrm>
            </p:grpSpPr>
            <p:grpSp>
              <p:nvGrpSpPr>
                <p:cNvPr id="215046" name="Group 39"/>
                <p:cNvGrpSpPr/>
                <p:nvPr/>
              </p:nvGrpSpPr>
              <p:grpSpPr>
                <a:xfrm>
                  <a:off x="700" y="2928"/>
                  <a:ext cx="1735" cy="876"/>
                  <a:chOff x="700" y="2928"/>
                  <a:chExt cx="1735" cy="876"/>
                </a:xfrm>
              </p:grpSpPr>
              <p:grpSp>
                <p:nvGrpSpPr>
                  <p:cNvPr id="215047" name="Group 40"/>
                  <p:cNvGrpSpPr/>
                  <p:nvPr/>
                </p:nvGrpSpPr>
                <p:grpSpPr>
                  <a:xfrm>
                    <a:off x="700" y="2928"/>
                    <a:ext cx="1735" cy="876"/>
                    <a:chOff x="700" y="2928"/>
                    <a:chExt cx="1735" cy="876"/>
                  </a:xfrm>
                </p:grpSpPr>
                <p:sp>
                  <p:nvSpPr>
                    <p:cNvPr id="215049" name="Rectangle 42"/>
                    <p:cNvSpPr/>
                    <p:nvPr/>
                  </p:nvSpPr>
                  <p:spPr>
                    <a:xfrm>
                      <a:off x="936" y="3165"/>
                      <a:ext cx="1499" cy="634"/>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50" name="Line 43"/>
                    <p:cNvSpPr/>
                    <p:nvPr/>
                  </p:nvSpPr>
                  <p:spPr>
                    <a:xfrm>
                      <a:off x="944" y="3528"/>
                      <a:ext cx="1491" cy="0"/>
                    </a:xfrm>
                    <a:prstGeom prst="line">
                      <a:avLst/>
                    </a:prstGeom>
                    <a:ln w="9525" cap="flat" cmpd="sng">
                      <a:solidFill>
                        <a:schemeClr val="tx1"/>
                      </a:solidFill>
                      <a:prstDash val="solid"/>
                      <a:round/>
                      <a:headEnd type="none" w="med" len="med"/>
                      <a:tailEnd type="none" w="med" len="med"/>
                    </a:ln>
                  </p:spPr>
                </p:sp>
                <p:sp>
                  <p:nvSpPr>
                    <p:cNvPr id="215051" name="Line 44"/>
                    <p:cNvSpPr/>
                    <p:nvPr/>
                  </p:nvSpPr>
                  <p:spPr>
                    <a:xfrm>
                      <a:off x="1664" y="3173"/>
                      <a:ext cx="0" cy="630"/>
                    </a:xfrm>
                    <a:prstGeom prst="line">
                      <a:avLst/>
                    </a:prstGeom>
                    <a:ln w="9525" cap="flat" cmpd="sng">
                      <a:solidFill>
                        <a:schemeClr val="tx1"/>
                      </a:solidFill>
                      <a:prstDash val="solid"/>
                      <a:round/>
                      <a:headEnd type="none" w="med" len="med"/>
                      <a:tailEnd type="none" w="med" len="med"/>
                    </a:ln>
                  </p:spPr>
                </p:sp>
                <p:sp>
                  <p:nvSpPr>
                    <p:cNvPr id="215052" name="Line 45"/>
                    <p:cNvSpPr/>
                    <p:nvPr/>
                  </p:nvSpPr>
                  <p:spPr>
                    <a:xfrm>
                      <a:off x="2029" y="3173"/>
                      <a:ext cx="0" cy="608"/>
                    </a:xfrm>
                    <a:prstGeom prst="line">
                      <a:avLst/>
                    </a:prstGeom>
                    <a:ln w="9525" cap="flat" cmpd="sng">
                      <a:solidFill>
                        <a:schemeClr val="tx1"/>
                      </a:solidFill>
                      <a:prstDash val="solid"/>
                      <a:round/>
                      <a:headEnd type="none" w="med" len="med"/>
                      <a:tailEnd type="none" w="med" len="med"/>
                    </a:ln>
                  </p:spPr>
                </p:sp>
                <p:sp>
                  <p:nvSpPr>
                    <p:cNvPr id="215053" name="Line 46"/>
                    <p:cNvSpPr/>
                    <p:nvPr/>
                  </p:nvSpPr>
                  <p:spPr>
                    <a:xfrm>
                      <a:off x="1307" y="3174"/>
                      <a:ext cx="0" cy="630"/>
                    </a:xfrm>
                    <a:prstGeom prst="line">
                      <a:avLst/>
                    </a:prstGeom>
                    <a:ln w="9525" cap="flat" cmpd="sng">
                      <a:solidFill>
                        <a:schemeClr val="tx1"/>
                      </a:solidFill>
                      <a:prstDash val="solid"/>
                      <a:round/>
                      <a:headEnd type="none" w="med" len="med"/>
                      <a:tailEnd type="none" w="med" len="med"/>
                    </a:ln>
                  </p:spPr>
                </p:sp>
                <p:sp>
                  <p:nvSpPr>
                    <p:cNvPr id="215054" name="Line 47"/>
                    <p:cNvSpPr/>
                    <p:nvPr/>
                  </p:nvSpPr>
                  <p:spPr>
                    <a:xfrm>
                      <a:off x="700" y="2928"/>
                      <a:ext cx="245" cy="237"/>
                    </a:xfrm>
                    <a:prstGeom prst="line">
                      <a:avLst/>
                    </a:prstGeom>
                    <a:ln w="9525" cap="flat" cmpd="sng">
                      <a:solidFill>
                        <a:schemeClr val="tx1"/>
                      </a:solidFill>
                      <a:prstDash val="solid"/>
                      <a:round/>
                      <a:headEnd type="none" w="med" len="med"/>
                      <a:tailEnd type="none" w="med" len="med"/>
                    </a:ln>
                  </p:spPr>
                </p:sp>
                <p:sp>
                  <p:nvSpPr>
                    <p:cNvPr id="215055" name="Text Box 48"/>
                    <p:cNvSpPr txBox="1"/>
                    <p:nvPr/>
                  </p:nvSpPr>
                  <p:spPr>
                    <a:xfrm>
                      <a:off x="976" y="2956"/>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5056" name="Text Box 49"/>
                    <p:cNvSpPr txBox="1"/>
                    <p:nvPr/>
                  </p:nvSpPr>
                  <p:spPr>
                    <a:xfrm>
                      <a:off x="1348" y="2955"/>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01</a:t>
                      </a:r>
                    </a:p>
                  </p:txBody>
                </p:sp>
                <p:sp>
                  <p:nvSpPr>
                    <p:cNvPr id="215057" name="Text Box 50"/>
                    <p:cNvSpPr txBox="1"/>
                    <p:nvPr/>
                  </p:nvSpPr>
                  <p:spPr>
                    <a:xfrm>
                      <a:off x="1697" y="2952"/>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5058" name="Text Box 51"/>
                    <p:cNvSpPr txBox="1"/>
                    <p:nvPr/>
                  </p:nvSpPr>
                  <p:spPr>
                    <a:xfrm>
                      <a:off x="2054" y="2952"/>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5059" name="Text Box 52"/>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5060" name="Text Box 53"/>
                    <p:cNvSpPr txBox="1"/>
                    <p:nvPr/>
                  </p:nvSpPr>
                  <p:spPr>
                    <a:xfrm>
                      <a:off x="734" y="353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5061" name="Text Box 54"/>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2" name="Text Box 55"/>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3" name="Text Box 56"/>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4" name="Text Box 57"/>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5" name="Text Box 58"/>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6" name="Text Box 59"/>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7" name="Text Box 60"/>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8" name="Text Box 61"/>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5069" name="Text Box 62"/>
                <p:cNvSpPr txBox="1"/>
                <p:nvPr/>
              </p:nvSpPr>
              <p:spPr>
                <a:xfrm>
                  <a:off x="717" y="2749"/>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chemeClr val="hlink"/>
                    </a:solidFill>
                    <a:latin typeface="Comic Sans MS" panose="030F0702030302020204" pitchFamily="66" charset="0"/>
                    <a:ea typeface="宋体" panose="02010600030101010101" pitchFamily="2" charset="-122"/>
                  </a:endParaRPr>
                </a:p>
              </p:txBody>
            </p:sp>
            <p:sp>
              <p:nvSpPr>
                <p:cNvPr id="215070" name="Text Box 63"/>
                <p:cNvSpPr txBox="1"/>
                <p:nvPr/>
              </p:nvSpPr>
              <p:spPr>
                <a:xfrm>
                  <a:off x="622" y="2923"/>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sp>
            <p:nvSpPr>
              <p:cNvPr id="215074" name="Line 67"/>
              <p:cNvSpPr/>
              <p:nvPr/>
            </p:nvSpPr>
            <p:spPr>
              <a:xfrm>
                <a:off x="3388" y="2829"/>
                <a:ext cx="161" cy="0"/>
              </a:xfrm>
              <a:prstGeom prst="line">
                <a:avLst/>
              </a:prstGeom>
              <a:ln w="9525" cap="flat" cmpd="sng">
                <a:solidFill>
                  <a:srgbClr val="FFE9EC"/>
                </a:solidFill>
                <a:prstDash val="solid"/>
                <a:round/>
                <a:headEnd type="none" w="med" len="med"/>
                <a:tailEnd type="triangle" w="med" len="med"/>
              </a:ln>
            </p:spPr>
          </p:sp>
        </p:grpSp>
        <p:sp>
          <p:nvSpPr>
            <p:cNvPr id="58" name="Text Box 70"/>
            <p:cNvSpPr txBox="1"/>
            <p:nvPr/>
          </p:nvSpPr>
          <p:spPr>
            <a:xfrm>
              <a:off x="5545455" y="4613275"/>
              <a:ext cx="394970" cy="368300"/>
            </a:xfrm>
            <a:prstGeom prst="rect">
              <a:avLst/>
            </a:prstGeom>
            <a:noFill/>
            <a:ln w="9525">
              <a:noFill/>
            </a:ln>
          </p:spPr>
          <p:txBody>
            <a:bodyPr wrap="square" anchor="t">
              <a:spAutoFit/>
            </a:bodyPr>
            <a:lstStyle/>
            <a:p>
              <a:pPr lvl="0" indent="0">
                <a:lnSpc>
                  <a:spcPct val="100000"/>
                </a:lnSpc>
                <a:spcBef>
                  <a:spcPct val="50000"/>
                </a:spcBef>
                <a:buNone/>
              </a:pPr>
              <a:r>
                <a:rPr lang="en-US" altLang="zh-CN" b="0">
                  <a:solidFill>
                    <a:srgbClr val="3333CC"/>
                  </a:solidFill>
                  <a:latin typeface="黑体" panose="02010609060101010101" pitchFamily="49" charset="-122"/>
                  <a:ea typeface="黑体" panose="02010609060101010101" pitchFamily="49" charset="-122"/>
                </a:rPr>
                <a:t>K</a:t>
              </a:r>
              <a:r>
                <a:rPr lang="en-US" altLang="zh-CN" b="0" baseline="-25000">
                  <a:solidFill>
                    <a:srgbClr val="3333CC"/>
                  </a:solidFill>
                  <a:latin typeface="黑体" panose="02010609060101010101" pitchFamily="49" charset="-122"/>
                  <a:ea typeface="黑体" panose="02010609060101010101" pitchFamily="49" charset="-122"/>
                </a:rPr>
                <a:t>2</a:t>
              </a:r>
            </a:p>
          </p:txBody>
        </p:sp>
        <p:sp>
          <p:nvSpPr>
            <p:cNvPr id="414755" name="Text Box 68"/>
            <p:cNvSpPr txBox="1"/>
            <p:nvPr/>
          </p:nvSpPr>
          <p:spPr>
            <a:xfrm>
              <a:off x="6353810" y="4464685"/>
              <a:ext cx="2106930" cy="36703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d      d       1      1</a:t>
              </a:r>
            </a:p>
          </p:txBody>
        </p:sp>
        <p:sp>
          <p:nvSpPr>
            <p:cNvPr id="414756" name="Text Box 69"/>
            <p:cNvSpPr txBox="1"/>
            <p:nvPr/>
          </p:nvSpPr>
          <p:spPr>
            <a:xfrm>
              <a:off x="6384925" y="4967605"/>
              <a:ext cx="2106295" cy="36703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d       d       0      0</a:t>
              </a:r>
            </a:p>
          </p:txBody>
        </p:sp>
      </p:grpSp>
      <p:graphicFrame>
        <p:nvGraphicFramePr>
          <p:cNvPr id="8" name="Object 108"/>
          <p:cNvGraphicFramePr/>
          <p:nvPr/>
        </p:nvGraphicFramePr>
        <p:xfrm>
          <a:off x="10312400" y="3071495"/>
          <a:ext cx="1140460" cy="384175"/>
        </p:xfrm>
        <a:graphic>
          <a:graphicData uri="http://schemas.openxmlformats.org/presentationml/2006/ole">
            <mc:AlternateContent xmlns:mc="http://schemas.openxmlformats.org/markup-compatibility/2006">
              <mc:Choice xmlns:v="urn:schemas-microsoft-com:vml" Requires="v">
                <p:oleObj spid="_x0000_s4183" r:id="rId5" imgW="584200" imgH="228600" progId="Equation.3">
                  <p:embed/>
                </p:oleObj>
              </mc:Choice>
              <mc:Fallback>
                <p:oleObj r:id="rId5" imgW="584200" imgH="228600" progId="Equation.3">
                  <p:embed/>
                  <p:pic>
                    <p:nvPicPr>
                      <p:cNvPr id="0" name="图片 3147"/>
                      <p:cNvPicPr/>
                      <p:nvPr/>
                    </p:nvPicPr>
                    <p:blipFill>
                      <a:blip r:embed="rId6"/>
                      <a:stretch>
                        <a:fillRect/>
                      </a:stretch>
                    </p:blipFill>
                    <p:spPr>
                      <a:xfrm>
                        <a:off x="10312400" y="3071495"/>
                        <a:ext cx="1140460" cy="384175"/>
                      </a:xfrm>
                      <a:prstGeom prst="rect">
                        <a:avLst/>
                      </a:prstGeom>
                      <a:noFill/>
                      <a:ln w="38100">
                        <a:noFill/>
                        <a:miter/>
                      </a:ln>
                    </p:spPr>
                  </p:pic>
                </p:oleObj>
              </mc:Fallback>
            </mc:AlternateContent>
          </a:graphicData>
        </a:graphic>
      </p:graphicFrame>
      <p:graphicFrame>
        <p:nvGraphicFramePr>
          <p:cNvPr id="115721" name="Object 9"/>
          <p:cNvGraphicFramePr>
            <a:graphicFrameLocks noGrp="1"/>
          </p:cNvGraphicFramePr>
          <p:nvPr>
            <p:ph idx="1"/>
          </p:nvPr>
        </p:nvGraphicFramePr>
        <p:xfrm>
          <a:off x="9384030" y="4725035"/>
          <a:ext cx="859790" cy="399415"/>
        </p:xfrm>
        <a:graphic>
          <a:graphicData uri="http://schemas.openxmlformats.org/presentationml/2006/ole">
            <mc:AlternateContent xmlns:mc="http://schemas.openxmlformats.org/markup-compatibility/2006">
              <mc:Choice xmlns:v="urn:schemas-microsoft-com:vml" Requires="v">
                <p:oleObj spid="_x0000_s4184" r:id="rId7" imgW="393065" imgH="203200" progId="Equation.3">
                  <p:embed/>
                </p:oleObj>
              </mc:Choice>
              <mc:Fallback>
                <p:oleObj r:id="rId7" imgW="393065" imgH="203200" progId="Equation.3">
                  <p:embed/>
                  <p:pic>
                    <p:nvPicPr>
                      <p:cNvPr id="0" name="图片 3146"/>
                      <p:cNvPicPr/>
                      <p:nvPr/>
                    </p:nvPicPr>
                    <p:blipFill>
                      <a:blip r:embed="rId8"/>
                      <a:stretch>
                        <a:fillRect/>
                      </a:stretch>
                    </p:blipFill>
                    <p:spPr>
                      <a:xfrm>
                        <a:off x="9384030" y="4725035"/>
                        <a:ext cx="859790" cy="399415"/>
                      </a:xfrm>
                      <a:prstGeom prst="rect">
                        <a:avLst/>
                      </a:prstGeom>
                      <a:noFill/>
                      <a:ln w="38100">
                        <a:miter/>
                      </a:ln>
                    </p:spPr>
                  </p:pic>
                </p:oleObj>
              </mc:Fallback>
            </mc:AlternateContent>
          </a:graphicData>
        </a:graphic>
      </p:graphicFrame>
      <p:grpSp>
        <p:nvGrpSpPr>
          <p:cNvPr id="25641" name="组合 25640"/>
          <p:cNvGrpSpPr/>
          <p:nvPr/>
        </p:nvGrpSpPr>
        <p:grpSpPr>
          <a:xfrm>
            <a:off x="840740" y="4692650"/>
            <a:ext cx="3084513" cy="1762125"/>
            <a:chOff x="3208" y="1554"/>
            <a:chExt cx="1943" cy="1110"/>
          </a:xfrm>
        </p:grpSpPr>
        <p:grpSp>
          <p:nvGrpSpPr>
            <p:cNvPr id="217092" name="Group 5"/>
            <p:cNvGrpSpPr/>
            <p:nvPr/>
          </p:nvGrpSpPr>
          <p:grpSpPr>
            <a:xfrm>
              <a:off x="3436" y="1554"/>
              <a:ext cx="1715" cy="1110"/>
              <a:chOff x="695" y="2776"/>
              <a:chExt cx="1740" cy="1101"/>
            </a:xfrm>
          </p:grpSpPr>
          <p:grpSp>
            <p:nvGrpSpPr>
              <p:cNvPr id="217093" name="Group 6"/>
              <p:cNvGrpSpPr/>
              <p:nvPr/>
            </p:nvGrpSpPr>
            <p:grpSpPr>
              <a:xfrm>
                <a:off x="700" y="2928"/>
                <a:ext cx="1735" cy="949"/>
                <a:chOff x="700" y="2928"/>
                <a:chExt cx="1735" cy="949"/>
              </a:xfrm>
            </p:grpSpPr>
            <p:grpSp>
              <p:nvGrpSpPr>
                <p:cNvPr id="217094" name="Group 7"/>
                <p:cNvGrpSpPr/>
                <p:nvPr/>
              </p:nvGrpSpPr>
              <p:grpSpPr>
                <a:xfrm>
                  <a:off x="700" y="2928"/>
                  <a:ext cx="1735" cy="949"/>
                  <a:chOff x="700" y="2928"/>
                  <a:chExt cx="1735" cy="949"/>
                </a:xfrm>
              </p:grpSpPr>
              <p:sp>
                <p:nvSpPr>
                  <p:cNvPr id="217095" name="Rectangle 8"/>
                  <p:cNvSpPr/>
                  <p:nvPr/>
                </p:nvSpPr>
                <p:spPr>
                  <a:xfrm>
                    <a:off x="936" y="3165"/>
                    <a:ext cx="1499" cy="711"/>
                  </a:xfrm>
                  <a:prstGeom prst="rect">
                    <a:avLst/>
                  </a:prstGeom>
                  <a:solidFill>
                    <a:srgbClr val="BBE0E3"/>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7096" name="Rectangle 9"/>
                  <p:cNvSpPr/>
                  <p:nvPr/>
                </p:nvSpPr>
                <p:spPr>
                  <a:xfrm>
                    <a:off x="936" y="3165"/>
                    <a:ext cx="1499" cy="711"/>
                  </a:xfrm>
                  <a:prstGeom prst="rect">
                    <a:avLst/>
                  </a:prstGeom>
                  <a:solidFill>
                    <a:srgbClr val="00FF00"/>
                  </a:solidFill>
                  <a:ln w="9525" cap="flat" cmpd="sng">
                    <a:solidFill>
                      <a:srgbClr val="000000"/>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7097" name="Line 10"/>
                  <p:cNvSpPr/>
                  <p:nvPr/>
                </p:nvSpPr>
                <p:spPr>
                  <a:xfrm>
                    <a:off x="944" y="3528"/>
                    <a:ext cx="1491" cy="0"/>
                  </a:xfrm>
                  <a:prstGeom prst="line">
                    <a:avLst/>
                  </a:prstGeom>
                  <a:ln w="9525" cap="flat" cmpd="sng">
                    <a:solidFill>
                      <a:srgbClr val="000000"/>
                    </a:solidFill>
                    <a:prstDash val="solid"/>
                    <a:round/>
                    <a:headEnd type="none" w="med" len="med"/>
                    <a:tailEnd type="none" w="med" len="med"/>
                  </a:ln>
                </p:spPr>
              </p:sp>
              <p:sp>
                <p:nvSpPr>
                  <p:cNvPr id="217098" name="Line 11"/>
                  <p:cNvSpPr/>
                  <p:nvPr/>
                </p:nvSpPr>
                <p:spPr>
                  <a:xfrm>
                    <a:off x="1664" y="3173"/>
                    <a:ext cx="0" cy="703"/>
                  </a:xfrm>
                  <a:prstGeom prst="line">
                    <a:avLst/>
                  </a:prstGeom>
                  <a:ln w="9525" cap="flat" cmpd="sng">
                    <a:solidFill>
                      <a:srgbClr val="000000"/>
                    </a:solidFill>
                    <a:prstDash val="solid"/>
                    <a:round/>
                    <a:headEnd type="none" w="med" len="med"/>
                    <a:tailEnd type="none" w="med" len="med"/>
                  </a:ln>
                </p:spPr>
              </p:sp>
              <p:sp>
                <p:nvSpPr>
                  <p:cNvPr id="217099" name="Line 12"/>
                  <p:cNvSpPr/>
                  <p:nvPr/>
                </p:nvSpPr>
                <p:spPr>
                  <a:xfrm>
                    <a:off x="2029" y="3173"/>
                    <a:ext cx="0" cy="686"/>
                  </a:xfrm>
                  <a:prstGeom prst="line">
                    <a:avLst/>
                  </a:prstGeom>
                  <a:ln w="9525" cap="flat" cmpd="sng">
                    <a:solidFill>
                      <a:srgbClr val="000000"/>
                    </a:solidFill>
                    <a:prstDash val="solid"/>
                    <a:round/>
                    <a:headEnd type="none" w="med" len="med"/>
                    <a:tailEnd type="none" w="med" len="med"/>
                  </a:ln>
                </p:spPr>
              </p:sp>
              <p:sp>
                <p:nvSpPr>
                  <p:cNvPr id="217100" name="Line 13"/>
                  <p:cNvSpPr/>
                  <p:nvPr/>
                </p:nvSpPr>
                <p:spPr>
                  <a:xfrm>
                    <a:off x="1307" y="3174"/>
                    <a:ext cx="0" cy="703"/>
                  </a:xfrm>
                  <a:prstGeom prst="line">
                    <a:avLst/>
                  </a:prstGeom>
                  <a:ln w="9525" cap="flat" cmpd="sng">
                    <a:solidFill>
                      <a:srgbClr val="000000"/>
                    </a:solidFill>
                    <a:prstDash val="solid"/>
                    <a:round/>
                    <a:headEnd type="none" w="med" len="med"/>
                    <a:tailEnd type="none" w="med" len="med"/>
                  </a:ln>
                </p:spPr>
              </p:sp>
              <p:sp>
                <p:nvSpPr>
                  <p:cNvPr id="217101" name="Line 14"/>
                  <p:cNvSpPr/>
                  <p:nvPr/>
                </p:nvSpPr>
                <p:spPr>
                  <a:xfrm>
                    <a:off x="700" y="2928"/>
                    <a:ext cx="245" cy="237"/>
                  </a:xfrm>
                  <a:prstGeom prst="line">
                    <a:avLst/>
                  </a:prstGeom>
                  <a:ln w="9525" cap="flat" cmpd="sng">
                    <a:solidFill>
                      <a:srgbClr val="000000"/>
                    </a:solidFill>
                    <a:prstDash val="solid"/>
                    <a:round/>
                    <a:headEnd type="none" w="med" len="med"/>
                    <a:tailEnd type="none" w="med" len="med"/>
                  </a:ln>
                </p:spPr>
              </p:sp>
              <p:sp>
                <p:nvSpPr>
                  <p:cNvPr id="217102" name="Text Box 15"/>
                  <p:cNvSpPr txBox="1"/>
                  <p:nvPr/>
                </p:nvSpPr>
                <p:spPr>
                  <a:xfrm>
                    <a:off x="976" y="2944"/>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7103" name="Text Box 16"/>
                  <p:cNvSpPr txBox="1"/>
                  <p:nvPr/>
                </p:nvSpPr>
                <p:spPr>
                  <a:xfrm>
                    <a:off x="1355" y="2948"/>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01</a:t>
                    </a:r>
                  </a:p>
                </p:txBody>
              </p:sp>
              <p:sp>
                <p:nvSpPr>
                  <p:cNvPr id="217104" name="Text Box 17"/>
                  <p:cNvSpPr txBox="1"/>
                  <p:nvPr/>
                </p:nvSpPr>
                <p:spPr>
                  <a:xfrm>
                    <a:off x="1697" y="2952"/>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7105" name="Text Box 18"/>
                  <p:cNvSpPr txBox="1"/>
                  <p:nvPr/>
                </p:nvSpPr>
                <p:spPr>
                  <a:xfrm>
                    <a:off x="2054" y="2955"/>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7106" name="Text Box 19"/>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7107" name="Text Box 20"/>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7108" name="Text Box 21"/>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7109" name="Text Box 22"/>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7110" name="Text Box 23"/>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7112" name="Text Box 25"/>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7113" name="Text Box 26"/>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7114" name="Text Box 27"/>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7115" name="Text Box 28"/>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7116" name="Text Box 29"/>
              <p:cNvSpPr txBox="1"/>
              <p:nvPr/>
            </p:nvSpPr>
            <p:spPr>
              <a:xfrm>
                <a:off x="753" y="2776"/>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rgbClr val="009999"/>
                  </a:solidFill>
                  <a:latin typeface="Comic Sans MS" panose="030F0702030302020204" pitchFamily="66" charset="0"/>
                  <a:ea typeface="宋体" panose="02010600030101010101" pitchFamily="2" charset="-122"/>
                </a:endParaRPr>
              </a:p>
            </p:txBody>
          </p:sp>
          <p:sp>
            <p:nvSpPr>
              <p:cNvPr id="217117" name="Text Box 30"/>
              <p:cNvSpPr txBox="1"/>
              <p:nvPr/>
            </p:nvSpPr>
            <p:spPr>
              <a:xfrm>
                <a:off x="695" y="3029"/>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sp>
          <p:nvSpPr>
            <p:cNvPr id="217118" name="Text Box 35"/>
            <p:cNvSpPr txBox="1"/>
            <p:nvPr/>
          </p:nvSpPr>
          <p:spPr>
            <a:xfrm>
              <a:off x="3771" y="2028"/>
              <a:ext cx="1327" cy="231"/>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0      0       1      0</a:t>
              </a:r>
            </a:p>
          </p:txBody>
        </p:sp>
        <p:sp>
          <p:nvSpPr>
            <p:cNvPr id="217119" name="Text Box 36"/>
            <p:cNvSpPr txBox="1"/>
            <p:nvPr/>
          </p:nvSpPr>
          <p:spPr>
            <a:xfrm>
              <a:off x="3208" y="2080"/>
              <a:ext cx="194" cy="232"/>
            </a:xfrm>
            <a:prstGeom prst="rect">
              <a:avLst/>
            </a:prstGeom>
            <a:noFill/>
            <a:ln w="9525">
              <a:noFill/>
            </a:ln>
            <a:extLst>
              <a:ext uri="{909E8E84-426E-40DD-AFC4-6F175D3DCCD1}">
                <a14:hiddenFill xmlns:a14="http://schemas.microsoft.com/office/drawing/2010/main">
                  <a:solidFill>
                    <a:srgbClr val="FFFFFF"/>
                  </a:solidFill>
                </a14:hiddenFill>
              </a:ext>
            </a:extLst>
          </p:spPr>
          <p:txBody>
            <a:bodyPr wrap="square" anchor="t">
              <a:spAutoFit/>
            </a:bodyPr>
            <a:lstStyle/>
            <a:p>
              <a:pPr lvl="0" indent="0">
                <a:lnSpc>
                  <a:spcPct val="100000"/>
                </a:lnSpc>
                <a:spcBef>
                  <a:spcPct val="50000"/>
                </a:spcBef>
                <a:buNone/>
              </a:pPr>
              <a:r>
                <a:rPr lang="en-US" altLang="zh-CN" b="0">
                  <a:solidFill>
                    <a:schemeClr val="tx1"/>
                  </a:solidFill>
                  <a:latin typeface="黑体" panose="02010609060101010101" pitchFamily="49" charset="-122"/>
                  <a:ea typeface="黑体" panose="02010609060101010101" pitchFamily="49" charset="-122"/>
                </a:rPr>
                <a:t>Z</a:t>
              </a:r>
            </a:p>
          </p:txBody>
        </p:sp>
        <p:sp>
          <p:nvSpPr>
            <p:cNvPr id="217120" name="Text Box 71"/>
            <p:cNvSpPr txBox="1"/>
            <p:nvPr/>
          </p:nvSpPr>
          <p:spPr>
            <a:xfrm>
              <a:off x="3769" y="2377"/>
              <a:ext cx="1327" cy="231"/>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0      1       1      0</a:t>
              </a:r>
            </a:p>
          </p:txBody>
        </p:sp>
      </p:grpSp>
      <p:graphicFrame>
        <p:nvGraphicFramePr>
          <p:cNvPr id="11" name="Object 9"/>
          <p:cNvGraphicFramePr>
            <a:graphicFrameLocks noGrp="1"/>
          </p:cNvGraphicFramePr>
          <p:nvPr>
            <p:extLst>
              <p:ext uri="{D42A27DB-BD31-4B8C-83A1-F6EECF244321}">
                <p14:modId xmlns:p14="http://schemas.microsoft.com/office/powerpoint/2010/main" val="1788920862"/>
              </p:ext>
            </p:extLst>
          </p:nvPr>
        </p:nvGraphicFramePr>
        <p:xfrm>
          <a:off x="4173220" y="5815584"/>
          <a:ext cx="2895092" cy="437261"/>
        </p:xfrm>
        <a:graphic>
          <a:graphicData uri="http://schemas.openxmlformats.org/presentationml/2006/ole">
            <mc:AlternateContent xmlns:mc="http://schemas.openxmlformats.org/markup-compatibility/2006">
              <mc:Choice xmlns:v="urn:schemas-microsoft-com:vml" Requires="v">
                <p:oleObj spid="_x0000_s4185" r:id="rId9" imgW="1562100" imgH="203200" progId="Equation.3">
                  <p:embed/>
                </p:oleObj>
              </mc:Choice>
              <mc:Fallback>
                <p:oleObj r:id="rId9" imgW="1562100" imgH="203200" progId="Equation.3">
                  <p:embed/>
                  <p:pic>
                    <p:nvPicPr>
                      <p:cNvPr id="0" name="图片 3148"/>
                      <p:cNvPicPr/>
                      <p:nvPr/>
                    </p:nvPicPr>
                    <p:blipFill>
                      <a:blip r:embed="rId10"/>
                      <a:stretch>
                        <a:fillRect/>
                      </a:stretch>
                    </p:blipFill>
                    <p:spPr>
                      <a:xfrm>
                        <a:off x="4173220" y="5815584"/>
                        <a:ext cx="2895092" cy="437261"/>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641"/>
                                        </p:tgtEl>
                                        <p:attrNameLst>
                                          <p:attrName>style.visibility</p:attrName>
                                        </p:attrNameLst>
                                      </p:cBhvr>
                                      <p:to>
                                        <p:strVal val="visible"/>
                                      </p:to>
                                    </p:set>
                                    <p:animEffect transition="in" filter="blinds(horizontal)">
                                      <p:cBhvr>
                                        <p:cTn id="17" dur="500"/>
                                        <p:tgtEl>
                                          <p:spTgt spid="2564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5721"/>
                                        </p:tgtEl>
                                        <p:attrNameLst>
                                          <p:attrName>style.visibility</p:attrName>
                                        </p:attrNameLst>
                                      </p:cBhvr>
                                      <p:to>
                                        <p:strVal val="visible"/>
                                      </p:to>
                                    </p:set>
                                    <p:animEffect transition="in" filter="blinds(horizontal)">
                                      <p:cBhvr>
                                        <p:cTn id="27" dur="500"/>
                                        <p:tgtEl>
                                          <p:spTgt spid="1157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404589" name="Text Box 36"/>
          <p:cNvSpPr txBox="1"/>
          <p:nvPr/>
        </p:nvSpPr>
        <p:spPr>
          <a:xfrm>
            <a:off x="1351280" y="5051425"/>
            <a:ext cx="805815" cy="398780"/>
          </a:xfrm>
          <a:prstGeom prst="rect">
            <a:avLst/>
          </a:prstGeom>
          <a:noFill/>
          <a:ln w="9525">
            <a:noFill/>
          </a:ln>
          <a:extLst>
            <a:ext uri="{909E8E84-426E-40DD-AFC4-6F175D3DCCD1}">
              <a14:hiddenFill xmlns:a14="http://schemas.microsoft.com/office/drawing/2010/main">
                <a:solidFill>
                  <a:srgbClr val="FFFFFF"/>
                </a:solidFill>
              </a14:hiddenFill>
            </a:ext>
          </a:extLst>
        </p:spPr>
        <p:txBody>
          <a:bodyPr wrap="square" anchor="t">
            <a:spAutoFit/>
          </a:bodyPr>
          <a:lstStyle/>
          <a:p>
            <a:pPr lvl="0" indent="0">
              <a:lnSpc>
                <a:spcPct val="100000"/>
              </a:lnSpc>
              <a:spcBef>
                <a:spcPct val="50000"/>
              </a:spcBef>
              <a:buNone/>
            </a:pPr>
            <a:r>
              <a:rPr lang="en-US" altLang="zh-CN" sz="2000" b="0">
                <a:solidFill>
                  <a:srgbClr val="000000"/>
                </a:solidFill>
                <a:latin typeface="等线" panose="02010600030101010101" charset="-122"/>
                <a:ea typeface="等线" panose="02010600030101010101" charset="-122"/>
              </a:rPr>
              <a:t>J</a:t>
            </a:r>
            <a:r>
              <a:rPr lang="en-US" altLang="zh-CN" sz="2000" b="0" baseline="-25000">
                <a:solidFill>
                  <a:srgbClr val="000000"/>
                </a:solidFill>
                <a:latin typeface="等线" panose="02010600030101010101" charset="-122"/>
                <a:ea typeface="等线" panose="02010600030101010101" charset="-122"/>
              </a:rPr>
              <a:t>1</a:t>
            </a:r>
            <a:r>
              <a:rPr lang="en-US" altLang="zh-CN" sz="2000" b="0">
                <a:solidFill>
                  <a:srgbClr val="000000"/>
                </a:solidFill>
                <a:latin typeface="等线" panose="02010600030101010101" charset="-122"/>
                <a:ea typeface="等线" panose="02010600030101010101" charset="-122"/>
              </a:rPr>
              <a:t>=1</a:t>
            </a:r>
          </a:p>
        </p:txBody>
      </p:sp>
      <p:sp>
        <p:nvSpPr>
          <p:cNvPr id="404590" name="Text Box 70"/>
          <p:cNvSpPr txBox="1"/>
          <p:nvPr/>
        </p:nvSpPr>
        <p:spPr>
          <a:xfrm>
            <a:off x="2157095" y="5051425"/>
            <a:ext cx="732790" cy="398780"/>
          </a:xfrm>
          <a:prstGeom prst="rect">
            <a:avLst/>
          </a:prstGeom>
          <a:noFill/>
          <a:ln w="9525">
            <a:noFill/>
          </a:ln>
        </p:spPr>
        <p:txBody>
          <a:bodyPr wrap="square" anchor="t">
            <a:spAutoFit/>
          </a:bodyPr>
          <a:lstStyle/>
          <a:p>
            <a:pPr lvl="0" indent="0">
              <a:lnSpc>
                <a:spcPct val="100000"/>
              </a:lnSpc>
              <a:spcBef>
                <a:spcPct val="50000"/>
              </a:spcBef>
              <a:buNone/>
            </a:pPr>
            <a:r>
              <a:rPr lang="en-US" altLang="zh-CN" sz="2000" b="0">
                <a:solidFill>
                  <a:srgbClr val="000000"/>
                </a:solidFill>
                <a:latin typeface="等线" panose="02010600030101010101" charset="-122"/>
                <a:ea typeface="等线" panose="02010600030101010101" charset="-122"/>
              </a:rPr>
              <a:t>K</a:t>
            </a:r>
            <a:r>
              <a:rPr lang="en-US" altLang="zh-CN" sz="2000" b="0" baseline="-25000">
                <a:solidFill>
                  <a:srgbClr val="000000"/>
                </a:solidFill>
                <a:latin typeface="等线" panose="02010600030101010101" charset="-122"/>
                <a:ea typeface="等线" panose="02010600030101010101" charset="-122"/>
              </a:rPr>
              <a:t>1</a:t>
            </a:r>
            <a:r>
              <a:rPr lang="en-US" altLang="zh-CN" sz="2000" b="0">
                <a:solidFill>
                  <a:srgbClr val="000000"/>
                </a:solidFill>
                <a:latin typeface="等线" panose="02010600030101010101" charset="-122"/>
                <a:ea typeface="等线" panose="02010600030101010101" charset="-122"/>
              </a:rPr>
              <a:t>=1</a:t>
            </a:r>
          </a:p>
        </p:txBody>
      </p:sp>
      <p:graphicFrame>
        <p:nvGraphicFramePr>
          <p:cNvPr id="4" name="Object 108"/>
          <p:cNvGraphicFramePr/>
          <p:nvPr/>
        </p:nvGraphicFramePr>
        <p:xfrm>
          <a:off x="2990850" y="5013325"/>
          <a:ext cx="1069340" cy="454025"/>
        </p:xfrm>
        <a:graphic>
          <a:graphicData uri="http://schemas.openxmlformats.org/presentationml/2006/ole">
            <mc:AlternateContent xmlns:mc="http://schemas.openxmlformats.org/markup-compatibility/2006">
              <mc:Choice xmlns:v="urn:schemas-microsoft-com:vml" Requires="v">
                <p:oleObj spid="_x0000_s36904" r:id="rId4" imgW="584200" imgH="228600" progId="Equation.3">
                  <p:embed/>
                </p:oleObj>
              </mc:Choice>
              <mc:Fallback>
                <p:oleObj r:id="rId4" imgW="584200" imgH="228600" progId="Equation.3">
                  <p:embed/>
                  <p:pic>
                    <p:nvPicPr>
                      <p:cNvPr id="0" name="图片 3147"/>
                      <p:cNvPicPr/>
                      <p:nvPr/>
                    </p:nvPicPr>
                    <p:blipFill>
                      <a:blip r:embed="rId5"/>
                      <a:stretch>
                        <a:fillRect/>
                      </a:stretch>
                    </p:blipFill>
                    <p:spPr>
                      <a:xfrm>
                        <a:off x="2990850" y="5013325"/>
                        <a:ext cx="1069340" cy="454025"/>
                      </a:xfrm>
                      <a:prstGeom prst="rect">
                        <a:avLst/>
                      </a:prstGeom>
                      <a:noFill/>
                      <a:ln w="38100">
                        <a:noFill/>
                        <a:miter/>
                      </a:ln>
                    </p:spPr>
                  </p:pic>
                </p:oleObj>
              </mc:Fallback>
            </mc:AlternateContent>
          </a:graphicData>
        </a:graphic>
      </p:graphicFrame>
      <p:graphicFrame>
        <p:nvGraphicFramePr>
          <p:cNvPr id="115721" name="Object 9"/>
          <p:cNvGraphicFramePr>
            <a:graphicFrameLocks noGrp="1"/>
          </p:cNvGraphicFramePr>
          <p:nvPr/>
        </p:nvGraphicFramePr>
        <p:xfrm>
          <a:off x="4161155" y="5003165"/>
          <a:ext cx="821690" cy="438785"/>
        </p:xfrm>
        <a:graphic>
          <a:graphicData uri="http://schemas.openxmlformats.org/presentationml/2006/ole">
            <mc:AlternateContent xmlns:mc="http://schemas.openxmlformats.org/markup-compatibility/2006">
              <mc:Choice xmlns:v="urn:schemas-microsoft-com:vml" Requires="v">
                <p:oleObj spid="_x0000_s36905" r:id="rId6" imgW="393065" imgH="203200" progId="Equation.3">
                  <p:embed/>
                </p:oleObj>
              </mc:Choice>
              <mc:Fallback>
                <p:oleObj r:id="rId6" imgW="393065" imgH="203200" progId="Equation.3">
                  <p:embed/>
                  <p:pic>
                    <p:nvPicPr>
                      <p:cNvPr id="0" name="图片 3146"/>
                      <p:cNvPicPr/>
                      <p:nvPr/>
                    </p:nvPicPr>
                    <p:blipFill>
                      <a:blip r:embed="rId7"/>
                      <a:stretch>
                        <a:fillRect/>
                      </a:stretch>
                    </p:blipFill>
                    <p:spPr>
                      <a:xfrm>
                        <a:off x="4161155" y="5003165"/>
                        <a:ext cx="821690" cy="438785"/>
                      </a:xfrm>
                      <a:prstGeom prst="rect">
                        <a:avLst/>
                      </a:prstGeom>
                      <a:noFill/>
                      <a:ln w="38100">
                        <a:miter/>
                      </a:ln>
                    </p:spPr>
                  </p:pic>
                </p:oleObj>
              </mc:Fallback>
            </mc:AlternateContent>
          </a:graphicData>
        </a:graphic>
      </p:graphicFrame>
      <p:graphicFrame>
        <p:nvGraphicFramePr>
          <p:cNvPr id="5" name="Object 9"/>
          <p:cNvGraphicFramePr>
            <a:graphicFrameLocks noGrp="1"/>
          </p:cNvGraphicFramePr>
          <p:nvPr/>
        </p:nvGraphicFramePr>
        <p:xfrm>
          <a:off x="1248410" y="5558155"/>
          <a:ext cx="3851275" cy="438150"/>
        </p:xfrm>
        <a:graphic>
          <a:graphicData uri="http://schemas.openxmlformats.org/presentationml/2006/ole">
            <mc:AlternateContent xmlns:mc="http://schemas.openxmlformats.org/markup-compatibility/2006">
              <mc:Choice xmlns:v="urn:schemas-microsoft-com:vml" Requires="v">
                <p:oleObj spid="_x0000_s36906" r:id="rId8" imgW="1560830" imgH="203200" progId="Equation.3">
                  <p:embed/>
                </p:oleObj>
              </mc:Choice>
              <mc:Fallback>
                <p:oleObj r:id="rId8" imgW="1560830" imgH="203200" progId="Equation.3">
                  <p:embed/>
                  <p:pic>
                    <p:nvPicPr>
                      <p:cNvPr id="0" name="图片 3148"/>
                      <p:cNvPicPr/>
                      <p:nvPr/>
                    </p:nvPicPr>
                    <p:blipFill>
                      <a:blip r:embed="rId9"/>
                      <a:stretch>
                        <a:fillRect/>
                      </a:stretch>
                    </p:blipFill>
                    <p:spPr>
                      <a:xfrm>
                        <a:off x="1248410" y="5558155"/>
                        <a:ext cx="3851275" cy="438150"/>
                      </a:xfrm>
                      <a:prstGeom prst="rect">
                        <a:avLst/>
                      </a:prstGeom>
                      <a:noFill/>
                      <a:ln w="38100">
                        <a:miter/>
                      </a:ln>
                    </p:spPr>
                  </p:pic>
                </p:oleObj>
              </mc:Fallback>
            </mc:AlternateContent>
          </a:graphicData>
        </a:graphic>
      </p:graphicFrame>
      <p:grpSp>
        <p:nvGrpSpPr>
          <p:cNvPr id="7" name="组合 6"/>
          <p:cNvGrpSpPr/>
          <p:nvPr/>
        </p:nvGrpSpPr>
        <p:grpSpPr>
          <a:xfrm>
            <a:off x="7124700" y="2546350"/>
            <a:ext cx="4147820" cy="3218180"/>
            <a:chOff x="11220" y="4010"/>
            <a:chExt cx="6532" cy="5068"/>
          </a:xfrm>
        </p:grpSpPr>
        <p:pic>
          <p:nvPicPr>
            <p:cNvPr id="236548" name="Picture 17" descr="SZ530"/>
            <p:cNvPicPr>
              <a:picLocks noChangeAspect="1"/>
            </p:cNvPicPr>
            <p:nvPr/>
          </p:nvPicPr>
          <p:blipFill>
            <a:blip r:embed="rId10"/>
            <a:stretch>
              <a:fillRect/>
            </a:stretch>
          </p:blipFill>
          <p:spPr>
            <a:xfrm>
              <a:off x="11222" y="4010"/>
              <a:ext cx="6525" cy="5068"/>
            </a:xfrm>
            <a:prstGeom prst="rect">
              <a:avLst/>
            </a:prstGeom>
            <a:noFill/>
            <a:ln w="9525">
              <a:noFill/>
            </a:ln>
          </p:spPr>
        </p:pic>
        <p:sp>
          <p:nvSpPr>
            <p:cNvPr id="6" name="矩形 5"/>
            <p:cNvSpPr/>
            <p:nvPr/>
          </p:nvSpPr>
          <p:spPr>
            <a:xfrm>
              <a:off x="11220" y="4011"/>
              <a:ext cx="6533" cy="5060"/>
            </a:xfrm>
            <a:prstGeom prst="rect">
              <a:avLst/>
            </a:prstGeom>
            <a:solidFill>
              <a:schemeClr val="bg1">
                <a:lumMod val="8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653" name="Text Box 13"/>
          <p:cNvSpPr txBox="1"/>
          <p:nvPr/>
        </p:nvSpPr>
        <p:spPr>
          <a:xfrm>
            <a:off x="84455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JK</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8" name="图片 7"/>
          <p:cNvPicPr>
            <a:picLocks noChangeAspect="1"/>
          </p:cNvPicPr>
          <p:nvPr/>
        </p:nvPicPr>
        <p:blipFill>
          <a:blip r:embed="rId11"/>
          <a:stretch>
            <a:fillRect/>
          </a:stretch>
        </p:blipFill>
        <p:spPr>
          <a:xfrm>
            <a:off x="1005205" y="2002155"/>
            <a:ext cx="4337685" cy="2525395"/>
          </a:xfrm>
          <a:prstGeom prst="rect">
            <a:avLst/>
          </a:prstGeom>
        </p:spPr>
      </p:pic>
      <p:sp>
        <p:nvSpPr>
          <p:cNvPr id="9" name="文本框 8"/>
          <p:cNvSpPr txBox="1"/>
          <p:nvPr/>
        </p:nvSpPr>
        <p:spPr>
          <a:xfrm>
            <a:off x="788035" y="962660"/>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3" name="Text Box 13"/>
          <p:cNvSpPr txBox="1"/>
          <p:nvPr/>
        </p:nvSpPr>
        <p:spPr>
          <a:xfrm>
            <a:off x="84455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D</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6" name="图片 5"/>
          <p:cNvPicPr>
            <a:picLocks noChangeAspect="1"/>
          </p:cNvPicPr>
          <p:nvPr/>
        </p:nvPicPr>
        <p:blipFill>
          <a:blip r:embed="rId3"/>
          <a:stretch>
            <a:fillRect/>
          </a:stretch>
        </p:blipFill>
        <p:spPr>
          <a:xfrm>
            <a:off x="1229360" y="2318385"/>
            <a:ext cx="2281555" cy="2029460"/>
          </a:xfrm>
          <a:prstGeom prst="rect">
            <a:avLst/>
          </a:prstGeom>
        </p:spPr>
      </p:pic>
      <p:grpSp>
        <p:nvGrpSpPr>
          <p:cNvPr id="8" name="Group 39"/>
          <p:cNvGrpSpPr/>
          <p:nvPr/>
        </p:nvGrpSpPr>
        <p:grpSpPr>
          <a:xfrm>
            <a:off x="4224338" y="2444750"/>
            <a:ext cx="5171149" cy="3220714"/>
            <a:chOff x="2324" y="1095"/>
            <a:chExt cx="3525" cy="2011"/>
          </a:xfrm>
        </p:grpSpPr>
        <p:sp>
          <p:nvSpPr>
            <p:cNvPr id="9" name="Line 40"/>
            <p:cNvSpPr/>
            <p:nvPr/>
          </p:nvSpPr>
          <p:spPr>
            <a:xfrm>
              <a:off x="2324" y="1244"/>
              <a:ext cx="3509" cy="0"/>
            </a:xfrm>
            <a:prstGeom prst="line">
              <a:avLst/>
            </a:prstGeom>
            <a:ln w="9525" cap="flat" cmpd="sng">
              <a:solidFill>
                <a:srgbClr val="000000"/>
              </a:solidFill>
              <a:prstDash val="solid"/>
              <a:round/>
              <a:headEnd type="none" w="med" len="med"/>
              <a:tailEnd type="none" w="med" len="med"/>
            </a:ln>
          </p:spPr>
        </p:sp>
        <p:sp>
          <p:nvSpPr>
            <p:cNvPr id="10" name="Line 41"/>
            <p:cNvSpPr/>
            <p:nvPr/>
          </p:nvSpPr>
          <p:spPr>
            <a:xfrm>
              <a:off x="2340" y="1607"/>
              <a:ext cx="3509" cy="0"/>
            </a:xfrm>
            <a:prstGeom prst="line">
              <a:avLst/>
            </a:prstGeom>
            <a:ln w="9525" cap="flat" cmpd="sng">
              <a:solidFill>
                <a:srgbClr val="000000"/>
              </a:solidFill>
              <a:prstDash val="solid"/>
              <a:round/>
              <a:headEnd type="none" w="med" len="med"/>
              <a:tailEnd type="none" w="med" len="med"/>
            </a:ln>
          </p:spPr>
        </p:sp>
        <p:sp>
          <p:nvSpPr>
            <p:cNvPr id="11" name="Line 42"/>
            <p:cNvSpPr/>
            <p:nvPr/>
          </p:nvSpPr>
          <p:spPr>
            <a:xfrm>
              <a:off x="2356" y="3077"/>
              <a:ext cx="3485" cy="0"/>
            </a:xfrm>
            <a:prstGeom prst="line">
              <a:avLst/>
            </a:prstGeom>
            <a:ln w="9525" cap="flat" cmpd="sng">
              <a:solidFill>
                <a:srgbClr val="000000"/>
              </a:solidFill>
              <a:prstDash val="solid"/>
              <a:round/>
              <a:headEnd type="none" w="med" len="med"/>
              <a:tailEnd type="none" w="med" len="med"/>
            </a:ln>
          </p:spPr>
        </p:sp>
        <p:sp>
          <p:nvSpPr>
            <p:cNvPr id="12" name="Line 43"/>
            <p:cNvSpPr/>
            <p:nvPr/>
          </p:nvSpPr>
          <p:spPr>
            <a:xfrm>
              <a:off x="2948" y="1245"/>
              <a:ext cx="0" cy="1832"/>
            </a:xfrm>
            <a:prstGeom prst="line">
              <a:avLst/>
            </a:prstGeom>
            <a:ln w="9525" cap="flat" cmpd="sng">
              <a:solidFill>
                <a:srgbClr val="000000"/>
              </a:solidFill>
              <a:prstDash val="solid"/>
              <a:round/>
              <a:headEnd type="none" w="med" len="med"/>
              <a:tailEnd type="none" w="med" len="med"/>
            </a:ln>
          </p:spPr>
        </p:sp>
        <p:sp>
          <p:nvSpPr>
            <p:cNvPr id="13" name="Line 44"/>
            <p:cNvSpPr/>
            <p:nvPr/>
          </p:nvSpPr>
          <p:spPr>
            <a:xfrm>
              <a:off x="3564" y="1261"/>
              <a:ext cx="0" cy="1832"/>
            </a:xfrm>
            <a:prstGeom prst="line">
              <a:avLst/>
            </a:prstGeom>
            <a:ln w="9525" cap="flat" cmpd="sng">
              <a:solidFill>
                <a:srgbClr val="000000"/>
              </a:solidFill>
              <a:prstDash val="solid"/>
              <a:round/>
              <a:headEnd type="none" w="med" len="med"/>
              <a:tailEnd type="none" w="med" len="med"/>
            </a:ln>
          </p:spPr>
        </p:sp>
        <p:sp>
          <p:nvSpPr>
            <p:cNvPr id="14" name="Line 45"/>
            <p:cNvSpPr/>
            <p:nvPr/>
          </p:nvSpPr>
          <p:spPr>
            <a:xfrm>
              <a:off x="4720" y="1253"/>
              <a:ext cx="0" cy="1832"/>
            </a:xfrm>
            <a:prstGeom prst="line">
              <a:avLst/>
            </a:prstGeom>
            <a:ln w="9525" cap="flat" cmpd="sng">
              <a:solidFill>
                <a:srgbClr val="000000"/>
              </a:solidFill>
              <a:prstDash val="solid"/>
              <a:round/>
              <a:headEnd type="none" w="med" len="med"/>
              <a:tailEnd type="none" w="med" len="med"/>
            </a:ln>
          </p:spPr>
        </p:sp>
        <p:sp>
          <p:nvSpPr>
            <p:cNvPr id="15" name="Line 46"/>
            <p:cNvSpPr/>
            <p:nvPr/>
          </p:nvSpPr>
          <p:spPr>
            <a:xfrm>
              <a:off x="3565" y="1394"/>
              <a:ext cx="1157" cy="0"/>
            </a:xfrm>
            <a:prstGeom prst="line">
              <a:avLst/>
            </a:prstGeom>
            <a:ln w="9525" cap="flat" cmpd="sng">
              <a:solidFill>
                <a:srgbClr val="000000"/>
              </a:solidFill>
              <a:prstDash val="solid"/>
              <a:round/>
              <a:headEnd type="none" w="med" len="med"/>
              <a:tailEnd type="none" w="med" len="med"/>
            </a:ln>
          </p:spPr>
        </p:sp>
        <p:sp>
          <p:nvSpPr>
            <p:cNvPr id="16" name="Text Box 47"/>
            <p:cNvSpPr txBox="1"/>
            <p:nvPr/>
          </p:nvSpPr>
          <p:spPr>
            <a:xfrm>
              <a:off x="2365" y="1095"/>
              <a:ext cx="211" cy="282"/>
            </a:xfrm>
            <a:prstGeom prst="rect">
              <a:avLst/>
            </a:prstGeom>
            <a:noFill/>
            <a:ln w="9525">
              <a:noFill/>
            </a:ln>
          </p:spPr>
          <p:txBody>
            <a:bodyPr wrap="none" anchor="t">
              <a:spAutoFit/>
            </a:bodyPr>
            <a:lstStyle/>
            <a:p>
              <a:pPr lvl="0" indent="0">
                <a:lnSpc>
                  <a:spcPct val="130000"/>
                </a:lnSpc>
                <a:spcBef>
                  <a:spcPct val="0"/>
                </a:spcBef>
                <a:buNone/>
              </a:pPr>
              <a:endParaRPr lang="en-US" altLang="zh-CN">
                <a:solidFill>
                  <a:srgbClr val="000000"/>
                </a:solidFill>
                <a:latin typeface="等线" panose="02010600030101010101" charset="-122"/>
                <a:ea typeface="等线" panose="02010600030101010101" charset="-122"/>
              </a:endParaRPr>
            </a:p>
          </p:txBody>
        </p:sp>
        <p:sp>
          <p:nvSpPr>
            <p:cNvPr id="17" name="Text Box 48"/>
            <p:cNvSpPr txBox="1"/>
            <p:nvPr/>
          </p:nvSpPr>
          <p:spPr>
            <a:xfrm>
              <a:off x="2400" y="1186"/>
              <a:ext cx="522"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latin typeface="等线" panose="02010600030101010101" charset="-122"/>
                  <a:ea typeface="等线" panose="02010600030101010101" charset="-122"/>
                  <a:cs typeface="等线" panose="02010600030101010101" charset="-122"/>
                </a:rPr>
                <a:t>输  入</a:t>
              </a:r>
            </a:p>
          </p:txBody>
        </p:sp>
        <p:sp>
          <p:nvSpPr>
            <p:cNvPr id="18" name="Text Box 49"/>
            <p:cNvSpPr txBox="1"/>
            <p:nvPr/>
          </p:nvSpPr>
          <p:spPr>
            <a:xfrm>
              <a:off x="2994" y="1184"/>
              <a:ext cx="522"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cs typeface="等线" panose="02010600030101010101" charset="-122"/>
                </a:rPr>
                <a:t>现  态</a:t>
              </a:r>
            </a:p>
          </p:txBody>
        </p:sp>
        <p:sp>
          <p:nvSpPr>
            <p:cNvPr id="19" name="Text Box 50"/>
            <p:cNvSpPr txBox="1"/>
            <p:nvPr/>
          </p:nvSpPr>
          <p:spPr>
            <a:xfrm>
              <a:off x="4684" y="1203"/>
              <a:ext cx="748"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rPr>
                <a:t>激励函数</a:t>
              </a:r>
            </a:p>
          </p:txBody>
        </p:sp>
        <p:sp>
          <p:nvSpPr>
            <p:cNvPr id="20" name="Text Box 51"/>
            <p:cNvSpPr txBox="1"/>
            <p:nvPr/>
          </p:nvSpPr>
          <p:spPr>
            <a:xfrm>
              <a:off x="4723" y="1344"/>
              <a:ext cx="679" cy="282"/>
            </a:xfrm>
            <a:prstGeom prst="rect">
              <a:avLst/>
            </a:prstGeom>
            <a:noFill/>
            <a:ln w="9525">
              <a:noFill/>
            </a:ln>
          </p:spPr>
          <p:txBody>
            <a:bodyPr wrap="square" anchor="t">
              <a:spAutoFit/>
            </a:bodyPr>
            <a:lstStyle/>
            <a:p>
              <a:pPr lvl="0" indent="0" algn="ctr">
                <a:lnSpc>
                  <a:spcPct val="130000"/>
                </a:lnSpc>
                <a:spcBef>
                  <a:spcPct val="0"/>
                </a:spcBef>
                <a:buNone/>
              </a:pPr>
              <a:r>
                <a:rPr lang="en-US" altLang="en-GB" baseline="-25000">
                  <a:solidFill>
                    <a:srgbClr val="000000"/>
                  </a:solidFill>
                  <a:latin typeface="等线" panose="02010600030101010101" charset="-122"/>
                  <a:ea typeface="等线" panose="02010600030101010101" charset="-122"/>
                </a:rPr>
                <a:t> </a:t>
              </a:r>
              <a:r>
                <a:rPr lang="en-US" altLang="zh-CN">
                  <a:solidFill>
                    <a:srgbClr val="000000"/>
                  </a:solidFill>
                  <a:latin typeface="等线" panose="02010600030101010101" charset="-122"/>
                  <a:ea typeface="等线" panose="02010600030101010101" charset="-122"/>
                </a:rPr>
                <a:t>D</a:t>
              </a:r>
              <a:r>
                <a:rPr lang="en-GB" altLang="zh-CN" baseline="-25000">
                  <a:solidFill>
                    <a:srgbClr val="000000"/>
                  </a:solidFill>
                  <a:latin typeface="等线" panose="02010600030101010101" charset="-122"/>
                  <a:ea typeface="等线" panose="02010600030101010101" charset="-122"/>
                </a:rPr>
                <a:t>2</a:t>
              </a:r>
              <a:r>
                <a:rPr lang="en-US" altLang="zh-CN">
                  <a:solidFill>
                    <a:srgbClr val="000000"/>
                  </a:solidFill>
                  <a:latin typeface="等线" panose="02010600030101010101" charset="-122"/>
                  <a:ea typeface="等线" panose="02010600030101010101" charset="-122"/>
                </a:rPr>
                <a:t>  D</a:t>
              </a:r>
              <a:r>
                <a:rPr lang="en-US" altLang="zh-CN" baseline="-25000">
                  <a:solidFill>
                    <a:srgbClr val="000000"/>
                  </a:solidFill>
                  <a:latin typeface="等线" panose="02010600030101010101" charset="-122"/>
                  <a:ea typeface="等线" panose="02010600030101010101" charset="-122"/>
                </a:rPr>
                <a:t>1</a:t>
              </a:r>
            </a:p>
          </p:txBody>
        </p:sp>
        <p:sp>
          <p:nvSpPr>
            <p:cNvPr id="21" name="Text Box 52"/>
            <p:cNvSpPr txBox="1"/>
            <p:nvPr/>
          </p:nvSpPr>
          <p:spPr>
            <a:xfrm>
              <a:off x="3780" y="1158"/>
              <a:ext cx="522"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cs typeface="等线" panose="02010600030101010101" charset="-122"/>
                </a:rPr>
                <a:t>次  态</a:t>
              </a:r>
              <a:endParaRPr lang="zh-CN" altLang="en-US" baseline="-25000" dirty="0">
                <a:solidFill>
                  <a:srgbClr val="000000"/>
                </a:solidFill>
                <a:latin typeface="等线" panose="02010600030101010101" charset="-122"/>
                <a:ea typeface="等线" panose="02010600030101010101" charset="-122"/>
                <a:cs typeface="等线" panose="02010600030101010101" charset="-122"/>
              </a:endParaRPr>
            </a:p>
          </p:txBody>
        </p:sp>
        <p:sp>
          <p:nvSpPr>
            <p:cNvPr id="22" name="Text Box 53"/>
            <p:cNvSpPr txBox="1"/>
            <p:nvPr/>
          </p:nvSpPr>
          <p:spPr>
            <a:xfrm>
              <a:off x="3692" y="1326"/>
              <a:ext cx="986"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solidFill>
                    <a:srgbClr val="000000"/>
                  </a:solidFill>
                  <a:latin typeface="等线" panose="02010600030101010101" charset="-122"/>
                  <a:ea typeface="等线" panose="02010600030101010101" charset="-122"/>
                  <a:cs typeface="等线" panose="02010600030101010101" charset="-122"/>
                </a:rPr>
                <a:t>y</a:t>
              </a:r>
              <a:r>
                <a:rPr lang="en-US" altLang="zh-CN" baseline="-25000">
                  <a:solidFill>
                    <a:srgbClr val="000000"/>
                  </a:solidFill>
                  <a:latin typeface="等线" panose="02010600030101010101" charset="-122"/>
                  <a:ea typeface="等线" panose="02010600030101010101" charset="-122"/>
                  <a:cs typeface="等线" panose="02010600030101010101" charset="-122"/>
                </a:rPr>
                <a:t>2</a:t>
              </a:r>
              <a:r>
                <a:rPr lang="en-US" altLang="zh-CN" baseline="30000" dirty="0">
                  <a:solidFill>
                    <a:srgbClr val="000000"/>
                  </a:solidFill>
                  <a:latin typeface="等线" panose="02010600030101010101" charset="-122"/>
                  <a:ea typeface="等线" panose="02010600030101010101" charset="-122"/>
                  <a:cs typeface="等线" panose="02010600030101010101" charset="-122"/>
                </a:rPr>
                <a:t>(</a:t>
              </a:r>
              <a:r>
                <a:rPr lang="en-US" altLang="zh-CN" baseline="30000">
                  <a:solidFill>
                    <a:srgbClr val="000000"/>
                  </a:solidFill>
                  <a:latin typeface="等线" panose="02010600030101010101" charset="-122"/>
                  <a:ea typeface="等线" panose="02010600030101010101" charset="-122"/>
                  <a:cs typeface="等线" panose="02010600030101010101" charset="-122"/>
                </a:rPr>
                <a:t>n</a:t>
              </a:r>
              <a:r>
                <a:rPr lang="zh-CN" altLang="en-US" baseline="30000" dirty="0">
                  <a:solidFill>
                    <a:srgbClr val="000000"/>
                  </a:solidFill>
                  <a:latin typeface="等线" panose="02010600030101010101" charset="-122"/>
                  <a:ea typeface="等线" panose="02010600030101010101" charset="-122"/>
                  <a:cs typeface="等线" panose="02010600030101010101" charset="-122"/>
                </a:rPr>
                <a:t>＋</a:t>
              </a:r>
              <a:r>
                <a:rPr lang="en-US" altLang="zh-CN" baseline="30000">
                  <a:solidFill>
                    <a:srgbClr val="000000"/>
                  </a:solidFill>
                  <a:latin typeface="等线" panose="02010600030101010101" charset="-122"/>
                  <a:ea typeface="等线" panose="02010600030101010101" charset="-122"/>
                  <a:cs typeface="等线" panose="02010600030101010101" charset="-122"/>
                </a:rPr>
                <a:t>1</a:t>
              </a:r>
              <a:r>
                <a:rPr lang="en-US" altLang="zh-CN" baseline="30000" dirty="0">
                  <a:solidFill>
                    <a:srgbClr val="000000"/>
                  </a:solidFill>
                  <a:latin typeface="等线" panose="02010600030101010101" charset="-122"/>
                  <a:ea typeface="等线" panose="02010600030101010101" charset="-122"/>
                  <a:cs typeface="等线" panose="02010600030101010101" charset="-122"/>
                </a:rPr>
                <a:t>)</a:t>
              </a:r>
              <a:r>
                <a:rPr lang="en-US" altLang="zh-CN">
                  <a:solidFill>
                    <a:srgbClr val="000000"/>
                  </a:solidFill>
                  <a:latin typeface="等线" panose="02010600030101010101" charset="-122"/>
                  <a:ea typeface="等线" panose="02010600030101010101" charset="-122"/>
                  <a:cs typeface="等线" panose="02010600030101010101" charset="-122"/>
                </a:rPr>
                <a:t>y</a:t>
              </a:r>
              <a:r>
                <a:rPr lang="en-US" altLang="zh-CN" baseline="-25000">
                  <a:solidFill>
                    <a:srgbClr val="000000"/>
                  </a:solidFill>
                  <a:latin typeface="等线" panose="02010600030101010101" charset="-122"/>
                  <a:ea typeface="等线" panose="02010600030101010101" charset="-122"/>
                  <a:cs typeface="等线" panose="02010600030101010101" charset="-122"/>
                </a:rPr>
                <a:t>1 </a:t>
              </a:r>
              <a:r>
                <a:rPr lang="en-US" altLang="zh-CN" baseline="30000" dirty="0">
                  <a:solidFill>
                    <a:srgbClr val="000000"/>
                  </a:solidFill>
                  <a:latin typeface="等线" panose="02010600030101010101" charset="-122"/>
                  <a:ea typeface="等线" panose="02010600030101010101" charset="-122"/>
                  <a:cs typeface="等线" panose="02010600030101010101" charset="-122"/>
                </a:rPr>
                <a:t>(</a:t>
              </a:r>
              <a:r>
                <a:rPr lang="en-US" altLang="zh-CN" baseline="30000">
                  <a:solidFill>
                    <a:srgbClr val="000000"/>
                  </a:solidFill>
                  <a:latin typeface="等线" panose="02010600030101010101" charset="-122"/>
                  <a:ea typeface="等线" panose="02010600030101010101" charset="-122"/>
                  <a:cs typeface="等线" panose="02010600030101010101" charset="-122"/>
                </a:rPr>
                <a:t>n</a:t>
              </a:r>
              <a:r>
                <a:rPr lang="zh-CN" altLang="en-US" baseline="30000" dirty="0">
                  <a:solidFill>
                    <a:srgbClr val="000000"/>
                  </a:solidFill>
                  <a:latin typeface="等线" panose="02010600030101010101" charset="-122"/>
                  <a:ea typeface="等线" panose="02010600030101010101" charset="-122"/>
                  <a:cs typeface="等线" panose="02010600030101010101" charset="-122"/>
                </a:rPr>
                <a:t>＋</a:t>
              </a:r>
              <a:r>
                <a:rPr lang="en-US" altLang="zh-CN" baseline="30000">
                  <a:solidFill>
                    <a:srgbClr val="000000"/>
                  </a:solidFill>
                  <a:latin typeface="等线" panose="02010600030101010101" charset="-122"/>
                  <a:ea typeface="等线" panose="02010600030101010101" charset="-122"/>
                  <a:cs typeface="等线" panose="02010600030101010101" charset="-122"/>
                </a:rPr>
                <a:t>1</a:t>
              </a:r>
              <a:r>
                <a:rPr lang="en-US" altLang="zh-CN" baseline="30000" dirty="0">
                  <a:solidFill>
                    <a:srgbClr val="000000"/>
                  </a:solidFill>
                  <a:latin typeface="等线" panose="02010600030101010101" charset="-122"/>
                  <a:ea typeface="等线" panose="02010600030101010101" charset="-122"/>
                  <a:cs typeface="等线" panose="02010600030101010101" charset="-122"/>
                </a:rPr>
                <a:t>)</a:t>
              </a:r>
              <a:r>
                <a:rPr lang="zh-CN" altLang="en-US" dirty="0">
                  <a:solidFill>
                    <a:srgbClr val="000000"/>
                  </a:solidFill>
                  <a:latin typeface="等线" panose="02010600030101010101" charset="-122"/>
                  <a:ea typeface="等线" panose="02010600030101010101" charset="-122"/>
                  <a:cs typeface="等线" panose="02010600030101010101" charset="-122"/>
                </a:rPr>
                <a:t> </a:t>
              </a:r>
            </a:p>
          </p:txBody>
        </p:sp>
        <p:sp>
          <p:nvSpPr>
            <p:cNvPr id="23" name="Text Box 54"/>
            <p:cNvSpPr txBox="1"/>
            <p:nvPr/>
          </p:nvSpPr>
          <p:spPr>
            <a:xfrm>
              <a:off x="2536" y="1354"/>
              <a:ext cx="214"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latin typeface="等线" panose="02010600030101010101" charset="-122"/>
                  <a:ea typeface="等线" panose="02010600030101010101" charset="-122"/>
                </a:rPr>
                <a:t>X</a:t>
              </a:r>
            </a:p>
          </p:txBody>
        </p:sp>
        <p:sp>
          <p:nvSpPr>
            <p:cNvPr id="24" name="Text Box 55"/>
            <p:cNvSpPr txBox="1"/>
            <p:nvPr/>
          </p:nvSpPr>
          <p:spPr>
            <a:xfrm>
              <a:off x="3003" y="1307"/>
              <a:ext cx="506"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solidFill>
                    <a:srgbClr val="000000"/>
                  </a:solidFill>
                  <a:latin typeface="等线" panose="02010600030101010101" charset="-122"/>
                  <a:ea typeface="等线" panose="02010600030101010101" charset="-122"/>
                </a:rPr>
                <a:t>y</a:t>
              </a:r>
              <a:r>
                <a:rPr lang="en-US" altLang="zh-CN" baseline="-25000">
                  <a:solidFill>
                    <a:srgbClr val="000000"/>
                  </a:solidFill>
                  <a:latin typeface="等线" panose="02010600030101010101" charset="-122"/>
                  <a:ea typeface="等线" panose="02010600030101010101" charset="-122"/>
                </a:rPr>
                <a:t>2</a:t>
              </a:r>
              <a:r>
                <a:rPr lang="en-US" altLang="zh-CN">
                  <a:solidFill>
                    <a:srgbClr val="000000"/>
                  </a:solidFill>
                  <a:latin typeface="等线" panose="02010600030101010101" charset="-122"/>
                  <a:ea typeface="等线" panose="02010600030101010101" charset="-122"/>
                </a:rPr>
                <a:t>   y</a:t>
              </a:r>
              <a:r>
                <a:rPr lang="en-US" altLang="zh-CN" baseline="-25000">
                  <a:solidFill>
                    <a:srgbClr val="000000"/>
                  </a:solidFill>
                  <a:latin typeface="等线" panose="02010600030101010101" charset="-122"/>
                  <a:ea typeface="等线" panose="02010600030101010101" charset="-122"/>
                </a:rPr>
                <a:t>1</a:t>
              </a:r>
            </a:p>
          </p:txBody>
        </p:sp>
        <p:grpSp>
          <p:nvGrpSpPr>
            <p:cNvPr id="25" name="Group 56"/>
            <p:cNvGrpSpPr/>
            <p:nvPr/>
          </p:nvGrpSpPr>
          <p:grpSpPr>
            <a:xfrm>
              <a:off x="2482" y="1552"/>
              <a:ext cx="1078" cy="1554"/>
              <a:chOff x="646" y="2115"/>
              <a:chExt cx="1078" cy="1554"/>
            </a:xfrm>
          </p:grpSpPr>
          <p:sp>
            <p:nvSpPr>
              <p:cNvPr id="26" name="Text Box 57"/>
              <p:cNvSpPr txBox="1"/>
              <p:nvPr/>
            </p:nvSpPr>
            <p:spPr>
              <a:xfrm>
                <a:off x="646" y="2115"/>
                <a:ext cx="1078" cy="282"/>
              </a:xfrm>
              <a:prstGeom prst="rect">
                <a:avLst/>
              </a:prstGeom>
              <a:noFill/>
              <a:ln w="9525">
                <a:noFill/>
              </a:ln>
            </p:spPr>
            <p:txBody>
              <a:bodyPr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0           0    0</a:t>
                </a:r>
              </a:p>
            </p:txBody>
          </p:sp>
          <p:grpSp>
            <p:nvGrpSpPr>
              <p:cNvPr id="27" name="Group 58"/>
              <p:cNvGrpSpPr/>
              <p:nvPr/>
            </p:nvGrpSpPr>
            <p:grpSpPr>
              <a:xfrm>
                <a:off x="646" y="2291"/>
                <a:ext cx="1073" cy="1378"/>
                <a:chOff x="646" y="2291"/>
                <a:chExt cx="1073" cy="1378"/>
              </a:xfrm>
            </p:grpSpPr>
            <p:sp>
              <p:nvSpPr>
                <p:cNvPr id="28" name="Text Box 59"/>
                <p:cNvSpPr txBox="1"/>
                <p:nvPr/>
              </p:nvSpPr>
              <p:spPr>
                <a:xfrm>
                  <a:off x="646" y="2291"/>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0           0    1</a:t>
                  </a:r>
                </a:p>
              </p:txBody>
            </p:sp>
            <p:sp>
              <p:nvSpPr>
                <p:cNvPr id="29" name="Text Box 60"/>
                <p:cNvSpPr txBox="1"/>
                <p:nvPr/>
              </p:nvSpPr>
              <p:spPr>
                <a:xfrm>
                  <a:off x="654" y="2492"/>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0           1    0</a:t>
                  </a:r>
                </a:p>
              </p:txBody>
            </p:sp>
            <p:sp>
              <p:nvSpPr>
                <p:cNvPr id="30" name="Text Box 61"/>
                <p:cNvSpPr txBox="1"/>
                <p:nvPr/>
              </p:nvSpPr>
              <p:spPr>
                <a:xfrm>
                  <a:off x="654" y="2675"/>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0           1    1</a:t>
                  </a:r>
                </a:p>
              </p:txBody>
            </p:sp>
            <p:sp>
              <p:nvSpPr>
                <p:cNvPr id="31" name="Text Box 62"/>
                <p:cNvSpPr txBox="1"/>
                <p:nvPr/>
              </p:nvSpPr>
              <p:spPr>
                <a:xfrm>
                  <a:off x="654" y="2859"/>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latin typeface="等线" panose="02010600030101010101" charset="-122"/>
                      <a:ea typeface="等线" panose="02010600030101010101" charset="-122"/>
                    </a:rPr>
                    <a:t> 1           0    0</a:t>
                  </a:r>
                </a:p>
              </p:txBody>
            </p:sp>
            <p:sp>
              <p:nvSpPr>
                <p:cNvPr id="32" name="Text Box 63"/>
                <p:cNvSpPr txBox="1"/>
                <p:nvPr/>
              </p:nvSpPr>
              <p:spPr>
                <a:xfrm>
                  <a:off x="654" y="3052"/>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1           0    1</a:t>
                  </a:r>
                </a:p>
              </p:txBody>
            </p:sp>
            <p:sp>
              <p:nvSpPr>
                <p:cNvPr id="33" name="Text Box 64"/>
                <p:cNvSpPr txBox="1"/>
                <p:nvPr/>
              </p:nvSpPr>
              <p:spPr>
                <a:xfrm>
                  <a:off x="662" y="3227"/>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1           1    0</a:t>
                  </a:r>
                </a:p>
              </p:txBody>
            </p:sp>
            <p:sp>
              <p:nvSpPr>
                <p:cNvPr id="34" name="Text Box 65"/>
                <p:cNvSpPr txBox="1"/>
                <p:nvPr/>
              </p:nvSpPr>
              <p:spPr>
                <a:xfrm>
                  <a:off x="662" y="3387"/>
                  <a:ext cx="1057" cy="282"/>
                </a:xfrm>
                <a:prstGeom prst="rect">
                  <a:avLst/>
                </a:prstGeom>
                <a:noFill/>
                <a:ln w="9525">
                  <a:noFill/>
                </a:ln>
              </p:spPr>
              <p:txBody>
                <a:bodyPr wrap="none" anchor="t">
                  <a:spAutoFit/>
                </a:bodyPr>
                <a:lstStyle/>
                <a:p>
                  <a:pPr lvl="0" indent="0">
                    <a:lnSpc>
                      <a:spcPct val="13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latin typeface="等线" panose="02010600030101010101" charset="-122"/>
                      <a:ea typeface="等线" panose="02010600030101010101" charset="-122"/>
                    </a:rPr>
                    <a:t>1           1    1</a:t>
                  </a:r>
                </a:p>
              </p:txBody>
            </p:sp>
          </p:grpSp>
        </p:grpSp>
        <p:sp>
          <p:nvSpPr>
            <p:cNvPr id="35" name="Line 66"/>
            <p:cNvSpPr/>
            <p:nvPr/>
          </p:nvSpPr>
          <p:spPr>
            <a:xfrm>
              <a:off x="5434" y="1262"/>
              <a:ext cx="0" cy="1832"/>
            </a:xfrm>
            <a:prstGeom prst="line">
              <a:avLst/>
            </a:prstGeom>
            <a:ln w="9525" cap="flat" cmpd="sng">
              <a:solidFill>
                <a:srgbClr val="000000"/>
              </a:solidFill>
              <a:prstDash val="solid"/>
              <a:round/>
              <a:headEnd type="none" w="med" len="med"/>
              <a:tailEnd type="none" w="med" len="med"/>
            </a:ln>
          </p:spPr>
        </p:sp>
        <p:sp>
          <p:nvSpPr>
            <p:cNvPr id="36" name="Text Box 67"/>
            <p:cNvSpPr txBox="1"/>
            <p:nvPr/>
          </p:nvSpPr>
          <p:spPr>
            <a:xfrm>
              <a:off x="5407" y="1203"/>
              <a:ext cx="436" cy="282"/>
            </a:xfrm>
            <a:prstGeom prst="rect">
              <a:avLst/>
            </a:prstGeom>
            <a:noFill/>
            <a:ln w="9525">
              <a:noFill/>
            </a:ln>
          </p:spPr>
          <p:txBody>
            <a:bodyPr wrap="none" anchor="t">
              <a:spAutoFit/>
            </a:bodyPr>
            <a:lstStyle/>
            <a:p>
              <a:pPr lvl="0" indent="0" algn="ctr">
                <a:lnSpc>
                  <a:spcPct val="130000"/>
                </a:lnSpc>
                <a:spcBef>
                  <a:spcPct val="0"/>
                </a:spcBef>
                <a:buNone/>
              </a:pPr>
              <a:r>
                <a:rPr lang="zh-CN" altLang="en-US" dirty="0">
                  <a:solidFill>
                    <a:srgbClr val="000000"/>
                  </a:solidFill>
                  <a:latin typeface="等线" panose="02010600030101010101" charset="-122"/>
                  <a:ea typeface="等线" panose="02010600030101010101" charset="-122"/>
                </a:rPr>
                <a:t>输出</a:t>
              </a:r>
            </a:p>
          </p:txBody>
        </p:sp>
        <p:sp>
          <p:nvSpPr>
            <p:cNvPr id="37" name="Text Box 68"/>
            <p:cNvSpPr txBox="1"/>
            <p:nvPr/>
          </p:nvSpPr>
          <p:spPr>
            <a:xfrm>
              <a:off x="5537" y="1377"/>
              <a:ext cx="213" cy="282"/>
            </a:xfrm>
            <a:prstGeom prst="rect">
              <a:avLst/>
            </a:prstGeom>
            <a:noFill/>
            <a:ln w="9525">
              <a:noFill/>
            </a:ln>
          </p:spPr>
          <p:txBody>
            <a:bodyPr wrap="none" anchor="t">
              <a:spAutoFit/>
            </a:bodyPr>
            <a:lstStyle/>
            <a:p>
              <a:pPr lvl="0" indent="0" algn="ctr">
                <a:lnSpc>
                  <a:spcPct val="130000"/>
                </a:lnSpc>
                <a:spcBef>
                  <a:spcPct val="0"/>
                </a:spcBef>
                <a:buNone/>
              </a:pPr>
              <a:r>
                <a:rPr lang="en-US" altLang="zh-CN">
                  <a:solidFill>
                    <a:srgbClr val="000000"/>
                  </a:solidFill>
                  <a:latin typeface="等线" panose="02010600030101010101" charset="-122"/>
                  <a:ea typeface="等线" panose="02010600030101010101" charset="-122"/>
                </a:rPr>
                <a:t>Z</a:t>
              </a:r>
            </a:p>
          </p:txBody>
        </p:sp>
      </p:grpSp>
      <p:sp>
        <p:nvSpPr>
          <p:cNvPr id="265285" name="Text Box 69"/>
          <p:cNvSpPr txBox="1"/>
          <p:nvPr/>
        </p:nvSpPr>
        <p:spPr>
          <a:xfrm>
            <a:off x="6105525" y="3543300"/>
            <a:ext cx="3224530"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0          0                            0</a:t>
            </a:r>
          </a:p>
        </p:txBody>
      </p:sp>
      <p:sp>
        <p:nvSpPr>
          <p:cNvPr id="265286" name="Text Box 70"/>
          <p:cNvSpPr txBox="1"/>
          <p:nvPr/>
        </p:nvSpPr>
        <p:spPr>
          <a:xfrm>
            <a:off x="6099810" y="3830320"/>
            <a:ext cx="3248025"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0          1                            0</a:t>
            </a:r>
          </a:p>
        </p:txBody>
      </p:sp>
      <p:sp>
        <p:nvSpPr>
          <p:cNvPr id="265287" name="Text Box 71"/>
          <p:cNvSpPr txBox="1"/>
          <p:nvPr/>
        </p:nvSpPr>
        <p:spPr>
          <a:xfrm>
            <a:off x="6115050" y="4123690"/>
            <a:ext cx="3249295"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0          0                            1</a:t>
            </a:r>
          </a:p>
        </p:txBody>
      </p:sp>
      <p:sp>
        <p:nvSpPr>
          <p:cNvPr id="265288" name="Text Box 72"/>
          <p:cNvSpPr txBox="1"/>
          <p:nvPr/>
        </p:nvSpPr>
        <p:spPr>
          <a:xfrm>
            <a:off x="6113780" y="4408170"/>
            <a:ext cx="3217545"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0          1                            0</a:t>
            </a:r>
          </a:p>
        </p:txBody>
      </p:sp>
      <p:sp>
        <p:nvSpPr>
          <p:cNvPr id="265289" name="Text Box 73"/>
          <p:cNvSpPr txBox="1"/>
          <p:nvPr/>
        </p:nvSpPr>
        <p:spPr>
          <a:xfrm>
            <a:off x="6120765" y="5009515"/>
            <a:ext cx="3239135"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1          1                            0</a:t>
            </a:r>
          </a:p>
        </p:txBody>
      </p:sp>
      <p:sp>
        <p:nvSpPr>
          <p:cNvPr id="265290" name="Text Box 74"/>
          <p:cNvSpPr txBox="1"/>
          <p:nvPr/>
        </p:nvSpPr>
        <p:spPr>
          <a:xfrm>
            <a:off x="6122670" y="5312410"/>
            <a:ext cx="3281680"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1          0                            1</a:t>
            </a:r>
          </a:p>
        </p:txBody>
      </p:sp>
      <p:sp>
        <p:nvSpPr>
          <p:cNvPr id="265299" name="Text Box 83"/>
          <p:cNvSpPr txBox="1"/>
          <p:nvPr/>
        </p:nvSpPr>
        <p:spPr>
          <a:xfrm>
            <a:off x="6097905" y="3262630"/>
            <a:ext cx="3295650"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1          1                            0</a:t>
            </a:r>
          </a:p>
        </p:txBody>
      </p:sp>
      <p:sp>
        <p:nvSpPr>
          <p:cNvPr id="265300" name="Text Box 84"/>
          <p:cNvSpPr txBox="1"/>
          <p:nvPr/>
        </p:nvSpPr>
        <p:spPr>
          <a:xfrm>
            <a:off x="6120765" y="4733290"/>
            <a:ext cx="3239135" cy="368300"/>
          </a:xfrm>
          <a:prstGeom prst="rect">
            <a:avLst/>
          </a:prstGeom>
          <a:noFill/>
          <a:ln w="9525">
            <a:noFill/>
          </a:ln>
        </p:spPr>
        <p:txBody>
          <a:bodyPr wrap="square" anchor="t">
            <a:spAutoFit/>
          </a:bodyPr>
          <a:lstStyle/>
          <a:p>
            <a:pPr lvl="0" indent="0" fontAlgn="auto">
              <a:lnSpc>
                <a:spcPct val="100000"/>
              </a:lnSpc>
              <a:spcBef>
                <a:spcPct val="0"/>
              </a:spcBef>
              <a:buNone/>
            </a:pPr>
            <a:r>
              <a:rPr lang="en-US" altLang="zh-CN">
                <a:solidFill>
                  <a:srgbClr val="000000"/>
                </a:solidFill>
                <a:latin typeface="等线" panose="02010600030101010101" charset="-122"/>
                <a:ea typeface="等线" panose="02010600030101010101" charset="-122"/>
              </a:rPr>
              <a:t>   </a:t>
            </a:r>
            <a:r>
              <a:rPr lang="en-US" altLang="zh-CN">
                <a:solidFill>
                  <a:srgbClr val="3333CC"/>
                </a:solidFill>
                <a:latin typeface="等线" panose="02010600030101010101" charset="-122"/>
                <a:ea typeface="等线" panose="02010600030101010101" charset="-122"/>
              </a:rPr>
              <a:t>0          0                            1</a:t>
            </a:r>
          </a:p>
        </p:txBody>
      </p:sp>
      <p:pic>
        <p:nvPicPr>
          <p:cNvPr id="2" name="图片 1"/>
          <p:cNvPicPr>
            <a:picLocks noChangeAspect="1"/>
          </p:cNvPicPr>
          <p:nvPr/>
        </p:nvPicPr>
        <p:blipFill>
          <a:blip r:embed="rId4"/>
          <a:stretch>
            <a:fillRect/>
          </a:stretch>
        </p:blipFill>
        <p:spPr>
          <a:xfrm>
            <a:off x="1271270" y="4677410"/>
            <a:ext cx="2197735" cy="1643380"/>
          </a:xfrm>
          <a:prstGeom prst="rect">
            <a:avLst/>
          </a:prstGeom>
        </p:spPr>
      </p:pic>
      <p:sp>
        <p:nvSpPr>
          <p:cNvPr id="270408" name="Text Box 72"/>
          <p:cNvSpPr txBox="1"/>
          <p:nvPr/>
        </p:nvSpPr>
        <p:spPr>
          <a:xfrm>
            <a:off x="7621905" y="3159760"/>
            <a:ext cx="979488" cy="452496"/>
          </a:xfrm>
          <a:prstGeom prst="rect">
            <a:avLst/>
          </a:prstGeom>
          <a:noFill/>
          <a:ln w="9525">
            <a:noFill/>
          </a:ln>
        </p:spPr>
        <p:txBody>
          <a:bodyPr anchor="t">
            <a:spAutoFit/>
          </a:bodyPr>
          <a:lstStyle/>
          <a:p>
            <a:pPr lvl="0" indent="0">
              <a:lnSpc>
                <a:spcPct val="130000"/>
              </a:lnSpc>
              <a:spcBef>
                <a:spcPct val="0"/>
              </a:spcBef>
              <a:buNone/>
            </a:pPr>
            <a:r>
              <a:rPr lang="en-US" altLang="zh-CN" sz="2000" dirty="0">
                <a:solidFill>
                  <a:srgbClr val="FF0000"/>
                </a:solidFill>
                <a:latin typeface="Times New Roman" panose="02020603050405020304" pitchFamily="18" charset="0"/>
                <a:ea typeface="宋体" panose="02010600030101010101" pitchFamily="2" charset="-122"/>
              </a:rPr>
              <a:t>   1     1</a:t>
            </a:r>
          </a:p>
        </p:txBody>
      </p:sp>
      <p:sp>
        <p:nvSpPr>
          <p:cNvPr id="270409" name="Text Box 73"/>
          <p:cNvSpPr txBox="1"/>
          <p:nvPr/>
        </p:nvSpPr>
        <p:spPr>
          <a:xfrm>
            <a:off x="7639685" y="3421698"/>
            <a:ext cx="1009650" cy="491490"/>
          </a:xfrm>
          <a:prstGeom prst="rect">
            <a:avLst/>
          </a:prstGeom>
          <a:noFill/>
          <a:ln w="9525">
            <a:noFill/>
          </a:ln>
        </p:spPr>
        <p:txBody>
          <a:bodyPr anchor="t">
            <a:spAutoFit/>
          </a:bodyPr>
          <a:lstStyle/>
          <a:p>
            <a:pPr lvl="0" indent="0">
              <a:lnSpc>
                <a:spcPct val="130000"/>
              </a:lnSpc>
              <a:spcBef>
                <a:spcPct val="0"/>
              </a:spcBef>
              <a:buNone/>
            </a:pPr>
            <a:r>
              <a:rPr lang="en-US" altLang="zh-CN" sz="2000" dirty="0">
                <a:solidFill>
                  <a:srgbClr val="FF0000"/>
                </a:solidFill>
                <a:latin typeface="Times New Roman" panose="02020603050405020304" pitchFamily="18" charset="0"/>
                <a:ea typeface="宋体" panose="02010600030101010101" pitchFamily="2" charset="-122"/>
              </a:rPr>
              <a:t>   0     0</a:t>
            </a:r>
          </a:p>
        </p:txBody>
      </p:sp>
      <p:sp>
        <p:nvSpPr>
          <p:cNvPr id="270410" name="Text Box 74"/>
          <p:cNvSpPr txBox="1"/>
          <p:nvPr/>
        </p:nvSpPr>
        <p:spPr>
          <a:xfrm>
            <a:off x="7648575" y="3682048"/>
            <a:ext cx="1430338" cy="491490"/>
          </a:xfrm>
          <a:prstGeom prst="rect">
            <a:avLst/>
          </a:prstGeom>
          <a:noFill/>
          <a:ln w="9525">
            <a:noFill/>
          </a:ln>
        </p:spPr>
        <p:txBody>
          <a:bodyPr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   0     1</a:t>
            </a:r>
          </a:p>
        </p:txBody>
      </p:sp>
      <p:sp>
        <p:nvSpPr>
          <p:cNvPr id="270411" name="Text Box 75"/>
          <p:cNvSpPr txBox="1"/>
          <p:nvPr/>
        </p:nvSpPr>
        <p:spPr>
          <a:xfrm>
            <a:off x="7644765" y="3968115"/>
            <a:ext cx="1029335" cy="491490"/>
          </a:xfrm>
          <a:prstGeom prst="rect">
            <a:avLst/>
          </a:prstGeom>
          <a:noFill/>
          <a:ln w="9525">
            <a:noFill/>
          </a:ln>
        </p:spPr>
        <p:txBody>
          <a:bodyPr wrap="square"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   0     0</a:t>
            </a:r>
          </a:p>
        </p:txBody>
      </p:sp>
      <p:sp>
        <p:nvSpPr>
          <p:cNvPr id="270412" name="Text Box 76"/>
          <p:cNvSpPr txBox="1"/>
          <p:nvPr/>
        </p:nvSpPr>
        <p:spPr>
          <a:xfrm>
            <a:off x="7660005" y="4293235"/>
            <a:ext cx="1009650" cy="491490"/>
          </a:xfrm>
          <a:prstGeom prst="rect">
            <a:avLst/>
          </a:prstGeom>
          <a:noFill/>
          <a:ln w="9525">
            <a:noFill/>
          </a:ln>
        </p:spPr>
        <p:txBody>
          <a:bodyPr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   0     1</a:t>
            </a:r>
          </a:p>
        </p:txBody>
      </p:sp>
      <p:sp>
        <p:nvSpPr>
          <p:cNvPr id="270413" name="Text Box 77"/>
          <p:cNvSpPr txBox="1"/>
          <p:nvPr/>
        </p:nvSpPr>
        <p:spPr>
          <a:xfrm>
            <a:off x="7660323" y="4610100"/>
            <a:ext cx="952500" cy="491490"/>
          </a:xfrm>
          <a:prstGeom prst="rect">
            <a:avLst/>
          </a:prstGeom>
          <a:noFill/>
          <a:ln w="9525">
            <a:noFill/>
          </a:ln>
        </p:spPr>
        <p:txBody>
          <a:bodyPr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   0     0</a:t>
            </a:r>
          </a:p>
        </p:txBody>
      </p:sp>
      <p:sp>
        <p:nvSpPr>
          <p:cNvPr id="270414" name="Text Box 78"/>
          <p:cNvSpPr txBox="1"/>
          <p:nvPr/>
        </p:nvSpPr>
        <p:spPr>
          <a:xfrm>
            <a:off x="7642860" y="4915535"/>
            <a:ext cx="1038225" cy="491490"/>
          </a:xfrm>
          <a:prstGeom prst="rect">
            <a:avLst/>
          </a:prstGeom>
          <a:noFill/>
          <a:ln w="9525">
            <a:noFill/>
          </a:ln>
        </p:spPr>
        <p:txBody>
          <a:bodyPr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   1     1</a:t>
            </a:r>
          </a:p>
        </p:txBody>
      </p:sp>
      <p:sp>
        <p:nvSpPr>
          <p:cNvPr id="270415" name="Text Box 79"/>
          <p:cNvSpPr txBox="1"/>
          <p:nvPr/>
        </p:nvSpPr>
        <p:spPr>
          <a:xfrm>
            <a:off x="7647305" y="5195570"/>
            <a:ext cx="995363" cy="491490"/>
          </a:xfrm>
          <a:prstGeom prst="rect">
            <a:avLst/>
          </a:prstGeom>
          <a:noFill/>
          <a:ln w="9525">
            <a:noFill/>
          </a:ln>
        </p:spPr>
        <p:txBody>
          <a:bodyPr anchor="t">
            <a:spAutoFit/>
          </a:bodyPr>
          <a:lstStyle/>
          <a:p>
            <a:pPr lvl="0" indent="0">
              <a:lnSpc>
                <a:spcPct val="130000"/>
              </a:lnSpc>
              <a:spcBef>
                <a:spcPct val="0"/>
              </a:spcBef>
              <a:buNone/>
            </a:pPr>
            <a:r>
              <a:rPr lang="en-US" altLang="zh-CN" sz="2000">
                <a:solidFill>
                  <a:srgbClr val="FF0000"/>
                </a:solidFill>
                <a:latin typeface="Times New Roman" panose="02020603050405020304" pitchFamily="18" charset="0"/>
                <a:ea typeface="宋体" panose="02010600030101010101" pitchFamily="2" charset="-122"/>
              </a:rPr>
              <a:t>   1     0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5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5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52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52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53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652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652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704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7040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704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704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704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704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2704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70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85" grpId="0"/>
      <p:bldP spid="265286" grpId="0"/>
      <p:bldP spid="265287" grpId="0"/>
      <p:bldP spid="265288" grpId="0"/>
      <p:bldP spid="265289" grpId="0"/>
      <p:bldP spid="265290" grpId="0"/>
      <p:bldP spid="265299" grpId="0"/>
      <p:bldP spid="265300" grpId="0"/>
      <p:bldP spid="270408" grpId="0"/>
      <p:bldP spid="270409" grpId="0"/>
      <p:bldP spid="270410" grpId="0"/>
      <p:bldP spid="270411" grpId="0"/>
      <p:bldP spid="270412" grpId="0"/>
      <p:bldP spid="270413" grpId="0"/>
      <p:bldP spid="270414" grpId="0"/>
      <p:bldP spid="2704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3" name="Text Box 13"/>
          <p:cNvSpPr txBox="1"/>
          <p:nvPr/>
        </p:nvSpPr>
        <p:spPr>
          <a:xfrm>
            <a:off x="71120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D</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82" name="图片 81"/>
          <p:cNvPicPr>
            <a:picLocks noChangeAspect="1"/>
          </p:cNvPicPr>
          <p:nvPr/>
        </p:nvPicPr>
        <p:blipFill>
          <a:blip r:embed="rId3"/>
          <a:srcRect l="2782" t="4098" r="1701"/>
          <a:stretch>
            <a:fillRect/>
          </a:stretch>
        </p:blipFill>
        <p:spPr>
          <a:xfrm>
            <a:off x="844550" y="2259330"/>
            <a:ext cx="4208145" cy="2645410"/>
          </a:xfrm>
          <a:prstGeom prst="rect">
            <a:avLst/>
          </a:prstGeom>
        </p:spPr>
      </p:pic>
      <p:grpSp>
        <p:nvGrpSpPr>
          <p:cNvPr id="215079" name="Group 5"/>
          <p:cNvGrpSpPr/>
          <p:nvPr/>
        </p:nvGrpSpPr>
        <p:grpSpPr>
          <a:xfrm>
            <a:off x="6072687" y="2063750"/>
            <a:ext cx="2833823" cy="1799590"/>
            <a:chOff x="624" y="2752"/>
            <a:chExt cx="1811" cy="1125"/>
          </a:xfrm>
        </p:grpSpPr>
        <p:grpSp>
          <p:nvGrpSpPr>
            <p:cNvPr id="215080" name="Group 6"/>
            <p:cNvGrpSpPr/>
            <p:nvPr/>
          </p:nvGrpSpPr>
          <p:grpSpPr>
            <a:xfrm>
              <a:off x="700" y="2919"/>
              <a:ext cx="1735" cy="958"/>
              <a:chOff x="700" y="2919"/>
              <a:chExt cx="1735" cy="958"/>
            </a:xfrm>
          </p:grpSpPr>
          <p:grpSp>
            <p:nvGrpSpPr>
              <p:cNvPr id="215081" name="Group 7"/>
              <p:cNvGrpSpPr/>
              <p:nvPr/>
            </p:nvGrpSpPr>
            <p:grpSpPr>
              <a:xfrm>
                <a:off x="700" y="2919"/>
                <a:ext cx="1735" cy="958"/>
                <a:chOff x="700" y="2919"/>
                <a:chExt cx="1735" cy="958"/>
              </a:xfrm>
            </p:grpSpPr>
            <p:sp>
              <p:nvSpPr>
                <p:cNvPr id="215082" name="Rectangle 8"/>
                <p:cNvSpPr/>
                <p:nvPr/>
              </p:nvSpPr>
              <p:spPr>
                <a:xfrm>
                  <a:off x="936" y="3165"/>
                  <a:ext cx="1499" cy="71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83" name="Rectangle 9"/>
                <p:cNvSpPr/>
                <p:nvPr/>
              </p:nvSpPr>
              <p:spPr>
                <a:xfrm>
                  <a:off x="936" y="3165"/>
                  <a:ext cx="1499" cy="711"/>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84" name="Line 10"/>
                <p:cNvSpPr/>
                <p:nvPr/>
              </p:nvSpPr>
              <p:spPr>
                <a:xfrm>
                  <a:off x="944" y="3528"/>
                  <a:ext cx="1491" cy="0"/>
                </a:xfrm>
                <a:prstGeom prst="line">
                  <a:avLst/>
                </a:prstGeom>
                <a:ln w="9525" cap="flat" cmpd="sng">
                  <a:solidFill>
                    <a:schemeClr val="tx1"/>
                  </a:solidFill>
                  <a:prstDash val="solid"/>
                  <a:round/>
                  <a:headEnd type="none" w="med" len="med"/>
                  <a:tailEnd type="none" w="med" len="med"/>
                </a:ln>
              </p:spPr>
            </p:sp>
            <p:sp>
              <p:nvSpPr>
                <p:cNvPr id="215085" name="Line 11"/>
                <p:cNvSpPr/>
                <p:nvPr/>
              </p:nvSpPr>
              <p:spPr>
                <a:xfrm>
                  <a:off x="1664" y="3173"/>
                  <a:ext cx="0" cy="703"/>
                </a:xfrm>
                <a:prstGeom prst="line">
                  <a:avLst/>
                </a:prstGeom>
                <a:ln w="9525" cap="flat" cmpd="sng">
                  <a:solidFill>
                    <a:schemeClr val="tx1"/>
                  </a:solidFill>
                  <a:prstDash val="solid"/>
                  <a:round/>
                  <a:headEnd type="none" w="med" len="med"/>
                  <a:tailEnd type="none" w="med" len="med"/>
                </a:ln>
              </p:spPr>
            </p:sp>
            <p:sp>
              <p:nvSpPr>
                <p:cNvPr id="215086" name="Line 12"/>
                <p:cNvSpPr/>
                <p:nvPr/>
              </p:nvSpPr>
              <p:spPr>
                <a:xfrm>
                  <a:off x="2029" y="3173"/>
                  <a:ext cx="0" cy="686"/>
                </a:xfrm>
                <a:prstGeom prst="line">
                  <a:avLst/>
                </a:prstGeom>
                <a:ln w="9525" cap="flat" cmpd="sng">
                  <a:solidFill>
                    <a:schemeClr val="tx1"/>
                  </a:solidFill>
                  <a:prstDash val="solid"/>
                  <a:round/>
                  <a:headEnd type="none" w="med" len="med"/>
                  <a:tailEnd type="none" w="med" len="med"/>
                </a:ln>
              </p:spPr>
            </p:sp>
            <p:sp>
              <p:nvSpPr>
                <p:cNvPr id="215087" name="Line 13"/>
                <p:cNvSpPr/>
                <p:nvPr/>
              </p:nvSpPr>
              <p:spPr>
                <a:xfrm>
                  <a:off x="1307" y="3174"/>
                  <a:ext cx="0" cy="703"/>
                </a:xfrm>
                <a:prstGeom prst="line">
                  <a:avLst/>
                </a:prstGeom>
                <a:ln w="9525" cap="flat" cmpd="sng">
                  <a:solidFill>
                    <a:schemeClr val="tx1"/>
                  </a:solidFill>
                  <a:prstDash val="solid"/>
                  <a:round/>
                  <a:headEnd type="none" w="med" len="med"/>
                  <a:tailEnd type="none" w="med" len="med"/>
                </a:ln>
              </p:spPr>
            </p:sp>
            <p:sp>
              <p:nvSpPr>
                <p:cNvPr id="215088" name="Line 14"/>
                <p:cNvSpPr/>
                <p:nvPr/>
              </p:nvSpPr>
              <p:spPr>
                <a:xfrm>
                  <a:off x="700" y="2928"/>
                  <a:ext cx="245" cy="237"/>
                </a:xfrm>
                <a:prstGeom prst="line">
                  <a:avLst/>
                </a:prstGeom>
                <a:ln w="9525" cap="flat" cmpd="sng">
                  <a:solidFill>
                    <a:schemeClr val="tx1"/>
                  </a:solidFill>
                  <a:prstDash val="solid"/>
                  <a:round/>
                  <a:headEnd type="none" w="med" len="med"/>
                  <a:tailEnd type="none" w="med" len="med"/>
                </a:ln>
              </p:spPr>
            </p:sp>
            <p:sp>
              <p:nvSpPr>
                <p:cNvPr id="215089" name="Text Box 15"/>
                <p:cNvSpPr txBox="1"/>
                <p:nvPr/>
              </p:nvSpPr>
              <p:spPr>
                <a:xfrm>
                  <a:off x="976" y="2944"/>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5090" name="Text Box 16"/>
                <p:cNvSpPr txBox="1"/>
                <p:nvPr/>
              </p:nvSpPr>
              <p:spPr>
                <a:xfrm>
                  <a:off x="1355" y="2936"/>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01</a:t>
                  </a:r>
                </a:p>
              </p:txBody>
            </p:sp>
            <p:sp>
              <p:nvSpPr>
                <p:cNvPr id="215091" name="Text Box 17"/>
                <p:cNvSpPr txBox="1"/>
                <p:nvPr/>
              </p:nvSpPr>
              <p:spPr>
                <a:xfrm>
                  <a:off x="1699" y="2928"/>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5092" name="Text Box 18"/>
                <p:cNvSpPr txBox="1"/>
                <p:nvPr/>
              </p:nvSpPr>
              <p:spPr>
                <a:xfrm>
                  <a:off x="2054" y="2919"/>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5093" name="Text Box 19"/>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5094" name="Text Box 20"/>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5095" name="Text Box 21"/>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6" name="Text Box 22"/>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7" name="Text Box 23"/>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8" name="Text Box 24"/>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99" name="Text Box 25"/>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0" name="Text Box 26"/>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1" name="Text Box 27"/>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102" name="Text Box 28"/>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5103" name="Text Box 29"/>
            <p:cNvSpPr txBox="1"/>
            <p:nvPr/>
          </p:nvSpPr>
          <p:spPr>
            <a:xfrm>
              <a:off x="747" y="2752"/>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chemeClr val="hlink"/>
                </a:solidFill>
                <a:latin typeface="Comic Sans MS" panose="030F0702030302020204" pitchFamily="66" charset="0"/>
                <a:ea typeface="宋体" panose="02010600030101010101" pitchFamily="2" charset="-122"/>
              </a:endParaRPr>
            </a:p>
          </p:txBody>
        </p:sp>
        <p:sp>
          <p:nvSpPr>
            <p:cNvPr id="215104" name="Text Box 30"/>
            <p:cNvSpPr txBox="1"/>
            <p:nvPr/>
          </p:nvSpPr>
          <p:spPr>
            <a:xfrm>
              <a:off x="624" y="2923"/>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grpSp>
        <p:nvGrpSpPr>
          <p:cNvPr id="84" name="Group 37"/>
          <p:cNvGrpSpPr/>
          <p:nvPr/>
        </p:nvGrpSpPr>
        <p:grpSpPr>
          <a:xfrm>
            <a:off x="6434138" y="4124332"/>
            <a:ext cx="2897187" cy="1804663"/>
            <a:chOff x="3388" y="2427"/>
            <a:chExt cx="1825" cy="1137"/>
          </a:xfrm>
        </p:grpSpPr>
        <p:grpSp>
          <p:nvGrpSpPr>
            <p:cNvPr id="215045" name="Group 38"/>
            <p:cNvGrpSpPr/>
            <p:nvPr/>
          </p:nvGrpSpPr>
          <p:grpSpPr>
            <a:xfrm>
              <a:off x="3426" y="2427"/>
              <a:ext cx="1787" cy="1137"/>
              <a:chOff x="622" y="2749"/>
              <a:chExt cx="1813" cy="1128"/>
            </a:xfrm>
          </p:grpSpPr>
          <p:grpSp>
            <p:nvGrpSpPr>
              <p:cNvPr id="215046" name="Group 39"/>
              <p:cNvGrpSpPr/>
              <p:nvPr/>
            </p:nvGrpSpPr>
            <p:grpSpPr>
              <a:xfrm>
                <a:off x="700" y="2928"/>
                <a:ext cx="1735" cy="949"/>
                <a:chOff x="700" y="2928"/>
                <a:chExt cx="1735" cy="949"/>
              </a:xfrm>
            </p:grpSpPr>
            <p:grpSp>
              <p:nvGrpSpPr>
                <p:cNvPr id="215047" name="Group 40"/>
                <p:cNvGrpSpPr/>
                <p:nvPr/>
              </p:nvGrpSpPr>
              <p:grpSpPr>
                <a:xfrm>
                  <a:off x="700" y="2928"/>
                  <a:ext cx="1735" cy="949"/>
                  <a:chOff x="700" y="2928"/>
                  <a:chExt cx="1735" cy="949"/>
                </a:xfrm>
              </p:grpSpPr>
              <p:sp>
                <p:nvSpPr>
                  <p:cNvPr id="215048" name="Rectangle 41"/>
                  <p:cNvSpPr/>
                  <p:nvPr/>
                </p:nvSpPr>
                <p:spPr>
                  <a:xfrm>
                    <a:off x="936" y="3165"/>
                    <a:ext cx="1499" cy="711"/>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49" name="Rectangle 42"/>
                  <p:cNvSpPr/>
                  <p:nvPr/>
                </p:nvSpPr>
                <p:spPr>
                  <a:xfrm>
                    <a:off x="936" y="3165"/>
                    <a:ext cx="1499" cy="711"/>
                  </a:xfrm>
                  <a:prstGeom prst="rect">
                    <a:avLst/>
                  </a:prstGeom>
                  <a:solidFill>
                    <a:srgbClr val="00FF00"/>
                  </a:solidFill>
                  <a:ln w="9525" cap="flat" cmpd="sng">
                    <a:solidFill>
                      <a:schemeClr val="tx1"/>
                    </a:solidFill>
                    <a:prstDash val="solid"/>
                    <a:miter/>
                    <a:headEnd type="none" w="med" len="med"/>
                    <a:tailEnd type="none" w="med" len="med"/>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215050" name="Line 43"/>
                  <p:cNvSpPr/>
                  <p:nvPr/>
                </p:nvSpPr>
                <p:spPr>
                  <a:xfrm>
                    <a:off x="944" y="3528"/>
                    <a:ext cx="1491" cy="0"/>
                  </a:xfrm>
                  <a:prstGeom prst="line">
                    <a:avLst/>
                  </a:prstGeom>
                  <a:ln w="9525" cap="flat" cmpd="sng">
                    <a:solidFill>
                      <a:schemeClr val="tx1"/>
                    </a:solidFill>
                    <a:prstDash val="solid"/>
                    <a:round/>
                    <a:headEnd type="none" w="med" len="med"/>
                    <a:tailEnd type="none" w="med" len="med"/>
                  </a:ln>
                </p:spPr>
              </p:sp>
              <p:sp>
                <p:nvSpPr>
                  <p:cNvPr id="215051" name="Line 44"/>
                  <p:cNvSpPr/>
                  <p:nvPr/>
                </p:nvSpPr>
                <p:spPr>
                  <a:xfrm>
                    <a:off x="1664" y="3173"/>
                    <a:ext cx="0" cy="703"/>
                  </a:xfrm>
                  <a:prstGeom prst="line">
                    <a:avLst/>
                  </a:prstGeom>
                  <a:ln w="9525" cap="flat" cmpd="sng">
                    <a:solidFill>
                      <a:schemeClr val="tx1"/>
                    </a:solidFill>
                    <a:prstDash val="solid"/>
                    <a:round/>
                    <a:headEnd type="none" w="med" len="med"/>
                    <a:tailEnd type="none" w="med" len="med"/>
                  </a:ln>
                </p:spPr>
              </p:sp>
              <p:sp>
                <p:nvSpPr>
                  <p:cNvPr id="215052" name="Line 45"/>
                  <p:cNvSpPr/>
                  <p:nvPr/>
                </p:nvSpPr>
                <p:spPr>
                  <a:xfrm>
                    <a:off x="2029" y="3173"/>
                    <a:ext cx="0" cy="686"/>
                  </a:xfrm>
                  <a:prstGeom prst="line">
                    <a:avLst/>
                  </a:prstGeom>
                  <a:ln w="9525" cap="flat" cmpd="sng">
                    <a:solidFill>
                      <a:schemeClr val="tx1"/>
                    </a:solidFill>
                    <a:prstDash val="solid"/>
                    <a:round/>
                    <a:headEnd type="none" w="med" len="med"/>
                    <a:tailEnd type="none" w="med" len="med"/>
                  </a:ln>
                </p:spPr>
              </p:sp>
              <p:sp>
                <p:nvSpPr>
                  <p:cNvPr id="215053" name="Line 46"/>
                  <p:cNvSpPr/>
                  <p:nvPr/>
                </p:nvSpPr>
                <p:spPr>
                  <a:xfrm>
                    <a:off x="1307" y="3174"/>
                    <a:ext cx="0" cy="703"/>
                  </a:xfrm>
                  <a:prstGeom prst="line">
                    <a:avLst/>
                  </a:prstGeom>
                  <a:ln w="9525" cap="flat" cmpd="sng">
                    <a:solidFill>
                      <a:schemeClr val="tx1"/>
                    </a:solidFill>
                    <a:prstDash val="solid"/>
                    <a:round/>
                    <a:headEnd type="none" w="med" len="med"/>
                    <a:tailEnd type="none" w="med" len="med"/>
                  </a:ln>
                </p:spPr>
              </p:sp>
              <p:sp>
                <p:nvSpPr>
                  <p:cNvPr id="215054" name="Line 47"/>
                  <p:cNvSpPr/>
                  <p:nvPr/>
                </p:nvSpPr>
                <p:spPr>
                  <a:xfrm>
                    <a:off x="700" y="2928"/>
                    <a:ext cx="245" cy="237"/>
                  </a:xfrm>
                  <a:prstGeom prst="line">
                    <a:avLst/>
                  </a:prstGeom>
                  <a:ln w="9525" cap="flat" cmpd="sng">
                    <a:solidFill>
                      <a:schemeClr val="tx1"/>
                    </a:solidFill>
                    <a:prstDash val="solid"/>
                    <a:round/>
                    <a:headEnd type="none" w="med" len="med"/>
                    <a:tailEnd type="none" w="med" len="med"/>
                  </a:ln>
                </p:spPr>
              </p:sp>
              <p:sp>
                <p:nvSpPr>
                  <p:cNvPr id="215055" name="Text Box 48"/>
                  <p:cNvSpPr txBox="1"/>
                  <p:nvPr/>
                </p:nvSpPr>
                <p:spPr>
                  <a:xfrm>
                    <a:off x="976" y="2956"/>
                    <a:ext cx="406"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00</a:t>
                    </a:r>
                  </a:p>
                </p:txBody>
              </p:sp>
              <p:sp>
                <p:nvSpPr>
                  <p:cNvPr id="215056" name="Text Box 49"/>
                  <p:cNvSpPr txBox="1"/>
                  <p:nvPr/>
                </p:nvSpPr>
                <p:spPr>
                  <a:xfrm>
                    <a:off x="1348" y="2955"/>
                    <a:ext cx="36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01</a:t>
                    </a:r>
                  </a:p>
                </p:txBody>
              </p:sp>
              <p:sp>
                <p:nvSpPr>
                  <p:cNvPr id="215057" name="Text Box 50"/>
                  <p:cNvSpPr txBox="1"/>
                  <p:nvPr/>
                </p:nvSpPr>
                <p:spPr>
                  <a:xfrm>
                    <a:off x="1697" y="2952"/>
                    <a:ext cx="314"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11</a:t>
                    </a:r>
                  </a:p>
                </p:txBody>
              </p:sp>
              <p:sp>
                <p:nvSpPr>
                  <p:cNvPr id="215058" name="Text Box 51"/>
                  <p:cNvSpPr txBox="1"/>
                  <p:nvPr/>
                </p:nvSpPr>
                <p:spPr>
                  <a:xfrm>
                    <a:off x="2054" y="2952"/>
                    <a:ext cx="355"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10</a:t>
                    </a:r>
                  </a:p>
                </p:txBody>
              </p:sp>
              <p:sp>
                <p:nvSpPr>
                  <p:cNvPr id="215059" name="Text Box 52"/>
                  <p:cNvSpPr txBox="1"/>
                  <p:nvPr/>
                </p:nvSpPr>
                <p:spPr>
                  <a:xfrm>
                    <a:off x="748" y="3248"/>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0</a:t>
                    </a:r>
                  </a:p>
                </p:txBody>
              </p:sp>
              <p:sp>
                <p:nvSpPr>
                  <p:cNvPr id="215060" name="Text Box 53"/>
                  <p:cNvSpPr txBox="1"/>
                  <p:nvPr/>
                </p:nvSpPr>
                <p:spPr>
                  <a:xfrm>
                    <a:off x="734" y="3594"/>
                    <a:ext cx="177"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Arial" panose="020B0604020202020204" pitchFamily="34" charset="0"/>
                        <a:ea typeface="宋体" panose="02010600030101010101" pitchFamily="2" charset="-122"/>
                      </a:rPr>
                      <a:t>1</a:t>
                    </a:r>
                  </a:p>
                </p:txBody>
              </p:sp>
            </p:grpSp>
            <p:sp>
              <p:nvSpPr>
                <p:cNvPr id="215061" name="Text Box 54"/>
                <p:cNvSpPr txBox="1"/>
                <p:nvPr/>
              </p:nvSpPr>
              <p:spPr>
                <a:xfrm>
                  <a:off x="912"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2" name="Text Box 55"/>
                <p:cNvSpPr txBox="1"/>
                <p:nvPr/>
              </p:nvSpPr>
              <p:spPr>
                <a:xfrm>
                  <a:off x="929" y="3522"/>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3" name="Text Box 56"/>
                <p:cNvSpPr txBox="1"/>
                <p:nvPr/>
              </p:nvSpPr>
              <p:spPr>
                <a:xfrm>
                  <a:off x="1294" y="3167"/>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4" name="Text Box 57"/>
                <p:cNvSpPr txBox="1"/>
                <p:nvPr/>
              </p:nvSpPr>
              <p:spPr>
                <a:xfrm>
                  <a:off x="1301"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5" name="Text Box 58"/>
                <p:cNvSpPr txBox="1"/>
                <p:nvPr/>
              </p:nvSpPr>
              <p:spPr>
                <a:xfrm>
                  <a:off x="1649" y="3149"/>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6" name="Text Box 59"/>
                <p:cNvSpPr txBox="1"/>
                <p:nvPr/>
              </p:nvSpPr>
              <p:spPr>
                <a:xfrm>
                  <a:off x="1649" y="3505"/>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7" name="Text Box 60"/>
                <p:cNvSpPr txBox="1"/>
                <p:nvPr/>
              </p:nvSpPr>
              <p:spPr>
                <a:xfrm>
                  <a:off x="1996" y="3141"/>
                  <a:ext cx="152" cy="231"/>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sp>
              <p:nvSpPr>
                <p:cNvPr id="215068" name="Text Box 61"/>
                <p:cNvSpPr txBox="1"/>
                <p:nvPr/>
              </p:nvSpPr>
              <p:spPr>
                <a:xfrm>
                  <a:off x="2005" y="3514"/>
                  <a:ext cx="152" cy="229"/>
                </a:xfrm>
                <a:prstGeom prst="rect">
                  <a:avLst/>
                </a:prstGeom>
                <a:noFill/>
                <a:ln w="9525">
                  <a:noFill/>
                </a:ln>
              </p:spPr>
              <p:txBody>
                <a:bodyPr anchor="t">
                  <a:spAutoFit/>
                </a:bodyPr>
                <a:lstStyle/>
                <a:p>
                  <a:pPr lvl="0" indent="0">
                    <a:lnSpc>
                      <a:spcPct val="100000"/>
                    </a:lnSpc>
                    <a:spcBef>
                      <a:spcPct val="50000"/>
                    </a:spcBef>
                    <a:buNone/>
                  </a:pPr>
                  <a:endParaRPr lang="zh-CN" altLang="zh-CN" sz="1800" b="0" dirty="0">
                    <a:solidFill>
                      <a:srgbClr val="7C102C"/>
                    </a:solidFill>
                    <a:latin typeface="Arial" panose="020B0604020202020204" pitchFamily="34" charset="0"/>
                    <a:ea typeface="宋体" panose="02010600030101010101" pitchFamily="2" charset="-122"/>
                  </a:endParaRPr>
                </a:p>
              </p:txBody>
            </p:sp>
          </p:grpSp>
          <p:sp>
            <p:nvSpPr>
              <p:cNvPr id="215069" name="Text Box 62"/>
              <p:cNvSpPr txBox="1"/>
              <p:nvPr/>
            </p:nvSpPr>
            <p:spPr>
              <a:xfrm>
                <a:off x="717" y="2749"/>
                <a:ext cx="386" cy="248"/>
              </a:xfrm>
              <a:prstGeom prst="rect">
                <a:avLst/>
              </a:prstGeom>
              <a:noFill/>
              <a:ln w="9525">
                <a:noFill/>
              </a:ln>
            </p:spPr>
            <p:txBody>
              <a:bodyPr wrap="none" anchor="t">
                <a:spAutoFit/>
              </a:bodyPr>
              <a:lstStyle/>
              <a:p>
                <a:pPr lvl="0" indent="0">
                  <a:lnSpc>
                    <a:spcPct val="100000"/>
                  </a:lnSpc>
                  <a:spcBef>
                    <a:spcPct val="50000"/>
                  </a:spcBef>
                  <a:buNone/>
                </a:pP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2</a:t>
                </a:r>
                <a:r>
                  <a:rPr lang="en-US" altLang="zh-CN" sz="2000" b="0">
                    <a:latin typeface="黑体" panose="02010609060101010101" pitchFamily="49" charset="-122"/>
                    <a:ea typeface="黑体" panose="02010609060101010101" pitchFamily="49" charset="-122"/>
                  </a:rPr>
                  <a:t>y</a:t>
                </a:r>
                <a:r>
                  <a:rPr lang="en-US" altLang="zh-CN" sz="2000" b="0" baseline="-25000">
                    <a:latin typeface="黑体" panose="02010609060101010101" pitchFamily="49" charset="-122"/>
                    <a:ea typeface="黑体" panose="02010609060101010101" pitchFamily="49" charset="-122"/>
                  </a:rPr>
                  <a:t>1</a:t>
                </a:r>
                <a:endParaRPr lang="en-US" altLang="zh-CN" sz="2000" b="0">
                  <a:solidFill>
                    <a:schemeClr val="hlink"/>
                  </a:solidFill>
                  <a:latin typeface="Comic Sans MS" panose="030F0702030302020204" pitchFamily="66" charset="0"/>
                  <a:ea typeface="宋体" panose="02010600030101010101" pitchFamily="2" charset="-122"/>
                </a:endParaRPr>
              </a:p>
            </p:txBody>
          </p:sp>
          <p:sp>
            <p:nvSpPr>
              <p:cNvPr id="215070" name="Text Box 63"/>
              <p:cNvSpPr txBox="1"/>
              <p:nvPr/>
            </p:nvSpPr>
            <p:spPr>
              <a:xfrm>
                <a:off x="622" y="2923"/>
                <a:ext cx="221" cy="248"/>
              </a:xfrm>
              <a:prstGeom prst="rect">
                <a:avLst/>
              </a:prstGeom>
              <a:noFill/>
              <a:ln w="9525">
                <a:noFill/>
              </a:ln>
            </p:spPr>
            <p:txBody>
              <a:bodyPr anchor="t">
                <a:spAutoFit/>
              </a:bodyPr>
              <a:lstStyle/>
              <a:p>
                <a:pPr lvl="0" indent="0">
                  <a:lnSpc>
                    <a:spcPct val="100000"/>
                  </a:lnSpc>
                  <a:spcBef>
                    <a:spcPct val="50000"/>
                  </a:spcBef>
                  <a:buNone/>
                </a:pPr>
                <a:r>
                  <a:rPr lang="en-US" altLang="zh-CN" sz="2000" b="0">
                    <a:latin typeface="Comic Sans MS" panose="030F0702030302020204" pitchFamily="66" charset="0"/>
                    <a:ea typeface="宋体" panose="02010600030101010101" pitchFamily="2" charset="-122"/>
                  </a:rPr>
                  <a:t>x</a:t>
                </a:r>
              </a:p>
            </p:txBody>
          </p:sp>
        </p:grpSp>
        <p:sp>
          <p:nvSpPr>
            <p:cNvPr id="215074" name="Line 67"/>
            <p:cNvSpPr/>
            <p:nvPr/>
          </p:nvSpPr>
          <p:spPr>
            <a:xfrm>
              <a:off x="3388" y="2829"/>
              <a:ext cx="161" cy="0"/>
            </a:xfrm>
            <a:prstGeom prst="line">
              <a:avLst/>
            </a:prstGeom>
            <a:ln w="9525" cap="flat" cmpd="sng">
              <a:solidFill>
                <a:srgbClr val="FFE9EC"/>
              </a:solidFill>
              <a:prstDash val="solid"/>
              <a:round/>
              <a:headEnd type="none" w="med" len="med"/>
              <a:tailEnd type="triangle" w="med" len="med"/>
            </a:ln>
          </p:spPr>
        </p:sp>
      </p:grpSp>
      <p:sp>
        <p:nvSpPr>
          <p:cNvPr id="86" name="Text Box 35"/>
          <p:cNvSpPr txBox="1"/>
          <p:nvPr/>
        </p:nvSpPr>
        <p:spPr>
          <a:xfrm>
            <a:off x="6703060" y="2812415"/>
            <a:ext cx="2106295" cy="36830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1      0       0      0</a:t>
            </a:r>
          </a:p>
        </p:txBody>
      </p:sp>
      <p:sp>
        <p:nvSpPr>
          <p:cNvPr id="87" name="Text Box 71"/>
          <p:cNvSpPr txBox="1"/>
          <p:nvPr/>
        </p:nvSpPr>
        <p:spPr>
          <a:xfrm>
            <a:off x="6729095" y="3399155"/>
            <a:ext cx="2106295" cy="36830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0      0      1      1</a:t>
            </a:r>
          </a:p>
        </p:txBody>
      </p:sp>
      <p:sp>
        <p:nvSpPr>
          <p:cNvPr id="88" name="Text Box 68"/>
          <p:cNvSpPr txBox="1"/>
          <p:nvPr/>
        </p:nvSpPr>
        <p:spPr>
          <a:xfrm>
            <a:off x="7181215" y="4904740"/>
            <a:ext cx="2106930" cy="368300"/>
          </a:xfrm>
          <a:prstGeom prst="rect">
            <a:avLst/>
          </a:prstGeom>
          <a:noFill/>
          <a:ln w="9525">
            <a:noFill/>
          </a:ln>
        </p:spPr>
        <p:txBody>
          <a:bodyPr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1     0       0     1</a:t>
            </a:r>
          </a:p>
        </p:txBody>
      </p:sp>
      <p:sp>
        <p:nvSpPr>
          <p:cNvPr id="89" name="Text Box 69"/>
          <p:cNvSpPr txBox="1"/>
          <p:nvPr/>
        </p:nvSpPr>
        <p:spPr>
          <a:xfrm>
            <a:off x="7179310" y="5436235"/>
            <a:ext cx="1966595" cy="368300"/>
          </a:xfrm>
          <a:prstGeom prst="rect">
            <a:avLst/>
          </a:prstGeom>
          <a:noFill/>
          <a:ln w="9525">
            <a:noFill/>
          </a:ln>
        </p:spPr>
        <p:txBody>
          <a:bodyPr wrap="square" anchor="t">
            <a:spAutoFit/>
          </a:bodyPr>
          <a:lstStyle/>
          <a:p>
            <a:pPr lvl="0" indent="0">
              <a:lnSpc>
                <a:spcPct val="100000"/>
              </a:lnSpc>
              <a:spcBef>
                <a:spcPct val="50000"/>
              </a:spcBef>
              <a:buNone/>
            </a:pPr>
            <a:r>
              <a:rPr lang="en-US" altLang="zh-CN" sz="1800" b="0">
                <a:latin typeface="Comic Sans MS" panose="030F0702030302020204" pitchFamily="66" charset="0"/>
                <a:ea typeface="宋体" panose="02010600030101010101" pitchFamily="2" charset="-122"/>
              </a:rPr>
              <a:t>1     0       0     1</a:t>
            </a:r>
          </a:p>
        </p:txBody>
      </p:sp>
      <p:sp>
        <p:nvSpPr>
          <p:cNvPr id="90" name="Text Box 36"/>
          <p:cNvSpPr txBox="1"/>
          <p:nvPr/>
        </p:nvSpPr>
        <p:spPr>
          <a:xfrm>
            <a:off x="5775960" y="3055620"/>
            <a:ext cx="445135" cy="36830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indent="0">
              <a:lnSpc>
                <a:spcPct val="100000"/>
              </a:lnSpc>
              <a:spcBef>
                <a:spcPct val="50000"/>
              </a:spcBef>
              <a:buNone/>
            </a:pPr>
            <a:r>
              <a:rPr lang="en-US" altLang="zh-CN" b="0">
                <a:solidFill>
                  <a:srgbClr val="3333CC"/>
                </a:solidFill>
                <a:latin typeface="黑体" panose="02010609060101010101" pitchFamily="49" charset="-122"/>
                <a:ea typeface="黑体" panose="02010609060101010101" pitchFamily="49" charset="-122"/>
              </a:rPr>
              <a:t>D</a:t>
            </a:r>
            <a:r>
              <a:rPr lang="en-US" altLang="zh-CN" b="0" baseline="-25000">
                <a:solidFill>
                  <a:srgbClr val="3333CC"/>
                </a:solidFill>
                <a:latin typeface="黑体" panose="02010609060101010101" pitchFamily="49" charset="-122"/>
                <a:ea typeface="黑体" panose="02010609060101010101" pitchFamily="49" charset="-122"/>
              </a:rPr>
              <a:t>2</a:t>
            </a:r>
          </a:p>
        </p:txBody>
      </p:sp>
      <p:sp>
        <p:nvSpPr>
          <p:cNvPr id="91" name="Text Box 70"/>
          <p:cNvSpPr txBox="1"/>
          <p:nvPr/>
        </p:nvSpPr>
        <p:spPr>
          <a:xfrm>
            <a:off x="6235065" y="5107940"/>
            <a:ext cx="394970" cy="368300"/>
          </a:xfrm>
          <a:prstGeom prst="rect">
            <a:avLst/>
          </a:prstGeom>
          <a:noFill/>
          <a:ln w="9525">
            <a:noFill/>
          </a:ln>
        </p:spPr>
        <p:txBody>
          <a:bodyPr wrap="square" anchor="t">
            <a:spAutoFit/>
          </a:bodyPr>
          <a:lstStyle/>
          <a:p>
            <a:pPr lvl="0" indent="0">
              <a:lnSpc>
                <a:spcPct val="100000"/>
              </a:lnSpc>
              <a:spcBef>
                <a:spcPct val="50000"/>
              </a:spcBef>
              <a:buNone/>
            </a:pPr>
            <a:r>
              <a:rPr lang="en-US" altLang="zh-CN" b="0">
                <a:solidFill>
                  <a:srgbClr val="3333CC"/>
                </a:solidFill>
                <a:latin typeface="黑体" panose="02010609060101010101" pitchFamily="49" charset="-122"/>
                <a:ea typeface="黑体" panose="02010609060101010101" pitchFamily="49" charset="-122"/>
              </a:rPr>
              <a:t>D</a:t>
            </a:r>
            <a:r>
              <a:rPr lang="en-US" altLang="zh-CN" b="0" baseline="-25000">
                <a:solidFill>
                  <a:srgbClr val="3333CC"/>
                </a:solidFill>
                <a:latin typeface="黑体" panose="02010609060101010101" pitchFamily="49" charset="-122"/>
                <a:ea typeface="黑体" panose="02010609060101010101" pitchFamily="49" charset="-122"/>
              </a:rPr>
              <a:t>1</a:t>
            </a:r>
          </a:p>
        </p:txBody>
      </p:sp>
      <p:pic>
        <p:nvPicPr>
          <p:cNvPr id="92" name="图片 91"/>
          <p:cNvPicPr>
            <a:picLocks noChangeAspect="1"/>
          </p:cNvPicPr>
          <p:nvPr/>
        </p:nvPicPr>
        <p:blipFill>
          <a:blip r:embed="rId4"/>
          <a:srcRect r="13791" b="30824"/>
          <a:stretch>
            <a:fillRect/>
          </a:stretch>
        </p:blipFill>
        <p:spPr>
          <a:xfrm>
            <a:off x="9145905" y="2889885"/>
            <a:ext cx="2353945" cy="917575"/>
          </a:xfrm>
          <a:prstGeom prst="rect">
            <a:avLst/>
          </a:prstGeom>
        </p:spPr>
      </p:pic>
      <p:pic>
        <p:nvPicPr>
          <p:cNvPr id="93" name="图片 92"/>
          <p:cNvPicPr>
            <a:picLocks noChangeAspect="1"/>
          </p:cNvPicPr>
          <p:nvPr/>
        </p:nvPicPr>
        <p:blipFill>
          <a:blip r:embed="rId4"/>
          <a:srcRect t="68839" r="64974" b="-1514"/>
          <a:stretch>
            <a:fillRect/>
          </a:stretch>
        </p:blipFill>
        <p:spPr>
          <a:xfrm>
            <a:off x="9759950" y="5133975"/>
            <a:ext cx="1066165" cy="493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79"/>
                                        </p:tgtEl>
                                        <p:attrNameLst>
                                          <p:attrName>style.visibility</p:attrName>
                                        </p:attrNameLst>
                                      </p:cBhvr>
                                      <p:to>
                                        <p:strVal val="visible"/>
                                      </p:to>
                                    </p:set>
                                    <p:animEffect transition="in" filter="blinds(horizontal)">
                                      <p:cBhvr>
                                        <p:cTn id="7" dur="500"/>
                                        <p:tgtEl>
                                          <p:spTgt spid="215079"/>
                                        </p:tgtEl>
                                      </p:cBhvr>
                                    </p:animEffect>
                                  </p:childTnLst>
                                </p:cTn>
                              </p:par>
                              <p:par>
                                <p:cTn id="8" presetID="3" presetClass="entr" presetSubtype="1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blinds(horizontal)">
                                      <p:cBhvr>
                                        <p:cTn id="10" dur="500"/>
                                        <p:tgtEl>
                                          <p:spTgt spid="8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blinds(horizontal)">
                                      <p:cBhvr>
                                        <p:cTn id="13" dur="500"/>
                                        <p:tgtEl>
                                          <p:spTgt spid="8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linds(horizontal)">
                                      <p:cBhvr>
                                        <p:cTn id="16" dur="500"/>
                                        <p:tgtEl>
                                          <p:spTgt spid="8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linds(horizontal)">
                                      <p:cBhvr>
                                        <p:cTn id="19" dur="500"/>
                                        <p:tgtEl>
                                          <p:spTgt spid="8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blinds(horizontal)">
                                      <p:cBhvr>
                                        <p:cTn id="22" dur="500"/>
                                        <p:tgtEl>
                                          <p:spTgt spid="8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blinds(horizontal)">
                                      <p:cBhvr>
                                        <p:cTn id="25" dur="500"/>
                                        <p:tgtEl>
                                          <p:spTgt spid="9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blinds(horizontal)">
                                      <p:cBhvr>
                                        <p:cTn id="28" dur="500"/>
                                        <p:tgtEl>
                                          <p:spTgt spid="91"/>
                                        </p:tgtEl>
                                      </p:cBhvr>
                                    </p:animEffect>
                                  </p:childTnLst>
                                </p:cTn>
                              </p:par>
                              <p:par>
                                <p:cTn id="29" presetID="3" presetClass="entr" presetSubtype="1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blinds(horizontal)">
                                      <p:cBhvr>
                                        <p:cTn id="31" dur="500"/>
                                        <p:tgtEl>
                                          <p:spTgt spid="92"/>
                                        </p:tgtEl>
                                      </p:cBhvr>
                                    </p:animEffect>
                                  </p:childTnLst>
                                </p:cTn>
                              </p:par>
                              <p:par>
                                <p:cTn id="32" presetID="3" presetClass="entr" presetSubtype="1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blinds(horizontal)">
                                      <p:cBhvr>
                                        <p:cTn id="3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0" grpId="0"/>
      <p:bldP spid="9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6.7 </a:t>
            </a:r>
            <a:r>
              <a:rPr lang="zh-CN" altLang="en-US" b="0" dirty="0" smtClean="0">
                <a:solidFill>
                  <a:schemeClr val="tx1"/>
                </a:solidFill>
                <a:effectLst/>
              </a:rPr>
              <a:t>同步</a:t>
            </a:r>
            <a:r>
              <a:rPr lang="zh-CN" altLang="en-US" b="0" dirty="0" smtClean="0">
                <a:solidFill>
                  <a:schemeClr val="tx1"/>
                </a:solidFill>
                <a:effectLst/>
                <a:sym typeface="+mn-ea"/>
              </a:rPr>
              <a:t>时序逻辑电路设计基础</a:t>
            </a:r>
          </a:p>
        </p:txBody>
      </p:sp>
      <p:sp>
        <p:nvSpPr>
          <p:cNvPr id="5" name="文本框 4"/>
          <p:cNvSpPr txBox="1"/>
          <p:nvPr/>
        </p:nvSpPr>
        <p:spPr>
          <a:xfrm>
            <a:off x="785495" y="967105"/>
            <a:ext cx="6866890" cy="460375"/>
          </a:xfrm>
          <a:prstGeom prst="rect">
            <a:avLst/>
          </a:prstGeom>
          <a:noFill/>
        </p:spPr>
        <p:txBody>
          <a:bodyPr wrap="square" rtlCol="0" anchor="t">
            <a:spAutoFit/>
          </a:bodyPr>
          <a:lstStyle/>
          <a:p>
            <a:r>
              <a:rPr lang="en-US" altLang="zh-CN" sz="2400" b="1" dirty="0">
                <a:ea typeface="+mn-lt"/>
                <a:cs typeface="+mn-lt"/>
                <a:sym typeface="+mn-ea"/>
              </a:rPr>
              <a:t>4</a:t>
            </a:r>
            <a:r>
              <a:rPr lang="zh-CN" altLang="en-US" sz="2400" b="1" dirty="0">
                <a:ea typeface="+mn-lt"/>
                <a:cs typeface="+mn-lt"/>
                <a:sym typeface="+mn-ea"/>
              </a:rPr>
              <a:t>.</a:t>
            </a:r>
            <a:r>
              <a:rPr lang="en-US" altLang="zh-CN" sz="2400" b="1" dirty="0">
                <a:ea typeface="+mn-lt"/>
                <a:cs typeface="+mn-lt"/>
                <a:sym typeface="+mn-ea"/>
              </a:rPr>
              <a:t> </a:t>
            </a:r>
            <a:r>
              <a:rPr lang="zh-CN" altLang="en-US" sz="2400" b="1" dirty="0">
                <a:ea typeface="+mn-lt"/>
                <a:cs typeface="+mn-lt"/>
                <a:sym typeface="+mn-ea"/>
              </a:rPr>
              <a:t>确定激励函数和输出函数并画出逻辑电路图</a:t>
            </a:r>
          </a:p>
        </p:txBody>
      </p:sp>
      <p:sp>
        <p:nvSpPr>
          <p:cNvPr id="112653" name="Text Box 13"/>
          <p:cNvSpPr txBox="1"/>
          <p:nvPr/>
        </p:nvSpPr>
        <p:spPr>
          <a:xfrm>
            <a:off x="711200" y="1572260"/>
            <a:ext cx="9348470" cy="429895"/>
          </a:xfrm>
          <a:prstGeom prst="rect">
            <a:avLst/>
          </a:prstGeom>
          <a:noFill/>
          <a:ln w="28575">
            <a:noFill/>
          </a:ln>
        </p:spPr>
        <p:txBody>
          <a:bodyPr wrap="square" anchor="t">
            <a:spAutoFit/>
          </a:bodyPr>
          <a:lstStyle/>
          <a:p>
            <a:pPr lvl="0" indent="0" algn="just">
              <a:lnSpc>
                <a:spcPct val="100000"/>
              </a:lnSpc>
              <a:spcBef>
                <a:spcPct val="0"/>
              </a:spcBef>
              <a:buNone/>
            </a:pPr>
            <a:r>
              <a:rPr lang="en-US" altLang="zh-CN" b="0" dirty="0">
                <a:latin typeface="Times New Roman" panose="02020603050405020304" pitchFamily="18" charset="0"/>
                <a:ea typeface="宋体" panose="02010600030101010101" pitchFamily="2" charset="-122"/>
              </a:rPr>
              <a:t> </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例</a:t>
            </a:r>
            <a:r>
              <a:rPr lang="en-US" altLang="zh-CN" sz="2200" b="1" dirty="0" smtClean="0">
                <a:solidFill>
                  <a:srgbClr val="000000"/>
                </a:solidFill>
                <a:latin typeface="等线 Light" panose="02010600030101010101" charset="-122"/>
                <a:ea typeface="等线 Light" panose="02010600030101010101" charset="-122"/>
                <a:cs typeface="等线 Light" panose="02010600030101010101" charset="-122"/>
              </a:rPr>
              <a:t>3</a:t>
            </a:r>
            <a:r>
              <a:rPr lang="zh-CN" altLang="en-US" sz="2200" b="1" dirty="0" smtClean="0">
                <a:solidFill>
                  <a:srgbClr val="000000"/>
                </a:solidFill>
                <a:latin typeface="等线 Light" panose="02010600030101010101" charset="-122"/>
                <a:ea typeface="等线 Light" panose="02010600030101010101" charset="-122"/>
                <a:cs typeface="等线 Light" panose="02010600030101010101" charset="-122"/>
              </a:rPr>
              <a:t> </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用</a:t>
            </a:r>
            <a:r>
              <a:rPr lang="en-US" altLang="zh-CN" sz="2200" b="1" dirty="0">
                <a:solidFill>
                  <a:srgbClr val="000000"/>
                </a:solidFill>
                <a:latin typeface="等线 Light" panose="02010600030101010101" charset="-122"/>
                <a:ea typeface="等线 Light" panose="02010600030101010101" charset="-122"/>
                <a:cs typeface="等线 Light" panose="02010600030101010101" charset="-122"/>
              </a:rPr>
              <a:t>D</a:t>
            </a:r>
            <a:r>
              <a:rPr lang="zh-CN" altLang="en-US" sz="2200" b="1" dirty="0">
                <a:solidFill>
                  <a:srgbClr val="000000"/>
                </a:solidFill>
                <a:latin typeface="等线 Light" panose="02010600030101010101" charset="-122"/>
                <a:ea typeface="等线 Light" panose="02010600030101010101" charset="-122"/>
                <a:cs typeface="等线 Light" panose="02010600030101010101" charset="-122"/>
              </a:rPr>
              <a:t>触发器和逻辑门设计同步时序逻辑电路，实现下表对应的功能。</a:t>
            </a:r>
          </a:p>
        </p:txBody>
      </p:sp>
      <p:pic>
        <p:nvPicPr>
          <p:cNvPr id="82" name="图片 81"/>
          <p:cNvPicPr>
            <a:picLocks noChangeAspect="1"/>
          </p:cNvPicPr>
          <p:nvPr/>
        </p:nvPicPr>
        <p:blipFill>
          <a:blip r:embed="rId4"/>
          <a:srcRect l="2782" t="4098" r="1701"/>
          <a:stretch>
            <a:fillRect/>
          </a:stretch>
        </p:blipFill>
        <p:spPr>
          <a:xfrm>
            <a:off x="844550" y="2130425"/>
            <a:ext cx="4208145" cy="2645410"/>
          </a:xfrm>
          <a:prstGeom prst="rect">
            <a:avLst/>
          </a:prstGeom>
        </p:spPr>
      </p:pic>
      <p:pic>
        <p:nvPicPr>
          <p:cNvPr id="92" name="图片 91"/>
          <p:cNvPicPr>
            <a:picLocks noChangeAspect="1"/>
          </p:cNvPicPr>
          <p:nvPr/>
        </p:nvPicPr>
        <p:blipFill>
          <a:blip r:embed="rId5"/>
          <a:srcRect r="13791" b="30824"/>
          <a:stretch>
            <a:fillRect/>
          </a:stretch>
        </p:blipFill>
        <p:spPr>
          <a:xfrm>
            <a:off x="947420" y="4880610"/>
            <a:ext cx="2353945" cy="917575"/>
          </a:xfrm>
          <a:prstGeom prst="rect">
            <a:avLst/>
          </a:prstGeom>
        </p:spPr>
      </p:pic>
      <p:pic>
        <p:nvPicPr>
          <p:cNvPr id="93" name="图片 92"/>
          <p:cNvPicPr>
            <a:picLocks noChangeAspect="1"/>
          </p:cNvPicPr>
          <p:nvPr/>
        </p:nvPicPr>
        <p:blipFill>
          <a:blip r:embed="rId5"/>
          <a:srcRect t="68839" r="64974" b="-1514"/>
          <a:stretch>
            <a:fillRect/>
          </a:stretch>
        </p:blipFill>
        <p:spPr>
          <a:xfrm>
            <a:off x="3484880" y="4951730"/>
            <a:ext cx="1066165" cy="493395"/>
          </a:xfrm>
          <a:prstGeom prst="rect">
            <a:avLst/>
          </a:prstGeom>
        </p:spPr>
      </p:pic>
      <p:graphicFrame>
        <p:nvGraphicFramePr>
          <p:cNvPr id="2" name="Object 9"/>
          <p:cNvGraphicFramePr>
            <a:graphicFrameLocks noGrp="1"/>
          </p:cNvGraphicFramePr>
          <p:nvPr/>
        </p:nvGraphicFramePr>
        <p:xfrm>
          <a:off x="947420" y="5902960"/>
          <a:ext cx="3851275" cy="438150"/>
        </p:xfrm>
        <a:graphic>
          <a:graphicData uri="http://schemas.openxmlformats.org/presentationml/2006/ole">
            <mc:AlternateContent xmlns:mc="http://schemas.openxmlformats.org/markup-compatibility/2006">
              <mc:Choice xmlns:v="urn:schemas-microsoft-com:vml" Requires="v">
                <p:oleObj spid="_x0000_s37902" r:id="rId6" imgW="1560830" imgH="203200" progId="Equation.3">
                  <p:embed/>
                </p:oleObj>
              </mc:Choice>
              <mc:Fallback>
                <p:oleObj r:id="rId6" imgW="1560830" imgH="203200" progId="Equation.3">
                  <p:embed/>
                  <p:pic>
                    <p:nvPicPr>
                      <p:cNvPr id="0" name="图片 3148"/>
                      <p:cNvPicPr/>
                      <p:nvPr/>
                    </p:nvPicPr>
                    <p:blipFill>
                      <a:blip r:embed="rId7"/>
                      <a:stretch>
                        <a:fillRect/>
                      </a:stretch>
                    </p:blipFill>
                    <p:spPr>
                      <a:xfrm>
                        <a:off x="947420" y="5902960"/>
                        <a:ext cx="3851275" cy="438150"/>
                      </a:xfrm>
                      <a:prstGeom prst="rect">
                        <a:avLst/>
                      </a:prstGeom>
                      <a:noFill/>
                      <a:ln w="38100">
                        <a:miter/>
                      </a:ln>
                    </p:spPr>
                  </p:pic>
                </p:oleObj>
              </mc:Fallback>
            </mc:AlternateContent>
          </a:graphicData>
        </a:graphic>
      </p:graphicFrame>
      <p:grpSp>
        <p:nvGrpSpPr>
          <p:cNvPr id="75" name="组合 74"/>
          <p:cNvGrpSpPr/>
          <p:nvPr/>
        </p:nvGrpSpPr>
        <p:grpSpPr>
          <a:xfrm>
            <a:off x="6396990" y="2750820"/>
            <a:ext cx="4383405" cy="2870835"/>
            <a:chOff x="10074" y="4332"/>
            <a:chExt cx="6903" cy="4521"/>
          </a:xfrm>
        </p:grpSpPr>
        <p:grpSp>
          <p:nvGrpSpPr>
            <p:cNvPr id="20" name="组合 19"/>
            <p:cNvGrpSpPr/>
            <p:nvPr/>
          </p:nvGrpSpPr>
          <p:grpSpPr>
            <a:xfrm>
              <a:off x="11733" y="4393"/>
              <a:ext cx="1591" cy="2147"/>
              <a:chOff x="11004" y="5769"/>
              <a:chExt cx="1591" cy="2147"/>
            </a:xfrm>
          </p:grpSpPr>
          <p:sp>
            <p:nvSpPr>
              <p:cNvPr id="8" name="矩形 7"/>
              <p:cNvSpPr/>
              <p:nvPr/>
            </p:nvSpPr>
            <p:spPr>
              <a:xfrm>
                <a:off x="11227" y="6492"/>
                <a:ext cx="1186" cy="75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摘录 8"/>
              <p:cNvSpPr/>
              <p:nvPr/>
            </p:nvSpPr>
            <p:spPr>
              <a:xfrm>
                <a:off x="11463" y="7129"/>
                <a:ext cx="126" cy="119"/>
              </a:xfrm>
              <a:prstGeom prst="flowChartExtra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1756" y="6723"/>
                <a:ext cx="602" cy="483"/>
              </a:xfrm>
              <a:prstGeom prst="rect">
                <a:avLst/>
              </a:prstGeom>
              <a:noFill/>
            </p:spPr>
            <p:txBody>
              <a:bodyPr wrap="square" rtlCol="0">
                <a:spAutoFit/>
              </a:bodyPr>
              <a:lstStyle/>
              <a:p>
                <a:r>
                  <a:rPr lang="en-US" altLang="zh-CN" sz="1400" b="1">
                    <a:latin typeface="+mj-ea"/>
                    <a:ea typeface="+mj-ea"/>
                  </a:rPr>
                  <a:t>D</a:t>
                </a:r>
                <a:r>
                  <a:rPr lang="en-US" altLang="zh-CN" sz="1400" b="1" baseline="-25000"/>
                  <a:t>2</a:t>
                </a:r>
              </a:p>
            </p:txBody>
          </p:sp>
          <p:sp>
            <p:nvSpPr>
              <p:cNvPr id="11" name="椭圆 10"/>
              <p:cNvSpPr/>
              <p:nvPr/>
            </p:nvSpPr>
            <p:spPr>
              <a:xfrm>
                <a:off x="11431" y="6375"/>
                <a:ext cx="113" cy="113"/>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993" y="6035"/>
                <a:ext cx="602" cy="483"/>
              </a:xfrm>
              <a:prstGeom prst="rect">
                <a:avLst/>
              </a:prstGeom>
              <a:noFill/>
            </p:spPr>
            <p:txBody>
              <a:bodyPr wrap="square" rtlCol="0">
                <a:spAutoFit/>
              </a:bodyPr>
              <a:lstStyle/>
              <a:p>
                <a:r>
                  <a:rPr lang="en-US" altLang="zh-CN" sz="1400" b="1">
                    <a:latin typeface="+mj-ea"/>
                    <a:ea typeface="+mj-ea"/>
                  </a:rPr>
                  <a:t>y</a:t>
                </a:r>
                <a:r>
                  <a:rPr lang="en-US" altLang="zh-CN" sz="1400" b="1" baseline="-25000"/>
                  <a:t>2</a:t>
                </a:r>
              </a:p>
            </p:txBody>
          </p:sp>
          <p:grpSp>
            <p:nvGrpSpPr>
              <p:cNvPr id="15" name="组合 14"/>
              <p:cNvGrpSpPr/>
              <p:nvPr/>
            </p:nvGrpSpPr>
            <p:grpSpPr>
              <a:xfrm>
                <a:off x="11004" y="6035"/>
                <a:ext cx="602" cy="483"/>
                <a:chOff x="13476" y="7390"/>
                <a:chExt cx="602" cy="483"/>
              </a:xfrm>
            </p:grpSpPr>
            <p:sp>
              <p:nvSpPr>
                <p:cNvPr id="13" name="文本框 12"/>
                <p:cNvSpPr txBox="1"/>
                <p:nvPr/>
              </p:nvSpPr>
              <p:spPr>
                <a:xfrm>
                  <a:off x="13476" y="7390"/>
                  <a:ext cx="602" cy="483"/>
                </a:xfrm>
                <a:prstGeom prst="rect">
                  <a:avLst/>
                </a:prstGeom>
                <a:noFill/>
              </p:spPr>
              <p:txBody>
                <a:bodyPr wrap="square" rtlCol="0">
                  <a:spAutoFit/>
                </a:bodyPr>
                <a:lstStyle/>
                <a:p>
                  <a:r>
                    <a:rPr lang="en-US" altLang="zh-CN" sz="1400" b="1">
                      <a:latin typeface="+mj-ea"/>
                      <a:ea typeface="+mj-ea"/>
                    </a:rPr>
                    <a:t>y</a:t>
                  </a:r>
                  <a:r>
                    <a:rPr lang="en-US" altLang="zh-CN" sz="1400" b="1" baseline="-25000"/>
                    <a:t>2</a:t>
                  </a:r>
                </a:p>
              </p:txBody>
            </p:sp>
            <p:cxnSp>
              <p:nvCxnSpPr>
                <p:cNvPr id="14" name="直接连接符 13"/>
                <p:cNvCxnSpPr/>
                <p:nvPr/>
              </p:nvCxnSpPr>
              <p:spPr>
                <a:xfrm>
                  <a:off x="13604" y="7532"/>
                  <a:ext cx="170" cy="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16" name="直接连接符 15"/>
              <p:cNvCxnSpPr/>
              <p:nvPr/>
            </p:nvCxnSpPr>
            <p:spPr>
              <a:xfrm flipV="1">
                <a:off x="12064" y="5769"/>
                <a:ext cx="0" cy="737"/>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V="1">
                <a:off x="11494" y="6137"/>
                <a:ext cx="0" cy="227"/>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12110" y="7236"/>
                <a:ext cx="0" cy="680"/>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11533" y="7264"/>
                <a:ext cx="0" cy="454"/>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1" name="组合 20"/>
            <p:cNvGrpSpPr/>
            <p:nvPr/>
          </p:nvGrpSpPr>
          <p:grpSpPr>
            <a:xfrm>
              <a:off x="13821" y="4332"/>
              <a:ext cx="1591" cy="2012"/>
              <a:chOff x="11004" y="5706"/>
              <a:chExt cx="1591" cy="2012"/>
            </a:xfrm>
          </p:grpSpPr>
          <p:sp>
            <p:nvSpPr>
              <p:cNvPr id="22" name="矩形 21"/>
              <p:cNvSpPr/>
              <p:nvPr/>
            </p:nvSpPr>
            <p:spPr>
              <a:xfrm>
                <a:off x="11227" y="6492"/>
                <a:ext cx="1186" cy="75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摘录 22"/>
              <p:cNvSpPr/>
              <p:nvPr/>
            </p:nvSpPr>
            <p:spPr>
              <a:xfrm>
                <a:off x="11463" y="7129"/>
                <a:ext cx="126" cy="119"/>
              </a:xfrm>
              <a:prstGeom prst="flowChartExtra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1756" y="6723"/>
                <a:ext cx="602" cy="483"/>
              </a:xfrm>
              <a:prstGeom prst="rect">
                <a:avLst/>
              </a:prstGeom>
              <a:noFill/>
            </p:spPr>
            <p:txBody>
              <a:bodyPr wrap="square" rtlCol="0">
                <a:spAutoFit/>
              </a:bodyPr>
              <a:lstStyle/>
              <a:p>
                <a:r>
                  <a:rPr lang="en-US" altLang="zh-CN" sz="1400" b="1">
                    <a:latin typeface="+mj-ea"/>
                    <a:ea typeface="+mj-ea"/>
                  </a:rPr>
                  <a:t>D</a:t>
                </a:r>
                <a:r>
                  <a:rPr lang="en-US" altLang="zh-CN" sz="1400" b="1" baseline="-25000"/>
                  <a:t>1</a:t>
                </a:r>
              </a:p>
            </p:txBody>
          </p:sp>
          <p:sp>
            <p:nvSpPr>
              <p:cNvPr id="25" name="椭圆 24"/>
              <p:cNvSpPr/>
              <p:nvPr/>
            </p:nvSpPr>
            <p:spPr>
              <a:xfrm>
                <a:off x="11431" y="6375"/>
                <a:ext cx="113" cy="113"/>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1993" y="6035"/>
                <a:ext cx="602" cy="483"/>
              </a:xfrm>
              <a:prstGeom prst="rect">
                <a:avLst/>
              </a:prstGeom>
              <a:noFill/>
            </p:spPr>
            <p:txBody>
              <a:bodyPr wrap="square" rtlCol="0">
                <a:spAutoFit/>
              </a:bodyPr>
              <a:lstStyle/>
              <a:p>
                <a:r>
                  <a:rPr lang="en-US" altLang="zh-CN" sz="1400" b="1">
                    <a:latin typeface="+mj-ea"/>
                    <a:ea typeface="+mj-ea"/>
                  </a:rPr>
                  <a:t>y</a:t>
                </a:r>
                <a:r>
                  <a:rPr lang="en-US" altLang="zh-CN" sz="1400" b="1" baseline="-25000"/>
                  <a:t>1</a:t>
                </a:r>
              </a:p>
            </p:txBody>
          </p:sp>
          <p:grpSp>
            <p:nvGrpSpPr>
              <p:cNvPr id="27" name="组合 26"/>
              <p:cNvGrpSpPr/>
              <p:nvPr/>
            </p:nvGrpSpPr>
            <p:grpSpPr>
              <a:xfrm>
                <a:off x="11004" y="6035"/>
                <a:ext cx="602" cy="483"/>
                <a:chOff x="13476" y="7390"/>
                <a:chExt cx="602" cy="483"/>
              </a:xfrm>
            </p:grpSpPr>
            <p:sp>
              <p:nvSpPr>
                <p:cNvPr id="28" name="文本框 27"/>
                <p:cNvSpPr txBox="1"/>
                <p:nvPr/>
              </p:nvSpPr>
              <p:spPr>
                <a:xfrm>
                  <a:off x="13476" y="7390"/>
                  <a:ext cx="602" cy="483"/>
                </a:xfrm>
                <a:prstGeom prst="rect">
                  <a:avLst/>
                </a:prstGeom>
                <a:noFill/>
              </p:spPr>
              <p:txBody>
                <a:bodyPr wrap="square" rtlCol="0">
                  <a:spAutoFit/>
                </a:bodyPr>
                <a:lstStyle/>
                <a:p>
                  <a:r>
                    <a:rPr lang="en-US" altLang="zh-CN" sz="1400" b="1">
                      <a:latin typeface="+mj-ea"/>
                      <a:ea typeface="+mj-ea"/>
                    </a:rPr>
                    <a:t>y</a:t>
                  </a:r>
                  <a:r>
                    <a:rPr lang="en-US" altLang="zh-CN" sz="1400" b="1" baseline="-25000"/>
                    <a:t>1</a:t>
                  </a:r>
                </a:p>
              </p:txBody>
            </p:sp>
            <p:cxnSp>
              <p:nvCxnSpPr>
                <p:cNvPr id="29" name="直接连接符 28"/>
                <p:cNvCxnSpPr/>
                <p:nvPr/>
              </p:nvCxnSpPr>
              <p:spPr>
                <a:xfrm>
                  <a:off x="13604" y="7532"/>
                  <a:ext cx="170" cy="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30" name="直接连接符 29"/>
              <p:cNvCxnSpPr/>
              <p:nvPr/>
            </p:nvCxnSpPr>
            <p:spPr>
              <a:xfrm flipV="1">
                <a:off x="12064" y="5706"/>
                <a:ext cx="0" cy="794"/>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V="1">
                <a:off x="11494" y="6137"/>
                <a:ext cx="0" cy="227"/>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12110" y="7236"/>
                <a:ext cx="0" cy="454"/>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V="1">
                <a:off x="11533" y="7264"/>
                <a:ext cx="0" cy="454"/>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4" name="直接连接符 33"/>
            <p:cNvCxnSpPr/>
            <p:nvPr/>
          </p:nvCxnSpPr>
          <p:spPr>
            <a:xfrm flipV="1">
              <a:off x="10619" y="6321"/>
              <a:ext cx="3742"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矩形 34"/>
            <p:cNvSpPr/>
            <p:nvPr/>
          </p:nvSpPr>
          <p:spPr>
            <a:xfrm>
              <a:off x="12526" y="6561"/>
              <a:ext cx="657" cy="4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等线" panose="02010600030101010101" charset="-122"/>
                  <a:ea typeface="等线" panose="02010600030101010101" charset="-122"/>
                  <a:cs typeface="Arial" panose="020B0604020202020204" pitchFamily="34" charset="0"/>
                </a:rPr>
                <a:t>≥</a:t>
              </a:r>
              <a:r>
                <a:rPr lang="en-US" altLang="zh-CN" sz="1200">
                  <a:solidFill>
                    <a:schemeClr val="tx1"/>
                  </a:solidFill>
                  <a:latin typeface="等线" panose="02010600030101010101" charset="-122"/>
                  <a:ea typeface="等线" panose="02010600030101010101" charset="-122"/>
                  <a:cs typeface="Arial" panose="020B0604020202020204" pitchFamily="34" charset="0"/>
                </a:rPr>
                <a:t>1</a:t>
              </a:r>
            </a:p>
          </p:txBody>
        </p:sp>
        <p:sp>
          <p:nvSpPr>
            <p:cNvPr id="36" name="矩形 35"/>
            <p:cNvSpPr/>
            <p:nvPr/>
          </p:nvSpPr>
          <p:spPr>
            <a:xfrm>
              <a:off x="12044" y="7709"/>
              <a:ext cx="657" cy="4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等线" panose="02010600030101010101" charset="-122"/>
                  <a:ea typeface="等线" panose="02010600030101010101" charset="-122"/>
                  <a:cs typeface="Arial" panose="020B0604020202020204" pitchFamily="34" charset="0"/>
                </a:rPr>
                <a:t>&amp;</a:t>
              </a:r>
            </a:p>
          </p:txBody>
        </p:sp>
        <p:sp>
          <p:nvSpPr>
            <p:cNvPr id="37" name="矩形 36"/>
            <p:cNvSpPr/>
            <p:nvPr/>
          </p:nvSpPr>
          <p:spPr>
            <a:xfrm>
              <a:off x="13066" y="7711"/>
              <a:ext cx="657" cy="4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等线" panose="02010600030101010101" charset="-122"/>
                  <a:ea typeface="等线" panose="02010600030101010101" charset="-122"/>
                  <a:cs typeface="Arial" panose="020B0604020202020204" pitchFamily="34" charset="0"/>
                  <a:sym typeface="+mn-ea"/>
                </a:rPr>
                <a:t>≥</a:t>
              </a:r>
              <a:r>
                <a:rPr lang="en-US" altLang="zh-CN" sz="1200">
                  <a:solidFill>
                    <a:schemeClr val="tx1"/>
                  </a:solidFill>
                  <a:latin typeface="等线" panose="02010600030101010101" charset="-122"/>
                  <a:ea typeface="等线" panose="02010600030101010101" charset="-122"/>
                  <a:cs typeface="Arial" panose="020B0604020202020204" pitchFamily="34" charset="0"/>
                  <a:sym typeface="+mn-ea"/>
                </a:rPr>
                <a:t>1</a:t>
              </a:r>
              <a:endParaRPr lang="en-US" sz="1200">
                <a:solidFill>
                  <a:schemeClr val="tx1"/>
                </a:solidFill>
                <a:latin typeface="等线" panose="02010600030101010101" charset="-122"/>
                <a:ea typeface="等线" panose="02010600030101010101" charset="-122"/>
                <a:cs typeface="Arial" panose="020B0604020202020204" pitchFamily="34" charset="0"/>
              </a:endParaRPr>
            </a:p>
          </p:txBody>
        </p:sp>
        <p:sp>
          <p:nvSpPr>
            <p:cNvPr id="38" name="椭圆 37"/>
            <p:cNvSpPr/>
            <p:nvPr/>
          </p:nvSpPr>
          <p:spPr>
            <a:xfrm>
              <a:off x="13319" y="7598"/>
              <a:ext cx="113" cy="113"/>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4225" y="8371"/>
              <a:ext cx="670" cy="4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等线" panose="02010600030101010101" charset="-122"/>
                  <a:ea typeface="等线" panose="02010600030101010101" charset="-122"/>
                  <a:cs typeface="Arial" panose="020B0604020202020204" pitchFamily="34" charset="0"/>
                </a:rPr>
                <a:t>≥</a:t>
              </a:r>
              <a:r>
                <a:rPr lang="en-US" altLang="zh-CN" sz="1200">
                  <a:solidFill>
                    <a:schemeClr val="tx1"/>
                  </a:solidFill>
                  <a:latin typeface="等线" panose="02010600030101010101" charset="-122"/>
                  <a:ea typeface="等线" panose="02010600030101010101" charset="-122"/>
                  <a:cs typeface="Arial" panose="020B0604020202020204" pitchFamily="34" charset="0"/>
                </a:rPr>
                <a:t>1</a:t>
              </a:r>
            </a:p>
          </p:txBody>
        </p:sp>
        <p:sp>
          <p:nvSpPr>
            <p:cNvPr id="40" name="矩形 39"/>
            <p:cNvSpPr/>
            <p:nvPr/>
          </p:nvSpPr>
          <p:spPr>
            <a:xfrm>
              <a:off x="15575" y="7026"/>
              <a:ext cx="657" cy="482"/>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等线" panose="02010600030101010101" charset="-122"/>
                  <a:ea typeface="等线" panose="02010600030101010101" charset="-122"/>
                  <a:cs typeface="Arial" panose="020B0604020202020204" pitchFamily="34" charset="0"/>
                </a:rPr>
                <a:t>&amp;</a:t>
              </a:r>
            </a:p>
          </p:txBody>
        </p:sp>
        <p:cxnSp>
          <p:nvCxnSpPr>
            <p:cNvPr id="41" name="直接连接符 40"/>
            <p:cNvCxnSpPr/>
            <p:nvPr/>
          </p:nvCxnSpPr>
          <p:spPr>
            <a:xfrm flipV="1">
              <a:off x="16232" y="7267"/>
              <a:ext cx="6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flipV="1">
              <a:off x="11089" y="4400"/>
              <a:ext cx="170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flipV="1">
              <a:off x="11099" y="4400"/>
              <a:ext cx="0" cy="4139"/>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V="1">
              <a:off x="11099" y="8535"/>
              <a:ext cx="311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V="1">
              <a:off x="13235" y="8193"/>
              <a:ext cx="0" cy="34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V="1">
              <a:off x="12223" y="8191"/>
              <a:ext cx="0" cy="34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flipV="1">
              <a:off x="13376" y="7391"/>
              <a:ext cx="0" cy="227"/>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flipV="1">
              <a:off x="12985" y="7391"/>
              <a:ext cx="3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flipV="1">
              <a:off x="12985" y="7060"/>
              <a:ext cx="0" cy="34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flipV="1">
              <a:off x="12352" y="7379"/>
              <a:ext cx="0" cy="34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12359" y="7395"/>
              <a:ext cx="39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flipV="1">
              <a:off x="12751" y="7064"/>
              <a:ext cx="0" cy="34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flipV="1">
              <a:off x="10818" y="8698"/>
              <a:ext cx="34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12485" y="8189"/>
              <a:ext cx="0" cy="51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flipV="1">
              <a:off x="13426" y="8193"/>
              <a:ext cx="0" cy="51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flipV="1">
              <a:off x="13859" y="4339"/>
              <a:ext cx="1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V="1">
              <a:off x="14895" y="8612"/>
              <a:ext cx="22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flipV="1">
              <a:off x="13869" y="4332"/>
              <a:ext cx="0" cy="4082"/>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V="1">
              <a:off x="13605" y="8417"/>
              <a:ext cx="28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flipV="1">
              <a:off x="13596" y="8190"/>
              <a:ext cx="0" cy="227"/>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14304" y="4770"/>
              <a:ext cx="130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V="1">
              <a:off x="15608" y="4747"/>
              <a:ext cx="0" cy="1587"/>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flipV="1">
              <a:off x="14923" y="6316"/>
              <a:ext cx="6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flipV="1">
              <a:off x="15111" y="7379"/>
              <a:ext cx="0" cy="1247"/>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V="1">
              <a:off x="15111" y="7397"/>
              <a:ext cx="4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V="1">
              <a:off x="13872" y="7230"/>
              <a:ext cx="1701" cy="0"/>
            </a:xfrm>
            <a:prstGeom prst="line">
              <a:avLst/>
            </a:prstGeom>
            <a:ln w="19050"/>
          </p:spPr>
          <p:style>
            <a:lnRef idx="1">
              <a:schemeClr val="dk1"/>
            </a:lnRef>
            <a:fillRef idx="0">
              <a:schemeClr val="dk1"/>
            </a:fillRef>
            <a:effectRef idx="0">
              <a:schemeClr val="dk1"/>
            </a:effectRef>
            <a:fontRef idx="minor">
              <a:schemeClr val="tx1"/>
            </a:fontRef>
          </p:style>
        </p:cxnSp>
        <p:sp>
          <p:nvSpPr>
            <p:cNvPr id="67" name="文本框 66"/>
            <p:cNvSpPr txBox="1"/>
            <p:nvPr/>
          </p:nvSpPr>
          <p:spPr>
            <a:xfrm>
              <a:off x="10074" y="5669"/>
              <a:ext cx="918" cy="580"/>
            </a:xfrm>
            <a:prstGeom prst="rect">
              <a:avLst/>
            </a:prstGeom>
            <a:noFill/>
          </p:spPr>
          <p:txBody>
            <a:bodyPr wrap="square" rtlCol="0">
              <a:spAutoFit/>
            </a:bodyPr>
            <a:lstStyle/>
            <a:p>
              <a:r>
                <a:rPr lang="en-US" altLang="zh-CN"/>
                <a:t>CP</a:t>
              </a:r>
            </a:p>
          </p:txBody>
        </p:sp>
        <p:sp>
          <p:nvSpPr>
            <p:cNvPr id="68" name="文本框 67"/>
            <p:cNvSpPr txBox="1"/>
            <p:nvPr/>
          </p:nvSpPr>
          <p:spPr>
            <a:xfrm>
              <a:off x="10266" y="8118"/>
              <a:ext cx="570" cy="580"/>
            </a:xfrm>
            <a:prstGeom prst="rect">
              <a:avLst/>
            </a:prstGeom>
            <a:noFill/>
          </p:spPr>
          <p:txBody>
            <a:bodyPr wrap="square" rtlCol="0">
              <a:spAutoFit/>
            </a:bodyPr>
            <a:lstStyle/>
            <a:p>
              <a:r>
                <a:rPr lang="en-US" altLang="zh-CN"/>
                <a:t>X</a:t>
              </a:r>
            </a:p>
          </p:txBody>
        </p:sp>
        <p:sp>
          <p:nvSpPr>
            <p:cNvPr id="69" name="文本框 68"/>
            <p:cNvSpPr txBox="1"/>
            <p:nvPr/>
          </p:nvSpPr>
          <p:spPr>
            <a:xfrm>
              <a:off x="16407" y="6650"/>
              <a:ext cx="570" cy="580"/>
            </a:xfrm>
            <a:prstGeom prst="rect">
              <a:avLst/>
            </a:prstGeom>
            <a:noFill/>
          </p:spPr>
          <p:txBody>
            <a:bodyPr wrap="square" rtlCol="0">
              <a:spAutoFit/>
            </a:bodyPr>
            <a:lstStyle/>
            <a:p>
              <a:r>
                <a:rPr lang="en-US" altLang="zh-CN"/>
                <a:t>Z</a:t>
              </a:r>
            </a:p>
          </p:txBody>
        </p:sp>
        <p:sp>
          <p:nvSpPr>
            <p:cNvPr id="70" name="流程图: 联系 69"/>
            <p:cNvSpPr/>
            <p:nvPr/>
          </p:nvSpPr>
          <p:spPr>
            <a:xfrm>
              <a:off x="13832" y="7191"/>
              <a:ext cx="85" cy="85"/>
            </a:xfrm>
            <a:prstGeom prst="flowChartConnector">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联系 70"/>
            <p:cNvSpPr/>
            <p:nvPr/>
          </p:nvSpPr>
          <p:spPr>
            <a:xfrm>
              <a:off x="12177" y="8488"/>
              <a:ext cx="85" cy="85"/>
            </a:xfrm>
            <a:prstGeom prst="flowChartConnector">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联系 71"/>
            <p:cNvSpPr/>
            <p:nvPr/>
          </p:nvSpPr>
          <p:spPr>
            <a:xfrm>
              <a:off x="12450" y="8658"/>
              <a:ext cx="85" cy="85"/>
            </a:xfrm>
            <a:prstGeom prst="flowChartConnector">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流程图: 联系 72"/>
            <p:cNvSpPr/>
            <p:nvPr/>
          </p:nvSpPr>
          <p:spPr>
            <a:xfrm>
              <a:off x="13196" y="8515"/>
              <a:ext cx="85" cy="85"/>
            </a:xfrm>
            <a:prstGeom prst="flowChartConnector">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流程图: 联系 73"/>
            <p:cNvSpPr/>
            <p:nvPr/>
          </p:nvSpPr>
          <p:spPr>
            <a:xfrm>
              <a:off x="13396" y="8673"/>
              <a:ext cx="85" cy="85"/>
            </a:xfrm>
            <a:prstGeom prst="flowChartConnector">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10402" y="2472623"/>
            <a:ext cx="7858200" cy="1445260"/>
          </a:xfrm>
          <a:prstGeom prst="rect">
            <a:avLst/>
          </a:prstGeom>
          <a:noFill/>
        </p:spPr>
        <p:txBody>
          <a:bodyPr wrap="square" rtlCol="0">
            <a:spAutoFit/>
          </a:bodyPr>
          <a:lstStyle/>
          <a:p>
            <a:pPr algn="ctr"/>
            <a:r>
              <a:rPr lang="zh-CN" altLang="en-US" sz="8800" dirty="0" smtClean="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第二部分</a:t>
            </a: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rPr>
              <a:t>完</a:t>
            </a:r>
            <a:endParaRPr lang="en-US" altLang="zh-CN"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32" name="Text Box 48"/>
          <p:cNvSpPr txBox="1"/>
          <p:nvPr/>
        </p:nvSpPr>
        <p:spPr>
          <a:xfrm>
            <a:off x="4749165" y="3228340"/>
            <a:ext cx="4596003" cy="2042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smtClean="0">
                <a:solidFill>
                  <a:srgbClr val="0000CC"/>
                </a:solidFill>
                <a:latin typeface="+mn-ea"/>
                <a:sym typeface="Symbol" panose="05050102010706020507" pitchFamily="18" charset="2"/>
              </a:rPr>
              <a:t> </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sym typeface="Wingdings" panose="05000000000000000000" pitchFamily="2" charset="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sym typeface="Wingdings" panose="05000000000000000000" pitchFamily="2" charset="2"/>
              </a:rPr>
              <a:t>外</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sym typeface="Wingdings" panose="05000000000000000000" pitchFamily="2" charset="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rPr>
              <a:t>输出函数</a:t>
            </a:r>
            <a:r>
              <a:rPr lang="en-US" altLang="zh-CN" sz="2200" dirty="0">
                <a:solidFill>
                  <a:schemeClr val="tx1"/>
                </a:solidFill>
                <a:latin typeface="等线 Light" panose="02010600030101010101" charset="-122"/>
                <a:ea typeface="等线 Light" panose="02010600030101010101" charset="-122"/>
                <a:cs typeface="等线 Light" panose="02010600030101010101" charset="-122"/>
              </a:rPr>
              <a:t>:</a:t>
            </a:r>
            <a:endParaRPr lang="en-US" altLang="zh-CN" sz="2200" dirty="0">
              <a:solidFill>
                <a:schemeClr val="tx1"/>
              </a:solidFill>
              <a:latin typeface="+mn-ea"/>
              <a:cs typeface="+mn-ea"/>
            </a:endParaRPr>
          </a:p>
          <a:p>
            <a:pPr marL="0" lvl="0" indent="0" eaLnBrk="1" hangingPunct="1">
              <a:lnSpc>
                <a:spcPct val="135000"/>
              </a:lnSpc>
              <a:spcBef>
                <a:spcPct val="0"/>
              </a:spcBef>
              <a:buNone/>
            </a:pPr>
            <a:r>
              <a:rPr lang="zh-CN" altLang="en-US" sz="1400" b="1" dirty="0">
                <a:solidFill>
                  <a:srgbClr val="0000CC"/>
                </a:solidFill>
                <a:latin typeface="+mn-ea"/>
                <a:sym typeface="Symbol" panose="05050102010706020507" pitchFamily="18" charset="2"/>
              </a:rPr>
              <a:t>■</a:t>
            </a:r>
            <a:r>
              <a:rPr lang="zh-CN" altLang="en-US" sz="2400" b="1" dirty="0">
                <a:solidFill>
                  <a:srgbClr val="0000CC"/>
                </a:solidFill>
                <a:latin typeface="+mn-ea"/>
                <a:sym typeface="Symbol" panose="05050102010706020507" pitchFamily="18" charset="2"/>
              </a:rPr>
              <a:t> </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rPr>
              <a:t>内输入</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rPr>
              <a:t>电路的“状态”</a:t>
            </a:r>
            <a:r>
              <a:rPr lang="en-US" sz="2200" b="1" dirty="0">
                <a:solidFill>
                  <a:schemeClr val="tx1"/>
                </a:solidFill>
                <a:latin typeface="等线 Light" panose="02010600030101010101" charset="-122"/>
                <a:ea typeface="等线 Light" panose="02010600030101010101" charset="-122"/>
                <a:cs typeface="等线 Light" panose="02010600030101010101" charset="-12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rPr>
              <a:t>现态</a:t>
            </a:r>
            <a:r>
              <a:rPr lang="en-US" altLang="zh-CN" sz="2200" dirty="0">
                <a:solidFill>
                  <a:schemeClr val="tx1"/>
                </a:solidFill>
                <a:latin typeface="+mn-ea"/>
                <a:cs typeface="+mn-ea"/>
              </a:rPr>
              <a:t>: </a:t>
            </a:r>
            <a:endParaRPr lang="en-US" altLang="zh-CN" sz="2200" dirty="0" smtClean="0">
              <a:solidFill>
                <a:schemeClr val="tx1"/>
              </a:solidFill>
              <a:latin typeface="+mn-ea"/>
              <a:cs typeface="+mn-ea"/>
            </a:endParaRPr>
          </a:p>
          <a:p>
            <a:pPr marL="0" lvl="0" indent="0" eaLnBrk="1" hangingPunct="1">
              <a:lnSpc>
                <a:spcPct val="135000"/>
              </a:lnSpc>
              <a:spcBef>
                <a:spcPct val="0"/>
              </a:spcBef>
              <a:buNone/>
            </a:pPr>
            <a:r>
              <a:rPr lang="zh-CN" altLang="en-US" sz="1400" b="1" dirty="0" smtClean="0">
                <a:solidFill>
                  <a:srgbClr val="0000CC"/>
                </a:solidFill>
                <a:latin typeface="+mn-ea"/>
                <a:sym typeface="Symbol" panose="05050102010706020507" pitchFamily="18" charset="2"/>
              </a:rPr>
              <a:t>■</a:t>
            </a:r>
            <a:r>
              <a:rPr lang="zh-CN" altLang="en-US" sz="2400" b="1" dirty="0" smtClean="0">
                <a:solidFill>
                  <a:srgbClr val="0000CC"/>
                </a:solidFill>
                <a:latin typeface="+mn-ea"/>
                <a:sym typeface="Symbol" panose="05050102010706020507" pitchFamily="18" charset="2"/>
              </a:rPr>
              <a:t> </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rPr>
              <a:t>内输出</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rPr>
              <a:t>)</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sym typeface="+mn-ea"/>
              </a:rPr>
              <a:t>“次态”</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sym typeface="+mn-ea"/>
              </a:rPr>
              <a:t>(y</a:t>
            </a:r>
            <a:r>
              <a:rPr lang="en-US" altLang="zh-CN" sz="2200" b="1" baseline="30000" dirty="0">
                <a:solidFill>
                  <a:schemeClr val="tx1"/>
                </a:solidFill>
                <a:latin typeface="等线 Light" panose="02010600030101010101" charset="-122"/>
                <a:ea typeface="等线 Light" panose="02010600030101010101" charset="-122"/>
                <a:cs typeface="等线 Light" panose="02010600030101010101" charset="-122"/>
                <a:sym typeface="+mn-ea"/>
              </a:rPr>
              <a:t>n+1</a:t>
            </a:r>
            <a:r>
              <a:rPr lang="en-US" altLang="zh-CN" sz="2200" b="1" dirty="0">
                <a:solidFill>
                  <a:schemeClr val="tx1"/>
                </a:solidFill>
                <a:latin typeface="等线 Light" panose="02010600030101010101" charset="-122"/>
                <a:ea typeface="等线 Light" panose="02010600030101010101" charset="-122"/>
                <a:cs typeface="等线 Light" panose="02010600030101010101" charset="-122"/>
              </a:rPr>
              <a:t>)</a:t>
            </a:r>
            <a:r>
              <a:rPr lang="en-US" altLang="zh-CN" sz="2200" dirty="0">
                <a:solidFill>
                  <a:schemeClr val="tx1"/>
                </a:solidFill>
                <a:latin typeface="等线 Light" panose="02010600030101010101" charset="-122"/>
                <a:ea typeface="等线 Light" panose="02010600030101010101" charset="-122"/>
                <a:cs typeface="等线 Light" panose="02010600030101010101" charset="-122"/>
              </a:rPr>
              <a:t>: </a:t>
            </a:r>
            <a:endParaRPr lang="en-US" altLang="zh-CN" sz="2200" dirty="0" smtClean="0">
              <a:solidFill>
                <a:schemeClr val="tx1"/>
              </a:solidFill>
              <a:latin typeface="等线 Light" panose="02010600030101010101" charset="-122"/>
              <a:ea typeface="等线 Light" panose="02010600030101010101" charset="-122"/>
              <a:cs typeface="等线 Light" panose="02010600030101010101" charset="-122"/>
            </a:endParaRPr>
          </a:p>
          <a:p>
            <a:pPr marL="0" lvl="0" indent="0" eaLnBrk="1" hangingPunct="1">
              <a:lnSpc>
                <a:spcPct val="135000"/>
              </a:lnSpc>
              <a:spcBef>
                <a:spcPct val="0"/>
              </a:spcBef>
              <a:buNone/>
            </a:pPr>
            <a:r>
              <a:rPr lang="zh-CN" altLang="en-US" sz="1400" b="1" dirty="0" smtClean="0">
                <a:solidFill>
                  <a:srgbClr val="0000CC"/>
                </a:solidFill>
                <a:latin typeface="+mn-ea"/>
                <a:sym typeface="Symbol" panose="05050102010706020507" pitchFamily="18" charset="2"/>
              </a:rPr>
              <a:t>■</a:t>
            </a:r>
            <a:r>
              <a:rPr lang="zh-CN" altLang="en-US" sz="2200" b="1" dirty="0" smtClean="0">
                <a:solidFill>
                  <a:srgbClr val="0000CC"/>
                </a:solidFill>
                <a:latin typeface="+mn-ea"/>
                <a:sym typeface="Symbol" panose="05050102010706020507" pitchFamily="18" charset="2"/>
              </a:rPr>
              <a:t> </a:t>
            </a:r>
            <a:r>
              <a:rPr lang="zh-CN" altLang="en-US" sz="2200" b="1" dirty="0">
                <a:latin typeface="等线 Light" panose="02010600030101010101" charset="-122"/>
                <a:ea typeface="等线 Light" panose="02010600030101010101" charset="-122"/>
                <a:cs typeface="等线 Light" panose="02010600030101010101" charset="-122"/>
                <a:sym typeface="Symbol" panose="05050102010706020507" pitchFamily="18" charset="2"/>
              </a:rPr>
              <a:t>(触发器的输入函数)激励函数</a:t>
            </a:r>
            <a:r>
              <a:rPr lang="zh-CN" altLang="en-US" sz="2200" b="1" dirty="0">
                <a:latin typeface="等线 Light" panose="02010600030101010101" charset="-122"/>
                <a:ea typeface="等线 Light" panose="02010600030101010101" charset="-122"/>
                <a:cs typeface="等线 Light" panose="02010600030101010101" charset="-122"/>
                <a:sym typeface="+mn-ea"/>
              </a:rPr>
              <a:t>:</a:t>
            </a:r>
            <a:r>
              <a:rPr lang="en-US" altLang="zh-CN" sz="2200" dirty="0">
                <a:latin typeface="+mn-ea"/>
                <a:cs typeface="+mn-ea"/>
                <a:sym typeface="+mn-ea"/>
              </a:rPr>
              <a:t> </a:t>
            </a:r>
            <a:endParaRPr lang="en-US" altLang="zh-CN" sz="2200" dirty="0">
              <a:solidFill>
                <a:schemeClr val="tx1"/>
              </a:solidFill>
              <a:latin typeface="+mn-ea"/>
              <a:cs typeface="+mn-ea"/>
            </a:endParaRPr>
          </a:p>
        </p:txBody>
      </p:sp>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pic>
        <p:nvPicPr>
          <p:cNvPr id="43" name="Picture 16" descr="5-1框图"/>
          <p:cNvPicPr>
            <a:picLocks noChangeAspect="1"/>
          </p:cNvPicPr>
          <p:nvPr/>
        </p:nvPicPr>
        <p:blipFill>
          <a:blip r:embed="rId4">
            <a:clrChange>
              <a:clrFrom>
                <a:srgbClr val="FFFFFF"/>
              </a:clrFrom>
              <a:clrTo>
                <a:srgbClr val="FFFFFF">
                  <a:alpha val="0"/>
                </a:srgbClr>
              </a:clrTo>
            </a:clrChange>
          </a:blip>
          <a:stretch>
            <a:fillRect/>
          </a:stretch>
        </p:blipFill>
        <p:spPr>
          <a:xfrm>
            <a:off x="5316855" y="1007110"/>
            <a:ext cx="5454650" cy="1985010"/>
          </a:xfrm>
          <a:prstGeom prst="rect">
            <a:avLst/>
          </a:prstGeom>
          <a:noFill/>
          <a:ln w="9525">
            <a:noFill/>
          </a:ln>
        </p:spPr>
      </p:pic>
      <p:sp>
        <p:nvSpPr>
          <p:cNvPr id="6" name="圆角右箭头 5"/>
          <p:cNvSpPr/>
          <p:nvPr/>
        </p:nvSpPr>
        <p:spPr>
          <a:xfrm flipV="1">
            <a:off x="8455660" y="5270500"/>
            <a:ext cx="758190" cy="302260"/>
          </a:xfrm>
          <a:prstGeom prst="bentArrow">
            <a:avLst>
              <a:gd name="adj1" fmla="val 25000"/>
              <a:gd name="adj2" fmla="val 15681"/>
              <a:gd name="adj3" fmla="val 25000"/>
              <a:gd name="adj4" fmla="val 43750"/>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9" name="图片 8"/>
          <p:cNvPicPr>
            <a:picLocks noChangeAspect="1"/>
          </p:cNvPicPr>
          <p:nvPr/>
        </p:nvPicPr>
        <p:blipFill>
          <a:blip r:embed="rId5"/>
          <a:stretch>
            <a:fillRect/>
          </a:stretch>
        </p:blipFill>
        <p:spPr>
          <a:xfrm>
            <a:off x="655320" y="1617726"/>
            <a:ext cx="3522345" cy="4286885"/>
          </a:xfrm>
          <a:prstGeom prst="rect">
            <a:avLst/>
          </a:prstGeom>
        </p:spPr>
      </p:pic>
      <p:sp>
        <p:nvSpPr>
          <p:cNvPr id="10" name="文本框 9"/>
          <p:cNvSpPr txBox="1"/>
          <p:nvPr/>
        </p:nvSpPr>
        <p:spPr>
          <a:xfrm>
            <a:off x="1522730" y="5861685"/>
            <a:ext cx="1840230" cy="368300"/>
          </a:xfrm>
          <a:prstGeom prst="rect">
            <a:avLst/>
          </a:prstGeom>
          <a:noFill/>
        </p:spPr>
        <p:txBody>
          <a:bodyPr wrap="square" rtlCol="0">
            <a:spAutoFit/>
          </a:bodyPr>
          <a:lstStyle/>
          <a:p>
            <a:pPr algn="ctr"/>
            <a:r>
              <a:rPr lang="en-US" altLang="zh-CN" b="1" dirty="0"/>
              <a:t>Mealy</a:t>
            </a:r>
            <a:r>
              <a:rPr lang="zh-CN" altLang="en-US" b="1" dirty="0"/>
              <a:t>型电路</a:t>
            </a:r>
          </a:p>
        </p:txBody>
      </p:sp>
      <p:sp>
        <p:nvSpPr>
          <p:cNvPr id="4" name="文本框 3"/>
          <p:cNvSpPr txBox="1"/>
          <p:nvPr/>
        </p:nvSpPr>
        <p:spPr>
          <a:xfrm>
            <a:off x="1189482" y="3263519"/>
            <a:ext cx="541020" cy="337185"/>
          </a:xfrm>
          <a:prstGeom prst="rect">
            <a:avLst/>
          </a:prstGeom>
          <a:solidFill>
            <a:schemeClr val="bg1">
              <a:lumMod val="95000"/>
            </a:schemeClr>
          </a:solidFill>
        </p:spPr>
        <p:txBody>
          <a:bodyPr wrap="square" rtlCol="0">
            <a:spAutoFit/>
          </a:bodyPr>
          <a:lstStyle/>
          <a:p>
            <a:r>
              <a:rPr lang="en-US" altLang="zh-CN" sz="1600" b="1" dirty="0">
                <a:solidFill>
                  <a:schemeClr val="tx1"/>
                </a:solidFill>
                <a:latin typeface="等线 Light" panose="02010600030101010101" charset="-122"/>
                <a:ea typeface="等线 Light" panose="02010600030101010101" charset="-122"/>
              </a:rPr>
              <a:t>D</a:t>
            </a:r>
            <a:r>
              <a:rPr lang="en-US" altLang="zh-CN" sz="1600" b="1" baseline="-25000" dirty="0">
                <a:solidFill>
                  <a:schemeClr val="tx1"/>
                </a:solidFill>
              </a:rPr>
              <a:t>2</a:t>
            </a:r>
          </a:p>
        </p:txBody>
      </p:sp>
      <p:sp>
        <p:nvSpPr>
          <p:cNvPr id="5" name="文本框 4"/>
          <p:cNvSpPr txBox="1"/>
          <p:nvPr/>
        </p:nvSpPr>
        <p:spPr>
          <a:xfrm>
            <a:off x="3269615" y="3235833"/>
            <a:ext cx="541020" cy="337185"/>
          </a:xfrm>
          <a:prstGeom prst="rect">
            <a:avLst/>
          </a:prstGeom>
          <a:solidFill>
            <a:schemeClr val="bg1">
              <a:lumMod val="95000"/>
            </a:schemeClr>
          </a:solidFill>
        </p:spPr>
        <p:txBody>
          <a:bodyPr wrap="square" rtlCol="0">
            <a:spAutoFit/>
          </a:bodyPr>
          <a:lstStyle/>
          <a:p>
            <a:r>
              <a:rPr lang="en-US" altLang="zh-CN" sz="1600" b="1" dirty="0">
                <a:solidFill>
                  <a:schemeClr val="tx1"/>
                </a:solidFill>
                <a:latin typeface="等线 Light" panose="02010600030101010101" charset="-122"/>
                <a:ea typeface="等线 Light" panose="02010600030101010101" charset="-122"/>
              </a:rPr>
              <a:t>D</a:t>
            </a:r>
            <a:r>
              <a:rPr lang="en-US" altLang="zh-CN" sz="1600" b="1" baseline="-25000" dirty="0">
                <a:solidFill>
                  <a:schemeClr val="tx1"/>
                </a:solidFill>
              </a:rPr>
              <a:t>1</a:t>
            </a:r>
          </a:p>
        </p:txBody>
      </p:sp>
      <p:graphicFrame>
        <p:nvGraphicFramePr>
          <p:cNvPr id="78851" name="Object 2"/>
          <p:cNvGraphicFramePr>
            <a:graphicFrameLocks noGrp="1"/>
          </p:cNvGraphicFramePr>
          <p:nvPr>
            <p:ph idx="1"/>
            <p:extLst>
              <p:ext uri="{D42A27DB-BD31-4B8C-83A1-F6EECF244321}">
                <p14:modId xmlns:p14="http://schemas.microsoft.com/office/powerpoint/2010/main" val="888247916"/>
              </p:ext>
            </p:extLst>
          </p:nvPr>
        </p:nvGraphicFramePr>
        <p:xfrm>
          <a:off x="6926581" y="3355848"/>
          <a:ext cx="1367028" cy="410718"/>
        </p:xfrm>
        <a:graphic>
          <a:graphicData uri="http://schemas.openxmlformats.org/presentationml/2006/ole">
            <mc:AlternateContent xmlns:mc="http://schemas.openxmlformats.org/markup-compatibility/2006">
              <mc:Choice xmlns:v="urn:schemas-microsoft-com:vml" Requires="v">
                <p:oleObj spid="_x0000_s6292" r:id="rId6" imgW="647700" imgH="241300" progId="Equation.3">
                  <p:embed/>
                </p:oleObj>
              </mc:Choice>
              <mc:Fallback>
                <p:oleObj r:id="rId6" imgW="647700" imgH="241300" progId="Equation.3">
                  <p:embed/>
                  <p:pic>
                    <p:nvPicPr>
                      <p:cNvPr id="0" name="图片 3088"/>
                      <p:cNvPicPr/>
                      <p:nvPr/>
                    </p:nvPicPr>
                    <p:blipFill>
                      <a:blip r:embed="rId7"/>
                      <a:stretch>
                        <a:fillRect/>
                      </a:stretch>
                    </p:blipFill>
                    <p:spPr>
                      <a:xfrm>
                        <a:off x="6926581" y="3355848"/>
                        <a:ext cx="1367028" cy="410718"/>
                      </a:xfrm>
                      <a:prstGeom prst="rect">
                        <a:avLst/>
                      </a:prstGeom>
                      <a:noFill/>
                      <a:ln w="3175">
                        <a:solidFill>
                          <a:srgbClr val="3438F6"/>
                        </a:solidFill>
                        <a:miter/>
                      </a:ln>
                    </p:spPr>
                  </p:pic>
                </p:oleObj>
              </mc:Fallback>
            </mc:AlternateContent>
          </a:graphicData>
        </a:graphic>
      </p:graphicFrame>
      <p:graphicFrame>
        <p:nvGraphicFramePr>
          <p:cNvPr id="78955" name="Object 3"/>
          <p:cNvGraphicFramePr>
            <a:graphicFrameLocks noGrp="1"/>
          </p:cNvGraphicFramePr>
          <p:nvPr/>
        </p:nvGraphicFramePr>
        <p:xfrm>
          <a:off x="9284335" y="4745990"/>
          <a:ext cx="2578100" cy="1654810"/>
        </p:xfrm>
        <a:graphic>
          <a:graphicData uri="http://schemas.openxmlformats.org/presentationml/2006/ole">
            <mc:AlternateContent xmlns:mc="http://schemas.openxmlformats.org/markup-compatibility/2006">
              <mc:Choice xmlns:v="urn:schemas-microsoft-com:vml" Requires="v">
                <p:oleObj spid="_x0000_s6293" r:id="rId8" imgW="1397000" imgH="787400" progId="Equation.3">
                  <p:embed/>
                </p:oleObj>
              </mc:Choice>
              <mc:Fallback>
                <p:oleObj r:id="rId8" imgW="1397000" imgH="787400" progId="Equation.3">
                  <p:embed/>
                  <p:pic>
                    <p:nvPicPr>
                      <p:cNvPr id="0" name="图片 3086"/>
                      <p:cNvPicPr/>
                      <p:nvPr/>
                    </p:nvPicPr>
                    <p:blipFill>
                      <a:blip r:embed="rId9"/>
                      <a:stretch>
                        <a:fillRect/>
                      </a:stretch>
                    </p:blipFill>
                    <p:spPr>
                      <a:xfrm>
                        <a:off x="9284335" y="4745990"/>
                        <a:ext cx="2578100" cy="1654810"/>
                      </a:xfrm>
                      <a:prstGeom prst="rect">
                        <a:avLst/>
                      </a:prstGeom>
                      <a:noFill/>
                      <a:ln w="38100">
                        <a:miter/>
                      </a:ln>
                    </p:spPr>
                  </p:pic>
                </p:oleObj>
              </mc:Fallback>
            </mc:AlternateContent>
          </a:graphicData>
        </a:graphic>
      </p:graphicFrame>
      <p:sp>
        <p:nvSpPr>
          <p:cNvPr id="13" name="文本框 1"/>
          <p:cNvSpPr txBox="1"/>
          <p:nvPr/>
        </p:nvSpPr>
        <p:spPr>
          <a:xfrm>
            <a:off x="755650" y="865251"/>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zh-CN" altLang="en-US" sz="2200" b="1" dirty="0">
                <a:ea typeface="+mn-lt"/>
                <a:cs typeface="+mn-lt"/>
                <a:sym typeface="Symbol" panose="05050102010706020507" pitchFamily="18" charset="2"/>
              </a:rPr>
              <a:t>1.</a:t>
            </a:r>
            <a:r>
              <a:rPr lang="zh-CN" altLang="en-US" sz="2200" b="1" dirty="0">
                <a:ea typeface="+mn-lt"/>
                <a:cs typeface="+mn-lt"/>
                <a:sym typeface="+mn-ea"/>
              </a:rPr>
              <a:t>逻辑函数表达式</a:t>
            </a:r>
          </a:p>
        </p:txBody>
      </p:sp>
      <p:sp>
        <p:nvSpPr>
          <p:cNvPr id="3" name="矩形 2"/>
          <p:cNvSpPr/>
          <p:nvPr/>
        </p:nvSpPr>
        <p:spPr>
          <a:xfrm>
            <a:off x="8641827" y="3811262"/>
            <a:ext cx="723275" cy="430887"/>
          </a:xfrm>
          <a:prstGeom prst="rect">
            <a:avLst/>
          </a:prstGeom>
          <a:ln>
            <a:solidFill>
              <a:srgbClr val="3438F6"/>
            </a:solidFill>
          </a:ln>
        </p:spPr>
        <p:txBody>
          <a:bodyPr wrap="none">
            <a:spAutoFit/>
          </a:bodyPr>
          <a:lstStyle/>
          <a:p>
            <a:r>
              <a:rPr lang="en-US" altLang="zh-CN" sz="2200" dirty="0"/>
              <a:t>y</a:t>
            </a:r>
            <a:r>
              <a:rPr lang="en-US" altLang="zh-CN" sz="2200" baseline="-25000" dirty="0"/>
              <a:t>2</a:t>
            </a:r>
            <a:r>
              <a:rPr lang="en-US" altLang="zh-CN" sz="2200" dirty="0"/>
              <a:t> y</a:t>
            </a:r>
            <a:r>
              <a:rPr lang="en-US" altLang="zh-CN" sz="2200" baseline="-25000" dirty="0"/>
              <a:t>1</a:t>
            </a:r>
          </a:p>
        </p:txBody>
      </p:sp>
      <p:sp>
        <p:nvSpPr>
          <p:cNvPr id="7" name="矩形 6"/>
          <p:cNvSpPr/>
          <p:nvPr/>
        </p:nvSpPr>
        <p:spPr>
          <a:xfrm>
            <a:off x="7785660" y="4369046"/>
            <a:ext cx="1649811" cy="430887"/>
          </a:xfrm>
          <a:prstGeom prst="rect">
            <a:avLst/>
          </a:prstGeom>
          <a:ln>
            <a:solidFill>
              <a:srgbClr val="3438F6"/>
            </a:solidFill>
          </a:ln>
        </p:spPr>
        <p:txBody>
          <a:bodyPr wrap="none">
            <a:spAutoFit/>
          </a:bodyPr>
          <a:lstStyle/>
          <a:p>
            <a:r>
              <a:rPr lang="en-US" altLang="zh-CN" sz="2200" dirty="0"/>
              <a:t>y</a:t>
            </a:r>
            <a:r>
              <a:rPr lang="en-US" altLang="zh-CN" sz="2200" baseline="30000" dirty="0"/>
              <a:t>n+1</a:t>
            </a:r>
            <a:r>
              <a:rPr lang="en-US" altLang="zh-CN" sz="2200" dirty="0"/>
              <a:t> = </a:t>
            </a:r>
            <a:r>
              <a:rPr lang="en-US" altLang="zh-CN" sz="2200" dirty="0" err="1"/>
              <a:t>y</a:t>
            </a:r>
            <a:r>
              <a:rPr lang="en-US" altLang="zh-CN" sz="2200" baseline="30000" dirty="0" err="1"/>
              <a:t>n</a:t>
            </a:r>
            <a:r>
              <a:rPr lang="en-US" altLang="zh-CN" sz="2200" dirty="0" err="1"/>
              <a:t>⊕T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blinds(vertical)">
                                      <p:cBhvr>
                                        <p:cTn id="7" dur="500"/>
                                        <p:tgtEl>
                                          <p:spTgt spid="788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vertical)">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vertical)">
                                      <p:cBhvr>
                                        <p:cTn id="22" dur="500"/>
                                        <p:tgtEl>
                                          <p:spTgt spid="6"/>
                                        </p:tgtEl>
                                      </p:cBhvr>
                                    </p:animEffect>
                                  </p:childTnLst>
                                </p:cTn>
                              </p:par>
                              <p:par>
                                <p:cTn id="23" presetID="3" presetClass="entr" presetSubtype="5" fill="hold" nodeType="withEffect">
                                  <p:stCondLst>
                                    <p:cond delay="0"/>
                                  </p:stCondLst>
                                  <p:childTnLst>
                                    <p:set>
                                      <p:cBhvr>
                                        <p:cTn id="24" dur="1" fill="hold">
                                          <p:stCondLst>
                                            <p:cond delay="0"/>
                                          </p:stCondLst>
                                        </p:cTn>
                                        <p:tgtEl>
                                          <p:spTgt spid="78955"/>
                                        </p:tgtEl>
                                        <p:attrNameLst>
                                          <p:attrName>style.visibility</p:attrName>
                                        </p:attrNameLst>
                                      </p:cBhvr>
                                      <p:to>
                                        <p:strVal val="visible"/>
                                      </p:to>
                                    </p:set>
                                    <p:animEffect transition="in" filter="blinds(vertical)">
                                      <p:cBhvr>
                                        <p:cTn id="25" dur="500"/>
                                        <p:tgtEl>
                                          <p:spTgt spid="78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sp>
        <p:nvSpPr>
          <p:cNvPr id="2" name="文本框 1"/>
          <p:cNvSpPr txBox="1"/>
          <p:nvPr/>
        </p:nvSpPr>
        <p:spPr>
          <a:xfrm>
            <a:off x="755650" y="865251"/>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en-US" altLang="zh-CN" sz="2200" b="1" dirty="0">
                <a:ea typeface="+mn-lt"/>
                <a:cs typeface="+mn-lt"/>
                <a:sym typeface="Symbol" panose="05050102010706020507" pitchFamily="18" charset="2"/>
              </a:rPr>
              <a:t>2</a:t>
            </a:r>
            <a:r>
              <a:rPr lang="zh-CN" altLang="en-US" sz="2200" b="1" dirty="0">
                <a:ea typeface="+mn-lt"/>
                <a:cs typeface="+mn-lt"/>
                <a:sym typeface="Symbol" panose="05050102010706020507" pitchFamily="18" charset="2"/>
              </a:rPr>
              <a:t>.</a:t>
            </a:r>
            <a:r>
              <a:rPr lang="zh-CN" altLang="en-US" sz="2200" b="1" dirty="0" smtClean="0">
                <a:ea typeface="+mn-lt"/>
                <a:cs typeface="+mn-lt"/>
                <a:sym typeface="Symbol" panose="05050102010706020507" pitchFamily="18" charset="2"/>
              </a:rPr>
              <a:t>状态</a:t>
            </a:r>
            <a:r>
              <a:rPr lang="zh-CN" altLang="en-US" sz="2200" b="1" dirty="0" smtClean="0">
                <a:ea typeface="+mn-lt"/>
                <a:cs typeface="+mn-lt"/>
                <a:sym typeface="Symbol" panose="05050102010706020507" pitchFamily="18" charset="2"/>
              </a:rPr>
              <a:t>转换</a:t>
            </a:r>
            <a:r>
              <a:rPr lang="zh-CN" altLang="en-US" sz="2200" b="1" dirty="0" smtClean="0">
                <a:ea typeface="+mn-lt"/>
                <a:cs typeface="+mn-lt"/>
                <a:sym typeface="Symbol" panose="05050102010706020507" pitchFamily="18" charset="2"/>
              </a:rPr>
              <a:t>表</a:t>
            </a:r>
            <a:endParaRPr lang="zh-CN" altLang="en-US" sz="2200" b="1" dirty="0">
              <a:ea typeface="+mn-lt"/>
              <a:cs typeface="+mn-lt"/>
              <a:sym typeface="Symbol" panose="05050102010706020507" pitchFamily="18" charset="2"/>
            </a:endParaRPr>
          </a:p>
        </p:txBody>
      </p:sp>
      <p:sp>
        <p:nvSpPr>
          <p:cNvPr id="36866" name="Rectangle 3"/>
          <p:cNvSpPr>
            <a:spLocks noGrp="1"/>
          </p:cNvSpPr>
          <p:nvPr/>
        </p:nvSpPr>
        <p:spPr>
          <a:xfrm>
            <a:off x="720090" y="1631950"/>
            <a:ext cx="10821035" cy="1086485"/>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Font typeface="Wingdings" panose="05000000000000000000" pitchFamily="2" charset="2"/>
              <a:buChar char="p"/>
              <a:defRPr kumimoji="1" sz="32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har char="–"/>
              <a:defRPr kumimoji="1" sz="28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har char="•"/>
              <a:defRPr kumimoji="1" sz="24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rtl="0" eaLnBrk="0" fontAlgn="base" hangingPunct="0">
              <a:spcBef>
                <a:spcPct val="20000"/>
              </a:spcBef>
              <a:spcAft>
                <a:spcPct val="0"/>
              </a:spcAft>
              <a:buChar char="–"/>
              <a:defRPr kumimoji="1" sz="20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rtl="0" eaLnBrk="0" fontAlgn="base" hangingPunct="0">
              <a:spcBef>
                <a:spcPct val="20000"/>
              </a:spcBef>
              <a:spcAft>
                <a:spcPct val="0"/>
              </a:spcAft>
              <a:buChar char="»"/>
              <a:defRPr kumimoji="1" sz="20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6pPr>
            <a:lvl7pPr marL="29718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7pPr>
            <a:lvl8pPr marL="34290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8pPr>
            <a:lvl9pPr marL="38862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9pPr>
          </a:lstStyle>
          <a:p>
            <a:pPr marL="0" indent="0" eaLnBrk="1" hangingPunct="1">
              <a:lnSpc>
                <a:spcPct val="135000"/>
              </a:lnSpc>
              <a:spcBef>
                <a:spcPts val="0"/>
              </a:spcBef>
              <a:buFont typeface="Wingdings" panose="05000000000000000000" pitchFamily="2" charset="2"/>
              <a:buNone/>
            </a:pP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                      </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反映同步电路输出</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Z</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、次态</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y</a:t>
            </a:r>
            <a:r>
              <a:rPr kumimoji="1" lang="en-US" altLang="zh-CN" sz="2200" b="1" strike="noStrike" baseline="30000" noProof="1">
                <a:solidFill>
                  <a:schemeClr val="tx1"/>
                </a:solidFill>
                <a:latin typeface="等线 Light" panose="02010600030101010101" charset="-122"/>
                <a:ea typeface="等线 Light" panose="02010600030101010101" charset="-122"/>
                <a:cs typeface="等线 Light" panose="02010600030101010101" charset="-122"/>
              </a:rPr>
              <a:t>n+1</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与电路输入</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x</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、现态</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y</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之间关系</a:t>
            </a:r>
            <a:r>
              <a:rPr lang="zh-CN" altLang="en-US" sz="2200" b="1" dirty="0">
                <a:solidFill>
                  <a:schemeClr val="tx1"/>
                </a:solidFill>
                <a:latin typeface="等线 Light" panose="02010600030101010101" charset="-122"/>
                <a:ea typeface="等线 Light" panose="02010600030101010101" charset="-122"/>
                <a:cs typeface="等线 Light" panose="02010600030101010101" charset="-122"/>
                <a:sym typeface="+mn-ea"/>
              </a:rPr>
              <a:t>的</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表</a:t>
            </a:r>
            <a:endPar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endParaRPr>
          </a:p>
          <a:p>
            <a:pPr marL="0" indent="0" algn="ctr" eaLnBrk="1" hangingPunct="1">
              <a:lnSpc>
                <a:spcPct val="135000"/>
              </a:lnSpc>
              <a:spcBef>
                <a:spcPts val="0"/>
              </a:spcBef>
              <a:buFont typeface="Wingdings" panose="05000000000000000000" pitchFamily="2" charset="2"/>
              <a:buNone/>
            </a:pPr>
            <a:r>
              <a:rPr kumimoji="1" lang="en-US" altLang="zh-CN"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a:t>
            </a:r>
            <a:r>
              <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分析</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与设计同步</a:t>
            </a:r>
            <a:r>
              <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时序</a:t>
            </a:r>
            <a:r>
              <a:rPr lang="zh-CN" altLang="en-US" sz="2200" b="1" noProof="1">
                <a:solidFill>
                  <a:schemeClr val="tx1"/>
                </a:solidFill>
                <a:latin typeface="等线 Light" panose="02010600030101010101" charset="-122"/>
                <a:ea typeface="等线 Light" panose="02010600030101010101" charset="-122"/>
                <a:cs typeface="等线 Light" panose="02010600030101010101" charset="-122"/>
              </a:rPr>
              <a:t>电路</a:t>
            </a:r>
            <a:r>
              <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的必备工具</a:t>
            </a:r>
            <a:r>
              <a:rPr lang="en-US" altLang="zh-CN" sz="2200" b="1" noProof="1">
                <a:solidFill>
                  <a:schemeClr val="tx1"/>
                </a:solidFill>
                <a:latin typeface="等线 Light" panose="02010600030101010101" charset="-122"/>
                <a:ea typeface="等线 Light" panose="02010600030101010101" charset="-122"/>
                <a:cs typeface="等线 Light" panose="02010600030101010101" charset="-122"/>
              </a:rPr>
              <a:t>)</a:t>
            </a:r>
            <a:endPar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endParaRPr>
          </a:p>
        </p:txBody>
      </p:sp>
      <p:sp>
        <p:nvSpPr>
          <p:cNvPr id="23554" name="AutoShape 8"/>
          <p:cNvSpPr/>
          <p:nvPr/>
        </p:nvSpPr>
        <p:spPr>
          <a:xfrm>
            <a:off x="3130868" y="3551238"/>
            <a:ext cx="360362" cy="1081087"/>
          </a:xfrm>
          <a:prstGeom prst="leftBrace">
            <a:avLst>
              <a:gd name="adj1" fmla="val 24972"/>
              <a:gd name="adj2" fmla="val 50000"/>
            </a:avLst>
          </a:prstGeom>
          <a:noFill/>
          <a:ln w="9525">
            <a:noFill/>
          </a:ln>
        </p:spPr>
        <p:txBody>
          <a:bodyPr wrap="none" anchor="ctr"/>
          <a:lstStyle/>
          <a:p>
            <a:pPr lvl="0" indent="0">
              <a:lnSpc>
                <a:spcPct val="100000"/>
              </a:lnSpc>
              <a:spcBef>
                <a:spcPct val="0"/>
              </a:spcBef>
              <a:buNone/>
            </a:pPr>
            <a:endParaRPr lang="zh-CN" altLang="en-US" sz="1800" b="0" dirty="0">
              <a:latin typeface="Arial" panose="020B0604020202020204" pitchFamily="34" charset="0"/>
              <a:ea typeface="宋体" panose="02010600030101010101" pitchFamily="2" charset="-122"/>
            </a:endParaRPr>
          </a:p>
        </p:txBody>
      </p:sp>
      <p:graphicFrame>
        <p:nvGraphicFramePr>
          <p:cNvPr id="74756" name="表格 74755"/>
          <p:cNvGraphicFramePr>
            <a:graphicFrameLocks noGrp="1"/>
          </p:cNvGraphicFramePr>
          <p:nvPr>
            <p:custDataLst>
              <p:tags r:id="rId1"/>
            </p:custDataLst>
          </p:nvPr>
        </p:nvGraphicFramePr>
        <p:xfrm>
          <a:off x="1243330" y="3205163"/>
          <a:ext cx="3840163" cy="2643315"/>
        </p:xfrm>
        <a:graphic>
          <a:graphicData uri="http://schemas.openxmlformats.org/drawingml/2006/table">
            <a:tbl>
              <a:tblPr>
                <a:effectLst/>
                <a:tableStyleId>{5940675A-B579-460E-94D1-54222C63F5DA}</a:tableStyleId>
              </a:tblPr>
              <a:tblGrid>
                <a:gridCol w="958850">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1382713">
                  <a:extLst>
                    <a:ext uri="{9D8B030D-6E8A-4147-A177-3AD203B41FA5}">
                      <a16:colId xmlns:a16="http://schemas.microsoft.com/office/drawing/2014/main" val="20002"/>
                    </a:ext>
                  </a:extLst>
                </a:gridCol>
                <a:gridCol w="768350">
                  <a:extLst>
                    <a:ext uri="{9D8B030D-6E8A-4147-A177-3AD203B41FA5}">
                      <a16:colId xmlns:a16="http://schemas.microsoft.com/office/drawing/2014/main" val="20003"/>
                    </a:ext>
                  </a:extLst>
                </a:gridCol>
              </a:tblGrid>
              <a:tr h="417513">
                <a:tc rowSpan="2">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现态</a:t>
                      </a:r>
                      <a:endParaRPr lang="zh-CN" altLang="en-US" sz="1800" b="1" dirty="0">
                        <a:latin typeface="Times New Roman" panose="02020603050405020304" pitchFamily="18" charset="0"/>
                      </a:endParaRPr>
                    </a:p>
                    <a:p>
                      <a:pPr marL="0" lvl="0" indent="0" algn="ctr" eaLnBrk="1" hangingPunct="1">
                        <a:lnSpc>
                          <a:spcPct val="80000"/>
                        </a:lnSpc>
                        <a:spcBef>
                          <a:spcPct val="0"/>
                        </a:spcBef>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y</a:t>
                      </a:r>
                    </a:p>
                  </a:txBody>
                  <a:tcP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3">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次态</a:t>
                      </a:r>
                      <a:r>
                        <a:rPr lang="en-US" altLang="zh-CN" sz="1800" b="1">
                          <a:solidFill>
                            <a:srgbClr val="000000"/>
                          </a:solidFill>
                          <a:latin typeface="Times New Roman" panose="02020603050405020304" pitchFamily="18" charset="0"/>
                          <a:ea typeface="宋体" panose="02010600030101010101" pitchFamily="2" charset="-122"/>
                        </a:rPr>
                        <a:t>y</a:t>
                      </a:r>
                      <a:r>
                        <a:rPr lang="en-US" altLang="zh-CN" sz="1800" b="1" baseline="30000">
                          <a:solidFill>
                            <a:srgbClr val="000000"/>
                          </a:solidFill>
                          <a:latin typeface="Times New Roman" panose="02020603050405020304" pitchFamily="18" charset="0"/>
                          <a:ea typeface="宋体" panose="02010600030101010101" pitchFamily="2" charset="-122"/>
                        </a:rPr>
                        <a:t>n+1</a:t>
                      </a:r>
                      <a:r>
                        <a:rPr lang="en-US" altLang="zh-CN" sz="1800" b="1">
                          <a:solidFill>
                            <a:srgbClr val="000000"/>
                          </a:solidFill>
                          <a:latin typeface="Times New Roman" panose="02020603050405020304" pitchFamily="18" charset="0"/>
                          <a:ea typeface="宋体" panose="02010600030101010101" pitchFamily="2" charset="-122"/>
                        </a:rPr>
                        <a:t>/</a:t>
                      </a:r>
                      <a:r>
                        <a:rPr lang="zh-CN" altLang="en-US" sz="1800" b="1" dirty="0">
                          <a:solidFill>
                            <a:srgbClr val="000000"/>
                          </a:solidFill>
                          <a:latin typeface="Times New Roman" panose="02020603050405020304" pitchFamily="18" charset="0"/>
                          <a:ea typeface="宋体" panose="02010600030101010101" pitchFamily="2" charset="-122"/>
                        </a:rPr>
                        <a:t>输出</a:t>
                      </a:r>
                      <a:r>
                        <a:rPr lang="en-US" altLang="zh-CN" sz="1800" b="1">
                          <a:solidFill>
                            <a:srgbClr val="000000"/>
                          </a:solidFill>
                          <a:latin typeface="Times New Roman" panose="02020603050405020304" pitchFamily="18" charset="0"/>
                          <a:ea typeface="宋体" panose="02010600030101010101" pitchFamily="2" charset="-122"/>
                        </a:rPr>
                        <a:t>Z</a:t>
                      </a: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xBody>
                    <a:bodyPr/>
                    <a:lstStyle/>
                    <a:p>
                      <a:endParaRPr lang="zh-CN"/>
                    </a:p>
                  </a:txBody>
                  <a:tcPr>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450850">
                <a:tc vMerge="1">
                  <a:txBody>
                    <a:bodyPr/>
                    <a:lstStyle/>
                    <a:p>
                      <a:endParaRPr lang="zh-CN"/>
                    </a:p>
                  </a:txBody>
                  <a:tcP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输入 </a:t>
                      </a:r>
                      <a:r>
                        <a:rPr lang="en-US" altLang="zh-CN" sz="1800" b="1">
                          <a:solidFill>
                            <a:srgbClr val="000000"/>
                          </a:solidFill>
                          <a:latin typeface="Times New Roman" panose="02020603050405020304" pitchFamily="18" charset="0"/>
                          <a:ea typeface="宋体" panose="02010600030101010101" pitchFamily="2" charset="-122"/>
                        </a:rPr>
                        <a:t>x</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9F999"/>
                    </a:solidFill>
                  </a:tcPr>
                </a:tc>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5450">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y</a:t>
                      </a:r>
                    </a:p>
                  </a:txBody>
                  <a:tcP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BE0E3"/>
                    </a:solidFill>
                  </a:tcPr>
                </a:tc>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y</a:t>
                      </a:r>
                      <a:r>
                        <a:rPr lang="en-US" altLang="zh-CN" sz="1800" b="1" baseline="30000">
                          <a:solidFill>
                            <a:srgbClr val="000000"/>
                          </a:solidFill>
                          <a:latin typeface="Times New Roman" panose="02020603050405020304" pitchFamily="18" charset="0"/>
                          <a:ea typeface="宋体" panose="02010600030101010101" pitchFamily="2" charset="-122"/>
                        </a:rPr>
                        <a:t>n+1</a:t>
                      </a:r>
                      <a:r>
                        <a:rPr lang="en-US" altLang="zh-CN" sz="1800" b="1">
                          <a:solidFill>
                            <a:srgbClr val="000000"/>
                          </a:solidFill>
                          <a:latin typeface="Times New Roman" panose="02020603050405020304" pitchFamily="18" charset="0"/>
                          <a:ea typeface="宋体" panose="02010600030101010101" pitchFamily="2" charset="-122"/>
                        </a:rPr>
                        <a:t>/Z</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9900"/>
                    </a:solidFill>
                  </a:tcPr>
                </a:tc>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2857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spcBef>
                          <a:spcPct val="0"/>
                        </a:spcBef>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6725">
                <a:tc gridSpan="4">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endParaRPr lang="en-US" altLang="zh-CN" sz="1800" b="1">
                        <a:solidFill>
                          <a:srgbClr val="E31C07"/>
                        </a:solidFill>
                        <a:latin typeface="Times New Roman" panose="02020603050405020304" pitchFamily="18" charset="0"/>
                      </a:endParaRPr>
                    </a:p>
                    <a:p>
                      <a:pPr marL="0" lvl="0" indent="0" algn="ctr" eaLnBrk="1" hangingPunct="1">
                        <a:lnSpc>
                          <a:spcPct val="80000"/>
                        </a:lnSpc>
                        <a:spcBef>
                          <a:spcPct val="0"/>
                        </a:spcBef>
                        <a:buClr>
                          <a:srgbClr val="99CC00"/>
                        </a:buClr>
                        <a:buSzPct val="60000"/>
                        <a:buFont typeface="Wingdings" panose="05000000000000000000" pitchFamily="2" charset="2"/>
                        <a:buNone/>
                      </a:pPr>
                      <a:r>
                        <a:rPr lang="en-US" altLang="zh-CN" sz="1800" b="1">
                          <a:solidFill>
                            <a:srgbClr val="3438F6"/>
                          </a:solidFill>
                          <a:latin typeface="Times New Roman" panose="02020603050405020304" pitchFamily="18" charset="0"/>
                          <a:ea typeface="宋体" panose="02010600030101010101" pitchFamily="2" charset="-122"/>
                        </a:rPr>
                        <a:t>Mealy</a:t>
                      </a:r>
                      <a:r>
                        <a:rPr lang="zh-CN" altLang="en-US" sz="1800" b="1" dirty="0">
                          <a:solidFill>
                            <a:srgbClr val="3438F6"/>
                          </a:solidFill>
                          <a:latin typeface="Times New Roman" panose="02020603050405020304" pitchFamily="18" charset="0"/>
                          <a:ea typeface="宋体" panose="02010600030101010101" pitchFamily="2" charset="-122"/>
                        </a:rPr>
                        <a:t>型 </a:t>
                      </a:r>
                    </a:p>
                  </a:txBody>
                  <a:tcPr>
                    <a:lnL>
                      <a:noFill/>
                    </a:lnL>
                    <a:lnR>
                      <a:noFill/>
                    </a:lnR>
                    <a:lnT w="12700" cap="flat" cmpd="sng">
                      <a:solidFill>
                        <a:srgbClr val="000000"/>
                      </a:solidFill>
                      <a:prstDash val="solid"/>
                      <a:headEnd type="none" w="med" len="med"/>
                      <a:tailEnd type="none" w="med" len="med"/>
                    </a:lnT>
                    <a:lnB>
                      <a:noFill/>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tcPr>
                </a:tc>
                <a:tc hMerge="1">
                  <a:txBody>
                    <a:bodyPr/>
                    <a:lstStyle/>
                    <a:p>
                      <a:endParaRPr lang="zh-CN"/>
                    </a:p>
                  </a:txBody>
                  <a:tcPr>
                    <a:lnT w="12700" cap="flat" cmpd="sng">
                      <a:solidFill>
                        <a:srgbClr val="000000"/>
                      </a:solidFill>
                      <a:prstDash val="solid"/>
                      <a:headEnd type="none" w="med" len="med"/>
                      <a:tailEnd type="none" w="med" len="med"/>
                    </a:lnT>
                  </a:tcPr>
                </a:tc>
                <a:tc hMerge="1">
                  <a:txBody>
                    <a:bodyPr/>
                    <a:lstStyle/>
                    <a:p>
                      <a:endParaRPr lang="zh-CN"/>
                    </a:p>
                  </a:txBody>
                  <a:tcPr>
                    <a:lnT w="12700" cap="flat" cmpd="sng">
                      <a:solidFill>
                        <a:srgbClr val="000000"/>
                      </a:solidFill>
                      <a:prstDash val="solid"/>
                      <a:headEnd type="none" w="med" len="med"/>
                      <a:tailEnd type="none" w="med" len="med"/>
                    </a:lnT>
                  </a:tcPr>
                </a:tc>
                <a:extLst>
                  <a:ext uri="{0D108BD9-81ED-4DB2-BD59-A6C34878D82A}">
                    <a16:rowId xmlns:a16="http://schemas.microsoft.com/office/drawing/2014/main" val="10005"/>
                  </a:ext>
                </a:extLst>
              </a:tr>
            </a:tbl>
          </a:graphicData>
        </a:graphic>
      </p:graphicFrame>
      <p:grpSp>
        <p:nvGrpSpPr>
          <p:cNvPr id="3" name="Group 126"/>
          <p:cNvGrpSpPr/>
          <p:nvPr/>
        </p:nvGrpSpPr>
        <p:grpSpPr>
          <a:xfrm>
            <a:off x="5591493" y="3205163"/>
            <a:ext cx="4081462" cy="2128837"/>
            <a:chOff x="2971" y="1888"/>
            <a:chExt cx="1686" cy="1209"/>
          </a:xfrm>
          <a:solidFill>
            <a:schemeClr val="bg1">
              <a:lumMod val="95000"/>
            </a:schemeClr>
          </a:solidFill>
        </p:grpSpPr>
        <p:sp>
          <p:nvSpPr>
            <p:cNvPr id="23589" name="Rectangle 74"/>
            <p:cNvSpPr/>
            <p:nvPr/>
          </p:nvSpPr>
          <p:spPr>
            <a:xfrm>
              <a:off x="4156" y="2348"/>
              <a:ext cx="501" cy="749"/>
            </a:xfrm>
            <a:prstGeom prst="rect">
              <a:avLst/>
            </a:prstGeom>
            <a:grpFill/>
            <a:ln w="9525">
              <a:noFill/>
            </a:ln>
          </p:spPr>
          <p:txBody>
            <a:bodyPr anchor="ctr"/>
            <a:lstStyle/>
            <a:p>
              <a:pPr lvl="0" indent="0" algn="ctr">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1  1 /</a:t>
              </a:r>
              <a:r>
                <a:rPr lang="en-US" altLang="zh-CN" sz="1800" dirty="0">
                  <a:solidFill>
                    <a:srgbClr val="3438F6"/>
                  </a:solidFill>
                  <a:latin typeface="宋体" panose="02010600030101010101" pitchFamily="2" charset="-122"/>
                  <a:ea typeface="宋体" panose="02010600030101010101" pitchFamily="2" charset="-122"/>
                </a:rPr>
                <a:t>1</a:t>
              </a:r>
            </a:p>
            <a:p>
              <a:pPr lvl="0" indent="0" algn="ctr" eaLnBrk="0" hangingPunct="0">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0  0 /</a:t>
              </a:r>
              <a:r>
                <a:rPr lang="en-US" altLang="zh-CN" sz="1800" dirty="0">
                  <a:solidFill>
                    <a:srgbClr val="3438F6"/>
                  </a:solidFill>
                  <a:latin typeface="宋体" panose="02010600030101010101" pitchFamily="2" charset="-122"/>
                  <a:ea typeface="宋体" panose="02010600030101010101" pitchFamily="2" charset="-122"/>
                </a:rPr>
                <a:t>0</a:t>
              </a:r>
            </a:p>
            <a:p>
              <a:pPr lvl="0" indent="0" algn="ctr" eaLnBrk="0" hangingPunct="0">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0  1 /</a:t>
              </a:r>
              <a:r>
                <a:rPr lang="en-US" altLang="zh-CN" sz="1800" dirty="0">
                  <a:solidFill>
                    <a:srgbClr val="3438F6"/>
                  </a:solidFill>
                  <a:latin typeface="宋体" panose="02010600030101010101" pitchFamily="2" charset="-122"/>
                  <a:ea typeface="宋体" panose="02010600030101010101" pitchFamily="2" charset="-122"/>
                </a:rPr>
                <a:t>0</a:t>
              </a:r>
            </a:p>
            <a:p>
              <a:pPr lvl="0" indent="0" algn="ctr" eaLnBrk="0" hangingPunct="0">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1  0 /</a:t>
              </a:r>
              <a:r>
                <a:rPr lang="en-US" altLang="zh-CN" sz="1800" dirty="0">
                  <a:solidFill>
                    <a:srgbClr val="3438F6"/>
                  </a:solidFill>
                  <a:latin typeface="宋体" panose="02010600030101010101" pitchFamily="2" charset="-122"/>
                  <a:ea typeface="宋体" panose="02010600030101010101" pitchFamily="2" charset="-122"/>
                </a:rPr>
                <a:t>0</a:t>
              </a:r>
              <a:endParaRPr lang="en-US" altLang="zh-CN" sz="1800" b="0" dirty="0">
                <a:solidFill>
                  <a:srgbClr val="3438F6"/>
                </a:solidFill>
                <a:latin typeface="宋体" panose="02010600030101010101" pitchFamily="2" charset="-122"/>
                <a:ea typeface="宋体" panose="02010600030101010101" pitchFamily="2" charset="-122"/>
              </a:endParaRPr>
            </a:p>
          </p:txBody>
        </p:sp>
        <p:sp>
          <p:nvSpPr>
            <p:cNvPr id="23590" name="Rectangle 73"/>
            <p:cNvSpPr/>
            <p:nvPr/>
          </p:nvSpPr>
          <p:spPr>
            <a:xfrm>
              <a:off x="3584" y="2348"/>
              <a:ext cx="572" cy="749"/>
            </a:xfrm>
            <a:prstGeom prst="rect">
              <a:avLst/>
            </a:prstGeom>
            <a:grpFill/>
            <a:ln w="9525">
              <a:noFill/>
            </a:ln>
          </p:spPr>
          <p:txBody>
            <a:bodyPr anchor="ctr"/>
            <a:lstStyle/>
            <a:p>
              <a:pPr lvl="0" indent="0" algn="ctr">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0  1 /</a:t>
              </a:r>
              <a:r>
                <a:rPr lang="en-US" altLang="zh-CN" sz="1800" dirty="0">
                  <a:solidFill>
                    <a:srgbClr val="3438F6"/>
                  </a:solidFill>
                  <a:latin typeface="宋体" panose="02010600030101010101" pitchFamily="2" charset="-122"/>
                  <a:ea typeface="宋体" panose="02010600030101010101" pitchFamily="2" charset="-122"/>
                </a:rPr>
                <a:t>0</a:t>
              </a:r>
            </a:p>
            <a:p>
              <a:pPr lvl="0" indent="0" algn="ctr" eaLnBrk="0" hangingPunct="0">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1  0 /</a:t>
              </a:r>
              <a:r>
                <a:rPr lang="en-US" altLang="zh-CN" sz="1800" dirty="0">
                  <a:solidFill>
                    <a:srgbClr val="3438F6"/>
                  </a:solidFill>
                  <a:latin typeface="宋体" panose="02010600030101010101" pitchFamily="2" charset="-122"/>
                  <a:ea typeface="宋体" panose="02010600030101010101" pitchFamily="2" charset="-122"/>
                </a:rPr>
                <a:t>0</a:t>
              </a:r>
            </a:p>
            <a:p>
              <a:pPr lvl="0" indent="0" algn="ctr" eaLnBrk="0" hangingPunct="0">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1  1 /</a:t>
              </a:r>
              <a:r>
                <a:rPr lang="en-US" altLang="zh-CN" sz="1800" dirty="0">
                  <a:solidFill>
                    <a:srgbClr val="3438F6"/>
                  </a:solidFill>
                  <a:latin typeface="宋体" panose="02010600030101010101" pitchFamily="2" charset="-122"/>
                  <a:ea typeface="宋体" panose="02010600030101010101" pitchFamily="2" charset="-122"/>
                </a:rPr>
                <a:t>0</a:t>
              </a:r>
            </a:p>
            <a:p>
              <a:pPr lvl="0" indent="0" algn="ctr" eaLnBrk="0" hangingPunct="0">
                <a:lnSpc>
                  <a:spcPct val="100000"/>
                </a:lnSpc>
                <a:spcBef>
                  <a:spcPct val="0"/>
                </a:spcBef>
                <a:buNone/>
              </a:pPr>
              <a:r>
                <a:rPr lang="en-US" altLang="zh-CN" sz="1800" dirty="0">
                  <a:solidFill>
                    <a:srgbClr val="000000"/>
                  </a:solidFill>
                  <a:latin typeface="宋体" panose="02010600030101010101" pitchFamily="2" charset="-122"/>
                  <a:ea typeface="宋体" panose="02010600030101010101" pitchFamily="2" charset="-122"/>
                </a:rPr>
                <a:t>0  0 /</a:t>
              </a:r>
              <a:r>
                <a:rPr lang="en-US" altLang="zh-CN" sz="1800" dirty="0">
                  <a:solidFill>
                    <a:srgbClr val="3438F6"/>
                  </a:solidFill>
                  <a:latin typeface="宋体" panose="02010600030101010101" pitchFamily="2" charset="-122"/>
                  <a:ea typeface="宋体" panose="02010600030101010101" pitchFamily="2" charset="-122"/>
                </a:rPr>
                <a:t>1</a:t>
              </a:r>
              <a:endParaRPr lang="en-US" altLang="zh-CN" sz="1800" b="0" dirty="0">
                <a:solidFill>
                  <a:srgbClr val="3438F6"/>
                </a:solidFill>
                <a:latin typeface="宋体" panose="02010600030101010101" pitchFamily="2" charset="-122"/>
                <a:ea typeface="宋体" panose="02010600030101010101" pitchFamily="2" charset="-122"/>
              </a:endParaRPr>
            </a:p>
          </p:txBody>
        </p:sp>
        <p:sp>
          <p:nvSpPr>
            <p:cNvPr id="23591" name="Rectangle 72"/>
            <p:cNvSpPr/>
            <p:nvPr/>
          </p:nvSpPr>
          <p:spPr>
            <a:xfrm>
              <a:off x="2971" y="2348"/>
              <a:ext cx="613" cy="749"/>
            </a:xfrm>
            <a:prstGeom prst="rect">
              <a:avLst/>
            </a:prstGeom>
            <a:grpFill/>
            <a:ln w="9525">
              <a:noFill/>
            </a:ln>
          </p:spPr>
          <p:txBody>
            <a:bodyPr anchor="ctr"/>
            <a:lstStyle/>
            <a:p>
              <a:pPr lvl="0" indent="0" algn="ctr">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0  1</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1  0</a:t>
              </a:r>
              <a:endParaRPr lang="en-US" altLang="zh-CN" sz="1800">
                <a:latin typeface="宋体" panose="02010600030101010101" pitchFamily="2" charset="-122"/>
                <a:ea typeface="宋体" panose="02010600030101010101" pitchFamily="2" charset="-122"/>
              </a:endParaRPr>
            </a:p>
            <a:p>
              <a:pPr lvl="0" indent="0" algn="ctr" eaLnBrk="0" hangingPunct="0">
                <a:lnSpc>
                  <a:spcPct val="100000"/>
                </a:lnSpc>
                <a:spcBef>
                  <a:spcPct val="0"/>
                </a:spcBef>
                <a:buNone/>
              </a:pPr>
              <a:r>
                <a:rPr lang="en-US" altLang="zh-CN" sz="1800">
                  <a:solidFill>
                    <a:srgbClr val="000000"/>
                  </a:solidFill>
                  <a:latin typeface="宋体" panose="02010600030101010101" pitchFamily="2" charset="-122"/>
                  <a:ea typeface="宋体" panose="02010600030101010101" pitchFamily="2" charset="-122"/>
                </a:rPr>
                <a:t>1  1</a:t>
              </a:r>
              <a:endParaRPr lang="en-US" altLang="zh-CN" sz="1800" b="0">
                <a:latin typeface="宋体" panose="02010600030101010101" pitchFamily="2" charset="-122"/>
                <a:ea typeface="宋体" panose="02010600030101010101" pitchFamily="2" charset="-122"/>
              </a:endParaRPr>
            </a:p>
          </p:txBody>
        </p:sp>
        <p:sp>
          <p:nvSpPr>
            <p:cNvPr id="23592" name="Rectangle 71"/>
            <p:cNvSpPr/>
            <p:nvPr/>
          </p:nvSpPr>
          <p:spPr>
            <a:xfrm>
              <a:off x="4156" y="2118"/>
              <a:ext cx="501" cy="230"/>
            </a:xfrm>
            <a:prstGeom prst="rect">
              <a:avLst/>
            </a:prstGeom>
            <a:grpFill/>
            <a:ln w="9525">
              <a:noFill/>
            </a:ln>
          </p:spPr>
          <p:txBody>
            <a:bodyPr anchor="ctr"/>
            <a:lstStyle/>
            <a:p>
              <a:pPr lvl="0" indent="0" algn="ctr">
                <a:lnSpc>
                  <a:spcPct val="100000"/>
                </a:lnSpc>
                <a:spcBef>
                  <a:spcPct val="0"/>
                </a:spcBef>
                <a:buNone/>
              </a:pPr>
              <a:r>
                <a:rPr lang="en-US" altLang="zh-CN" sz="1800" b="0">
                  <a:latin typeface="宋体" panose="02010600030101010101" pitchFamily="2" charset="-122"/>
                  <a:ea typeface="宋体" panose="02010600030101010101" pitchFamily="2" charset="-122"/>
                </a:rPr>
                <a:t>x=1</a:t>
              </a:r>
            </a:p>
          </p:txBody>
        </p:sp>
        <p:sp>
          <p:nvSpPr>
            <p:cNvPr id="23593" name="Rectangle 70"/>
            <p:cNvSpPr/>
            <p:nvPr/>
          </p:nvSpPr>
          <p:spPr>
            <a:xfrm>
              <a:off x="3584" y="2118"/>
              <a:ext cx="572" cy="230"/>
            </a:xfrm>
            <a:prstGeom prst="rect">
              <a:avLst/>
            </a:prstGeom>
            <a:grpFill/>
            <a:ln w="9525">
              <a:noFill/>
            </a:ln>
          </p:spPr>
          <p:txBody>
            <a:bodyPr anchor="ctr"/>
            <a:lstStyle/>
            <a:p>
              <a:pPr lvl="0" indent="0" algn="ctr">
                <a:lnSpc>
                  <a:spcPct val="100000"/>
                </a:lnSpc>
                <a:spcBef>
                  <a:spcPct val="0"/>
                </a:spcBef>
                <a:buNone/>
              </a:pPr>
              <a:r>
                <a:rPr lang="en-US" altLang="zh-CN" sz="1800" b="0">
                  <a:latin typeface="宋体" panose="02010600030101010101" pitchFamily="2" charset="-122"/>
                  <a:ea typeface="宋体" panose="02010600030101010101" pitchFamily="2" charset="-122"/>
                </a:rPr>
                <a:t>x=0</a:t>
              </a:r>
            </a:p>
          </p:txBody>
        </p:sp>
        <p:sp>
          <p:nvSpPr>
            <p:cNvPr id="23594" name="Rectangle 67"/>
            <p:cNvSpPr/>
            <p:nvPr/>
          </p:nvSpPr>
          <p:spPr>
            <a:xfrm>
              <a:off x="3584" y="1888"/>
              <a:ext cx="1073" cy="230"/>
            </a:xfrm>
            <a:prstGeom prst="rect">
              <a:avLst/>
            </a:prstGeom>
            <a:noFill/>
            <a:ln w="9525">
              <a:noFill/>
            </a:ln>
            <a:extLst>
              <a:ext uri="{909E8E84-426E-40DD-AFC4-6F175D3DCCD1}">
                <a14:hiddenFill xmlns:a14="http://schemas.microsoft.com/office/drawing/2010/main">
                  <a:grpFill/>
                </a14:hiddenFill>
              </a:ext>
            </a:extLst>
          </p:spPr>
          <p:txBody>
            <a:bodyPr anchor="ctr"/>
            <a:lstStyle/>
            <a:p>
              <a:pPr lvl="0" indent="0">
                <a:lnSpc>
                  <a:spcPct val="100000"/>
                </a:lnSpc>
                <a:spcBef>
                  <a:spcPct val="0"/>
                </a:spcBef>
                <a:buNone/>
              </a:pPr>
              <a:r>
                <a:rPr lang="zh-CN" altLang="en-US" sz="1800" b="0" dirty="0">
                  <a:latin typeface="宋体" panose="02010600030101010101" pitchFamily="2" charset="-122"/>
                  <a:ea typeface="宋体" panose="02010600030101010101" pitchFamily="2" charset="-122"/>
                </a:rPr>
                <a:t>次态</a:t>
              </a:r>
            </a:p>
          </p:txBody>
        </p:sp>
        <p:sp>
          <p:nvSpPr>
            <p:cNvPr id="23595" name="Rectangle 66"/>
            <p:cNvSpPr/>
            <p:nvPr/>
          </p:nvSpPr>
          <p:spPr>
            <a:xfrm>
              <a:off x="2971" y="1888"/>
              <a:ext cx="613" cy="460"/>
            </a:xfrm>
            <a:prstGeom prst="rect">
              <a:avLst/>
            </a:prstGeom>
            <a:grpFill/>
            <a:ln w="9525">
              <a:noFill/>
            </a:ln>
          </p:spPr>
          <p:txBody>
            <a:bodyPr anchor="ctr"/>
            <a:lstStyle/>
            <a:p>
              <a:pPr lvl="0" indent="0" algn="ctr">
                <a:lnSpc>
                  <a:spcPct val="100000"/>
                </a:lnSpc>
                <a:spcBef>
                  <a:spcPct val="0"/>
                </a:spcBef>
                <a:buNone/>
              </a:pPr>
              <a:r>
                <a:rPr lang="zh-CN" altLang="en-US" sz="1800" b="0" dirty="0">
                  <a:latin typeface="宋体" panose="02010600030101010101" pitchFamily="2" charset="-122"/>
                  <a:ea typeface="宋体" panose="02010600030101010101" pitchFamily="2" charset="-122"/>
                </a:rPr>
                <a:t>现态</a:t>
              </a:r>
            </a:p>
            <a:p>
              <a:pPr lvl="0" indent="0" algn="ctr" eaLnBrk="0" hangingPunct="0">
                <a:lnSpc>
                  <a:spcPct val="100000"/>
                </a:lnSpc>
                <a:spcBef>
                  <a:spcPct val="0"/>
                </a:spcBef>
                <a:buNone/>
              </a:pPr>
              <a:r>
                <a:rPr lang="en-US" altLang="zh-CN" sz="1800" b="0">
                  <a:latin typeface="宋体" panose="02010600030101010101" pitchFamily="2" charset="-122"/>
                  <a:ea typeface="宋体" panose="02010600030101010101" pitchFamily="2" charset="-122"/>
                </a:rPr>
                <a:t>y</a:t>
              </a:r>
              <a:r>
                <a:rPr lang="en-US" altLang="zh-CN" sz="1800" b="0" baseline="-30000">
                  <a:latin typeface="宋体" panose="02010600030101010101" pitchFamily="2" charset="-122"/>
                  <a:ea typeface="宋体" panose="02010600030101010101" pitchFamily="2" charset="-122"/>
                </a:rPr>
                <a:t>2</a:t>
              </a:r>
              <a:r>
                <a:rPr lang="en-US" altLang="zh-CN" sz="1800" b="0">
                  <a:latin typeface="宋体" panose="02010600030101010101" pitchFamily="2" charset="-122"/>
                  <a:ea typeface="宋体" panose="02010600030101010101" pitchFamily="2" charset="-122"/>
                </a:rPr>
                <a:t>  y</a:t>
              </a:r>
              <a:r>
                <a:rPr lang="en-US" altLang="zh-CN" sz="1800" b="0" baseline="-30000">
                  <a:latin typeface="宋体" panose="02010600030101010101" pitchFamily="2" charset="-122"/>
                  <a:ea typeface="宋体" panose="02010600030101010101" pitchFamily="2" charset="-122"/>
                </a:rPr>
                <a:t>1</a:t>
              </a:r>
              <a:endParaRPr lang="en-US" altLang="zh-CN" sz="1800" b="0">
                <a:latin typeface="宋体" panose="02010600030101010101" pitchFamily="2" charset="-122"/>
                <a:ea typeface="宋体" panose="02010600030101010101" pitchFamily="2" charset="-122"/>
              </a:endParaRPr>
            </a:p>
          </p:txBody>
        </p:sp>
        <p:sp>
          <p:nvSpPr>
            <p:cNvPr id="23596" name="Line 75"/>
            <p:cNvSpPr/>
            <p:nvPr/>
          </p:nvSpPr>
          <p:spPr>
            <a:xfrm>
              <a:off x="2971" y="1888"/>
              <a:ext cx="1686" cy="0"/>
            </a:xfrm>
            <a:prstGeom prst="line">
              <a:avLst/>
            </a:prstGeom>
            <a:grpFill/>
            <a:ln w="12700" cap="rnd" cmpd="sng">
              <a:solidFill>
                <a:srgbClr val="000000"/>
              </a:solidFill>
              <a:prstDash val="solid"/>
              <a:round/>
              <a:headEnd type="none" w="med" len="med"/>
              <a:tailEnd type="none" w="med" len="med"/>
            </a:ln>
          </p:spPr>
        </p:sp>
        <p:sp>
          <p:nvSpPr>
            <p:cNvPr id="23597" name="Line 76"/>
            <p:cNvSpPr/>
            <p:nvPr/>
          </p:nvSpPr>
          <p:spPr>
            <a:xfrm>
              <a:off x="2971" y="3097"/>
              <a:ext cx="1686" cy="0"/>
            </a:xfrm>
            <a:prstGeom prst="line">
              <a:avLst/>
            </a:prstGeom>
            <a:grpFill/>
            <a:ln w="12700" cap="rnd" cmpd="sng">
              <a:solidFill>
                <a:srgbClr val="000000"/>
              </a:solidFill>
              <a:prstDash val="solid"/>
              <a:round/>
              <a:headEnd type="none" w="med" len="med"/>
              <a:tailEnd type="none" w="med" len="med"/>
            </a:ln>
          </p:spPr>
        </p:sp>
        <p:sp>
          <p:nvSpPr>
            <p:cNvPr id="23598" name="Line 77"/>
            <p:cNvSpPr/>
            <p:nvPr/>
          </p:nvSpPr>
          <p:spPr>
            <a:xfrm>
              <a:off x="2971" y="1888"/>
              <a:ext cx="0" cy="1209"/>
            </a:xfrm>
            <a:prstGeom prst="line">
              <a:avLst/>
            </a:prstGeom>
            <a:grpFill/>
            <a:ln w="12700" cap="rnd" cmpd="sng">
              <a:solidFill>
                <a:srgbClr val="000000"/>
              </a:solidFill>
              <a:prstDash val="solid"/>
              <a:round/>
              <a:headEnd type="none" w="med" len="med"/>
              <a:tailEnd type="none" w="med" len="med"/>
            </a:ln>
          </p:spPr>
        </p:sp>
        <p:sp>
          <p:nvSpPr>
            <p:cNvPr id="23599" name="Line 78"/>
            <p:cNvSpPr/>
            <p:nvPr/>
          </p:nvSpPr>
          <p:spPr>
            <a:xfrm>
              <a:off x="4657" y="1888"/>
              <a:ext cx="0" cy="1209"/>
            </a:xfrm>
            <a:prstGeom prst="line">
              <a:avLst/>
            </a:prstGeom>
            <a:grpFill/>
            <a:ln w="12700" cap="rnd" cmpd="sng">
              <a:solidFill>
                <a:srgbClr val="000000"/>
              </a:solidFill>
              <a:prstDash val="solid"/>
              <a:round/>
              <a:headEnd type="none" w="med" len="med"/>
              <a:tailEnd type="none" w="med" len="med"/>
            </a:ln>
          </p:spPr>
        </p:sp>
        <p:sp>
          <p:nvSpPr>
            <p:cNvPr id="23600" name="Line 81"/>
            <p:cNvSpPr/>
            <p:nvPr/>
          </p:nvSpPr>
          <p:spPr>
            <a:xfrm>
              <a:off x="2971" y="2348"/>
              <a:ext cx="1686" cy="0"/>
            </a:xfrm>
            <a:prstGeom prst="line">
              <a:avLst/>
            </a:prstGeom>
            <a:grpFill/>
            <a:ln w="12700" cap="rnd" cmpd="sng">
              <a:solidFill>
                <a:srgbClr val="000000"/>
              </a:solidFill>
              <a:prstDash val="solid"/>
              <a:round/>
              <a:headEnd type="none" w="med" len="med"/>
              <a:tailEnd type="none" w="med" len="med"/>
            </a:ln>
          </p:spPr>
        </p:sp>
        <p:sp>
          <p:nvSpPr>
            <p:cNvPr id="23601" name="Line 83"/>
            <p:cNvSpPr/>
            <p:nvPr/>
          </p:nvSpPr>
          <p:spPr>
            <a:xfrm>
              <a:off x="3584" y="1888"/>
              <a:ext cx="0" cy="1209"/>
            </a:xfrm>
            <a:prstGeom prst="line">
              <a:avLst/>
            </a:prstGeom>
            <a:grpFill/>
            <a:ln w="12700" cap="rnd" cmpd="sng">
              <a:solidFill>
                <a:srgbClr val="000000"/>
              </a:solidFill>
              <a:prstDash val="solid"/>
              <a:round/>
              <a:headEnd type="none" w="med" len="med"/>
              <a:tailEnd type="none" w="med" len="med"/>
            </a:ln>
          </p:spPr>
        </p:sp>
        <p:sp>
          <p:nvSpPr>
            <p:cNvPr id="23602" name="Line 85"/>
            <p:cNvSpPr/>
            <p:nvPr/>
          </p:nvSpPr>
          <p:spPr>
            <a:xfrm>
              <a:off x="4156" y="2118"/>
              <a:ext cx="0" cy="979"/>
            </a:xfrm>
            <a:prstGeom prst="line">
              <a:avLst/>
            </a:prstGeom>
            <a:grpFill/>
            <a:ln w="12700" cap="rnd" cmpd="sng">
              <a:solidFill>
                <a:srgbClr val="000000"/>
              </a:solidFill>
              <a:prstDash val="solid"/>
              <a:round/>
              <a:headEnd type="none" w="med" len="med"/>
              <a:tailEnd type="none" w="med" len="med"/>
            </a:ln>
          </p:spPr>
        </p:sp>
        <p:sp>
          <p:nvSpPr>
            <p:cNvPr id="23603" name="Line 86"/>
            <p:cNvSpPr/>
            <p:nvPr/>
          </p:nvSpPr>
          <p:spPr>
            <a:xfrm>
              <a:off x="3584" y="2118"/>
              <a:ext cx="1073" cy="0"/>
            </a:xfrm>
            <a:prstGeom prst="line">
              <a:avLst/>
            </a:prstGeom>
            <a:grpFill/>
            <a:ln w="12700" cap="rnd" cmpd="sng">
              <a:solidFill>
                <a:srgbClr val="000000"/>
              </a:solidFill>
              <a:prstDash val="solid"/>
              <a:round/>
              <a:headEnd type="none" w="med" len="med"/>
              <a:tailEnd type="none" w="med" len="med"/>
            </a:ln>
          </p:spPr>
        </p:sp>
        <p:sp>
          <p:nvSpPr>
            <p:cNvPr id="23604" name="Rectangle 116"/>
            <p:cNvSpPr/>
            <p:nvPr/>
          </p:nvSpPr>
          <p:spPr>
            <a:xfrm>
              <a:off x="4176" y="1906"/>
              <a:ext cx="79" cy="94"/>
            </a:xfrm>
            <a:prstGeom prst="rect">
              <a:avLst/>
            </a:prstGeom>
            <a:grpFill/>
            <a:ln w="9525">
              <a:noFill/>
            </a:ln>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3605" name="Rectangle 117"/>
            <p:cNvSpPr/>
            <p:nvPr/>
          </p:nvSpPr>
          <p:spPr>
            <a:xfrm>
              <a:off x="4084" y="1906"/>
              <a:ext cx="79" cy="94"/>
            </a:xfrm>
            <a:prstGeom prst="rect">
              <a:avLst/>
            </a:prstGeom>
            <a:grpFill/>
            <a:ln w="9525">
              <a:noFill/>
            </a:ln>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23606" name="Rectangle 118"/>
            <p:cNvSpPr/>
            <p:nvPr/>
          </p:nvSpPr>
          <p:spPr>
            <a:xfrm>
              <a:off x="4100" y="2018"/>
              <a:ext cx="79" cy="94"/>
            </a:xfrm>
            <a:prstGeom prst="rect">
              <a:avLst/>
            </a:prstGeom>
            <a:grpFill/>
            <a:ln w="9525">
              <a:noFill/>
            </a:ln>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3607" name="Rectangle 119"/>
            <p:cNvSpPr/>
            <p:nvPr/>
          </p:nvSpPr>
          <p:spPr>
            <a:xfrm>
              <a:off x="3976" y="1906"/>
              <a:ext cx="79" cy="94"/>
            </a:xfrm>
            <a:prstGeom prst="rect">
              <a:avLst/>
            </a:prstGeom>
            <a:grpFill/>
            <a:ln w="9525">
              <a:noFill/>
            </a:ln>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3608" name="Rectangle 120"/>
            <p:cNvSpPr/>
            <p:nvPr/>
          </p:nvSpPr>
          <p:spPr>
            <a:xfrm>
              <a:off x="3917" y="1906"/>
              <a:ext cx="79" cy="94"/>
            </a:xfrm>
            <a:prstGeom prst="rect">
              <a:avLst/>
            </a:prstGeom>
            <a:grpFill/>
            <a:ln w="9525">
              <a:noFill/>
            </a:ln>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23609" name="Rectangle 121"/>
            <p:cNvSpPr/>
            <p:nvPr/>
          </p:nvSpPr>
          <p:spPr>
            <a:xfrm>
              <a:off x="3917" y="2018"/>
              <a:ext cx="79" cy="94"/>
            </a:xfrm>
            <a:prstGeom prst="rect">
              <a:avLst/>
            </a:prstGeom>
            <a:grpFill/>
            <a:ln w="9525">
              <a:noFill/>
            </a:ln>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Times New Roman" panose="02020603050405020304" pitchFamily="18" charset="0"/>
                  <a:ea typeface="宋体" panose="02010600030101010101" pitchFamily="2" charset="-122"/>
                </a:rPr>
                <a:t>2</a:t>
              </a:r>
              <a:endParaRPr lang="en-US" altLang="zh-CN" sz="1800">
                <a:latin typeface="宋体" panose="02010600030101010101" pitchFamily="2" charset="-122"/>
                <a:ea typeface="宋体" panose="02010600030101010101" pitchFamily="2" charset="-122"/>
              </a:endParaRPr>
            </a:p>
          </p:txBody>
        </p:sp>
        <p:sp>
          <p:nvSpPr>
            <p:cNvPr id="23610" name="Rectangle 122"/>
            <p:cNvSpPr/>
            <p:nvPr/>
          </p:nvSpPr>
          <p:spPr>
            <a:xfrm>
              <a:off x="4015" y="1925"/>
              <a:ext cx="131" cy="156"/>
            </a:xfrm>
            <a:prstGeom prst="rect">
              <a:avLst/>
            </a:prstGeom>
            <a:noFill/>
            <a:ln w="9525">
              <a:noFill/>
            </a:ln>
            <a:extLst>
              <a:ext uri="{909E8E84-426E-40DD-AFC4-6F175D3DCCD1}">
                <a14:hiddenFill xmlns:a14="http://schemas.microsoft.com/office/drawing/2010/main">
                  <a:grpFill/>
                </a14:hiddenFill>
              </a:ext>
            </a:extLst>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20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23611" name="Rectangle 123"/>
            <p:cNvSpPr/>
            <p:nvPr/>
          </p:nvSpPr>
          <p:spPr>
            <a:xfrm>
              <a:off x="3825" y="1922"/>
              <a:ext cx="150" cy="157"/>
            </a:xfrm>
            <a:prstGeom prst="rect">
              <a:avLst/>
            </a:prstGeom>
            <a:noFill/>
            <a:ln w="9525">
              <a:noFill/>
            </a:ln>
            <a:extLst>
              <a:ext uri="{909E8E84-426E-40DD-AFC4-6F175D3DCCD1}">
                <a14:hiddenFill xmlns:a14="http://schemas.microsoft.com/office/drawing/2010/main">
                  <a:grpFill/>
                </a14:hiddenFill>
              </a:ext>
            </a:extLst>
          </p:spPr>
          <p:txBody>
            <a:bodyPr wrap="squar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20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23612" name="Rectangle 124"/>
            <p:cNvSpPr/>
            <p:nvPr/>
          </p:nvSpPr>
          <p:spPr>
            <a:xfrm>
              <a:off x="4133" y="1896"/>
              <a:ext cx="87" cy="94"/>
            </a:xfrm>
            <a:prstGeom prst="rect">
              <a:avLst/>
            </a:prstGeom>
            <a:noFill/>
            <a:ln w="9525">
              <a:noFill/>
            </a:ln>
            <a:extLst>
              <a:ext uri="{909E8E84-426E-40DD-AFC4-6F175D3DCCD1}">
                <a14:hiddenFill xmlns:a14="http://schemas.microsoft.com/office/drawing/2010/main">
                  <a:grpFill/>
                </a14:hiddenFill>
              </a:ext>
            </a:extLst>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sp>
          <p:nvSpPr>
            <p:cNvPr id="23613" name="Rectangle 125"/>
            <p:cNvSpPr/>
            <p:nvPr/>
          </p:nvSpPr>
          <p:spPr>
            <a:xfrm>
              <a:off x="3945" y="1896"/>
              <a:ext cx="87" cy="94"/>
            </a:xfrm>
            <a:prstGeom prst="rect">
              <a:avLst/>
            </a:prstGeom>
            <a:noFill/>
            <a:ln w="9525">
              <a:noFill/>
            </a:ln>
            <a:extLst>
              <a:ext uri="{909E8E84-426E-40DD-AFC4-6F175D3DCCD1}">
                <a14:hiddenFill xmlns:a14="http://schemas.microsoft.com/office/drawing/2010/main">
                  <a:grpFill/>
                </a14:hiddenFill>
              </a:ext>
            </a:extLst>
          </p:spPr>
          <p:txBody>
            <a:bodyPr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2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grpSp>
      <p:sp>
        <p:nvSpPr>
          <p:cNvPr id="301159" name="矩形 92"/>
          <p:cNvSpPr/>
          <p:nvPr/>
        </p:nvSpPr>
        <p:spPr>
          <a:xfrm>
            <a:off x="8516938" y="3233103"/>
            <a:ext cx="1071562" cy="366712"/>
          </a:xfrm>
          <a:prstGeom prst="rect">
            <a:avLst/>
          </a:prstGeom>
          <a:noFill/>
          <a:ln w="9525">
            <a:noFill/>
          </a:ln>
        </p:spPr>
        <p:txBody>
          <a:bodyPr anchor="t">
            <a:spAutoFit/>
          </a:bodyPr>
          <a:lstStyle/>
          <a:p>
            <a:pPr lvl="0" indent="0">
              <a:lnSpc>
                <a:spcPct val="100000"/>
              </a:lnSpc>
              <a:spcBef>
                <a:spcPct val="0"/>
              </a:spcBef>
              <a:buNone/>
            </a:pPr>
            <a:r>
              <a:rPr lang="en-US" altLang="zh-CN" sz="1800" b="0">
                <a:latin typeface="Times New Roman" panose="02020603050405020304" pitchFamily="18" charset="0"/>
                <a:ea typeface="宋体" panose="02010600030101010101" pitchFamily="2" charset="-122"/>
              </a:rPr>
              <a:t>/</a:t>
            </a:r>
            <a:r>
              <a:rPr lang="zh-CN" altLang="en-US" sz="1800" b="0" dirty="0">
                <a:latin typeface="Times New Roman" panose="02020603050405020304" pitchFamily="18" charset="0"/>
                <a:ea typeface="宋体" panose="02010600030101010101" pitchFamily="2" charset="-122"/>
              </a:rPr>
              <a:t>输出</a:t>
            </a:r>
            <a:r>
              <a:rPr lang="en-US" altLang="zh-CN" sz="1800" b="0">
                <a:latin typeface="Times New Roman" panose="02020603050405020304" pitchFamily="18" charset="0"/>
                <a:ea typeface="宋体" panose="02010600030101010101" pitchFamily="2" charset="-122"/>
              </a:rPr>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1159"/>
                                        </p:tgtEl>
                                        <p:attrNameLst>
                                          <p:attrName>style.visibility</p:attrName>
                                        </p:attrNameLst>
                                      </p:cBhvr>
                                      <p:to>
                                        <p:strVal val="visible"/>
                                      </p:to>
                                    </p:set>
                                    <p:animEffect transition="in" filter="blinds(horizontal)">
                                      <p:cBhvr>
                                        <p:cTn id="10" dur="500"/>
                                        <p:tgtEl>
                                          <p:spTgt spid="30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011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sp>
        <p:nvSpPr>
          <p:cNvPr id="36866" name="Rectangle 3"/>
          <p:cNvSpPr>
            <a:spLocks noGrp="1"/>
          </p:cNvSpPr>
          <p:nvPr/>
        </p:nvSpPr>
        <p:spPr>
          <a:xfrm>
            <a:off x="685165" y="1579245"/>
            <a:ext cx="10821035" cy="1086485"/>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Font typeface="Wingdings" panose="05000000000000000000" pitchFamily="2" charset="2"/>
              <a:buChar char="p"/>
              <a:defRPr kumimoji="1" sz="32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har char="–"/>
              <a:defRPr kumimoji="1" sz="28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rtl="0" eaLnBrk="0" fontAlgn="base" hangingPunct="0">
              <a:spcBef>
                <a:spcPct val="20000"/>
              </a:spcBef>
              <a:spcAft>
                <a:spcPct val="0"/>
              </a:spcAft>
              <a:buChar char="•"/>
              <a:defRPr kumimoji="1" sz="24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rtl="0" eaLnBrk="0" fontAlgn="base" hangingPunct="0">
              <a:spcBef>
                <a:spcPct val="20000"/>
              </a:spcBef>
              <a:spcAft>
                <a:spcPct val="0"/>
              </a:spcAft>
              <a:buChar char="–"/>
              <a:defRPr kumimoji="1" sz="20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rtl="0" eaLnBrk="0" fontAlgn="base" hangingPunct="0">
              <a:spcBef>
                <a:spcPct val="20000"/>
              </a:spcBef>
              <a:spcAft>
                <a:spcPct val="0"/>
              </a:spcAft>
              <a:buChar char="»"/>
              <a:defRPr kumimoji="1" sz="2000">
                <a:solidFill>
                  <a:srgbClr val="2D2D8A">
                    <a:lumMod val="50000"/>
                  </a:srgb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6pPr>
            <a:lvl7pPr marL="29718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7pPr>
            <a:lvl8pPr marL="34290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8pPr>
            <a:lvl9pPr marL="38862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9pPr>
          </a:lstStyle>
          <a:p>
            <a:pPr marL="0" indent="0" eaLnBrk="1" hangingPunct="1">
              <a:lnSpc>
                <a:spcPct val="135000"/>
              </a:lnSpc>
              <a:spcBef>
                <a:spcPts val="0"/>
              </a:spcBef>
              <a:buFont typeface="Wingdings" panose="05000000000000000000" pitchFamily="2" charset="2"/>
              <a:buNone/>
            </a:pP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                      </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反映同步电路输出</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Z</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、次态</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y</a:t>
            </a:r>
            <a:r>
              <a:rPr kumimoji="1" lang="en-US" altLang="zh-CN" sz="2200" b="1" strike="noStrike" baseline="30000" noProof="1">
                <a:solidFill>
                  <a:schemeClr val="tx1"/>
                </a:solidFill>
                <a:latin typeface="等线 Light" panose="02010600030101010101" charset="-122"/>
                <a:ea typeface="等线 Light" panose="02010600030101010101" charset="-122"/>
                <a:cs typeface="等线 Light" panose="02010600030101010101" charset="-122"/>
              </a:rPr>
              <a:t>n+1</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与电路输入</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x</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、现态</a:t>
            </a:r>
            <a:r>
              <a:rPr kumimoji="1" lang="en-US" altLang="zh-CN" sz="2200" b="1" strike="noStrike" noProof="1">
                <a:solidFill>
                  <a:schemeClr val="tx1"/>
                </a:solidFill>
                <a:latin typeface="等线 Light" panose="02010600030101010101" charset="-122"/>
                <a:ea typeface="等线 Light" panose="02010600030101010101" charset="-122"/>
                <a:cs typeface="等线 Light" panose="02010600030101010101" charset="-122"/>
              </a:rPr>
              <a:t>y</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之间关系</a:t>
            </a:r>
            <a:r>
              <a:rPr lang="zh-CN" altLang="en-US" sz="2200" b="1">
                <a:solidFill>
                  <a:schemeClr val="tx1"/>
                </a:solidFill>
                <a:latin typeface="等线 Light" panose="02010600030101010101" charset="-122"/>
                <a:ea typeface="等线 Light" panose="02010600030101010101" charset="-122"/>
                <a:cs typeface="等线 Light" panose="02010600030101010101" charset="-122"/>
                <a:sym typeface="+mn-ea"/>
              </a:rPr>
              <a:t>的</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表</a:t>
            </a:r>
            <a:endPar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endParaRPr>
          </a:p>
          <a:p>
            <a:pPr marL="0" indent="0" algn="ctr" eaLnBrk="1" hangingPunct="1">
              <a:lnSpc>
                <a:spcPct val="135000"/>
              </a:lnSpc>
              <a:spcBef>
                <a:spcPts val="0"/>
              </a:spcBef>
              <a:buFont typeface="Wingdings" panose="05000000000000000000" pitchFamily="2" charset="2"/>
              <a:buNone/>
            </a:pPr>
            <a:r>
              <a:rPr kumimoji="1" lang="en-US" altLang="zh-CN"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a:t>
            </a:r>
            <a:r>
              <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分析</a:t>
            </a:r>
            <a:r>
              <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rPr>
              <a:t>与设计同步</a:t>
            </a:r>
            <a:r>
              <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时序</a:t>
            </a:r>
            <a:r>
              <a:rPr lang="zh-CN" altLang="en-US" sz="2200" b="1" noProof="1">
                <a:solidFill>
                  <a:schemeClr val="tx1"/>
                </a:solidFill>
                <a:latin typeface="等线 Light" panose="02010600030101010101" charset="-122"/>
                <a:ea typeface="等线 Light" panose="02010600030101010101" charset="-122"/>
                <a:cs typeface="等线 Light" panose="02010600030101010101" charset="-122"/>
              </a:rPr>
              <a:t>电路</a:t>
            </a:r>
            <a:r>
              <a:rPr kumimoji="1" lang="zh-CN" altLang="en-US" sz="2200" b="1" strike="noStrike" noProof="1" smtClean="0">
                <a:solidFill>
                  <a:schemeClr val="tx1"/>
                </a:solidFill>
                <a:latin typeface="等线 Light" panose="02010600030101010101" charset="-122"/>
                <a:ea typeface="等线 Light" panose="02010600030101010101" charset="-122"/>
                <a:cs typeface="等线 Light" panose="02010600030101010101" charset="-122"/>
              </a:rPr>
              <a:t>的必备工具</a:t>
            </a:r>
            <a:r>
              <a:rPr lang="en-US" altLang="zh-CN" sz="2200" b="1" noProof="1">
                <a:solidFill>
                  <a:schemeClr val="tx1"/>
                </a:solidFill>
                <a:latin typeface="等线 Light" panose="02010600030101010101" charset="-122"/>
                <a:ea typeface="等线 Light" panose="02010600030101010101" charset="-122"/>
                <a:cs typeface="等线 Light" panose="02010600030101010101" charset="-122"/>
              </a:rPr>
              <a:t>)</a:t>
            </a:r>
            <a:endParaRPr kumimoji="1" lang="zh-CN" altLang="en-US" sz="2200" b="1" strike="noStrike" noProof="1">
              <a:solidFill>
                <a:schemeClr val="tx1"/>
              </a:solidFill>
              <a:latin typeface="等线 Light" panose="02010600030101010101" charset="-122"/>
              <a:ea typeface="等线 Light" panose="02010600030101010101" charset="-122"/>
              <a:cs typeface="等线 Light" panose="02010600030101010101" charset="-122"/>
            </a:endParaRPr>
          </a:p>
        </p:txBody>
      </p:sp>
      <p:grpSp>
        <p:nvGrpSpPr>
          <p:cNvPr id="4" name="Group 203"/>
          <p:cNvGrpSpPr/>
          <p:nvPr/>
        </p:nvGrpSpPr>
        <p:grpSpPr>
          <a:xfrm>
            <a:off x="5690553" y="2926080"/>
            <a:ext cx="3752850" cy="2346325"/>
            <a:chOff x="3152" y="2251"/>
            <a:chExt cx="1957" cy="1095"/>
          </a:xfrm>
        </p:grpSpPr>
        <p:sp>
          <p:nvSpPr>
            <p:cNvPr id="24579" name="Rectangle 147"/>
            <p:cNvSpPr/>
            <p:nvPr/>
          </p:nvSpPr>
          <p:spPr>
            <a:xfrm>
              <a:off x="4650" y="2673"/>
              <a:ext cx="457" cy="673"/>
            </a:xfrm>
            <a:prstGeom prst="rect">
              <a:avLst/>
            </a:prstGeom>
            <a:noFill/>
            <a:ln w="9525">
              <a:noFill/>
            </a:ln>
            <a:extLst>
              <a:ext uri="{909E8E84-426E-40DD-AFC4-6F175D3DCCD1}">
                <a14:hiddenFill xmlns:a14="http://schemas.microsoft.com/office/drawing/2010/main">
                  <a:solidFill>
                    <a:srgbClr val="FFFF00"/>
                  </a:solidFill>
                </a14:hiddenFill>
              </a:ext>
            </a:extLst>
          </p:spPr>
          <p:txBody>
            <a:bodyPr anchor="ctr"/>
            <a:lstStyle/>
            <a:p>
              <a:pPr lvl="0" indent="0" algn="ctr">
                <a:lnSpc>
                  <a:spcPct val="100000"/>
                </a:lnSpc>
                <a:spcBef>
                  <a:spcPct val="0"/>
                </a:spcBef>
                <a:buNone/>
              </a:pPr>
              <a:r>
                <a:rPr lang="en-US" altLang="zh-CN" sz="1600" dirty="0">
                  <a:solidFill>
                    <a:srgbClr val="3438F6"/>
                  </a:solidFill>
                  <a:latin typeface="Times New Roman" panose="02020603050405020304" pitchFamily="18" charset="0"/>
                  <a:ea typeface="宋体" panose="02010600030101010101" pitchFamily="2" charset="-122"/>
                </a:rPr>
                <a:t>0</a:t>
              </a:r>
            </a:p>
            <a:p>
              <a:pPr lvl="0" indent="0" algn="ctr" eaLnBrk="0" hangingPunct="0">
                <a:lnSpc>
                  <a:spcPct val="100000"/>
                </a:lnSpc>
                <a:spcBef>
                  <a:spcPct val="0"/>
                </a:spcBef>
                <a:buNone/>
              </a:pPr>
              <a:r>
                <a:rPr lang="en-US" altLang="zh-CN" sz="1600" dirty="0">
                  <a:solidFill>
                    <a:srgbClr val="3438F6"/>
                  </a:solidFill>
                  <a:latin typeface="Times New Roman" panose="02020603050405020304" pitchFamily="18" charset="0"/>
                  <a:ea typeface="宋体" panose="02010600030101010101" pitchFamily="2" charset="-122"/>
                </a:rPr>
                <a:t>0</a:t>
              </a:r>
            </a:p>
            <a:p>
              <a:pPr lvl="0" indent="0" algn="ctr" eaLnBrk="0" hangingPunct="0">
                <a:lnSpc>
                  <a:spcPct val="100000"/>
                </a:lnSpc>
                <a:spcBef>
                  <a:spcPct val="0"/>
                </a:spcBef>
                <a:buNone/>
              </a:pPr>
              <a:r>
                <a:rPr lang="en-US" altLang="zh-CN" sz="1600" dirty="0">
                  <a:solidFill>
                    <a:srgbClr val="3438F6"/>
                  </a:solidFill>
                  <a:latin typeface="Times New Roman" panose="02020603050405020304" pitchFamily="18" charset="0"/>
                  <a:ea typeface="宋体" panose="02010600030101010101" pitchFamily="2" charset="-122"/>
                </a:rPr>
                <a:t>0</a:t>
              </a:r>
            </a:p>
            <a:p>
              <a:pPr lvl="0" indent="0" algn="ctr" eaLnBrk="0" hangingPunct="0">
                <a:lnSpc>
                  <a:spcPct val="100000"/>
                </a:lnSpc>
                <a:spcBef>
                  <a:spcPct val="0"/>
                </a:spcBef>
                <a:buNone/>
              </a:pPr>
              <a:r>
                <a:rPr lang="en-US" altLang="zh-CN" sz="1600" dirty="0">
                  <a:solidFill>
                    <a:srgbClr val="3438F6"/>
                  </a:solidFill>
                  <a:latin typeface="Times New Roman" panose="02020603050405020304" pitchFamily="18" charset="0"/>
                  <a:ea typeface="宋体" panose="02010600030101010101" pitchFamily="2" charset="-122"/>
                </a:rPr>
                <a:t>1</a:t>
              </a:r>
              <a:endParaRPr lang="en-US" altLang="zh-CN" sz="1600" b="0" dirty="0">
                <a:solidFill>
                  <a:srgbClr val="3438F6"/>
                </a:solidFill>
                <a:latin typeface="Times New Roman" panose="02020603050405020304" pitchFamily="18" charset="0"/>
                <a:ea typeface="宋体" panose="02010600030101010101" pitchFamily="2" charset="-122"/>
              </a:endParaRPr>
            </a:p>
          </p:txBody>
        </p:sp>
        <p:sp>
          <p:nvSpPr>
            <p:cNvPr id="24580" name="Rectangle 146"/>
            <p:cNvSpPr/>
            <p:nvPr/>
          </p:nvSpPr>
          <p:spPr>
            <a:xfrm>
              <a:off x="4143" y="2675"/>
              <a:ext cx="521" cy="671"/>
            </a:xfrm>
            <a:prstGeom prst="rect">
              <a:avLst/>
            </a:prstGeom>
            <a:noFill/>
            <a:ln w="9525">
              <a:noFill/>
            </a:ln>
            <a:extLst>
              <a:ext uri="{909E8E84-426E-40DD-AFC4-6F175D3DCCD1}">
                <a14:hiddenFill xmlns:a14="http://schemas.microsoft.com/office/drawing/2010/main">
                  <a:solidFill>
                    <a:srgbClr val="FF6600"/>
                  </a:solidFill>
                </a14:hiddenFill>
              </a:ext>
            </a:extLst>
          </p:spPr>
          <p:txBody>
            <a:bodyPr anchor="t"/>
            <a:lstStyle/>
            <a:p>
              <a:pPr lvl="0" indent="0" algn="ctr">
                <a:lnSpc>
                  <a:spcPct val="100000"/>
                </a:lnSpc>
                <a:spcBef>
                  <a:spcPct val="0"/>
                </a:spcBef>
                <a:buNone/>
              </a:pPr>
              <a:endParaRPr lang="en-US" altLang="zh-CN" sz="1600" dirty="0" smtClean="0">
                <a:solidFill>
                  <a:srgbClr val="000000"/>
                </a:solidFill>
                <a:latin typeface="宋体" panose="02010600030101010101" pitchFamily="2" charset="-122"/>
                <a:ea typeface="宋体" panose="02010600030101010101" pitchFamily="2" charset="-122"/>
              </a:endParaRPr>
            </a:p>
            <a:p>
              <a:pPr lvl="0" indent="0" algn="ctr">
                <a:lnSpc>
                  <a:spcPct val="100000"/>
                </a:lnSpc>
                <a:spcBef>
                  <a:spcPct val="0"/>
                </a:spcBef>
                <a:buNone/>
              </a:pPr>
              <a:r>
                <a:rPr lang="en-US" altLang="zh-CN" sz="1600" dirty="0" smtClean="0">
                  <a:solidFill>
                    <a:srgbClr val="000000"/>
                  </a:solidFill>
                  <a:latin typeface="宋体" panose="02010600030101010101" pitchFamily="2" charset="-122"/>
                  <a:ea typeface="宋体" panose="02010600030101010101" pitchFamily="2" charset="-122"/>
                </a:rPr>
                <a:t>0 </a:t>
              </a:r>
              <a:r>
                <a:rPr lang="en-US" altLang="zh-CN" sz="1600" dirty="0">
                  <a:solidFill>
                    <a:srgbClr val="000000"/>
                  </a:solidFill>
                  <a:latin typeface="宋体" panose="02010600030101010101" pitchFamily="2" charset="-122"/>
                  <a:ea typeface="宋体" panose="02010600030101010101" pitchFamily="2" charset="-122"/>
                </a:rPr>
                <a:t>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1 1</a:t>
              </a:r>
              <a:endParaRPr lang="en-US" altLang="zh-CN" sz="1600" dirty="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dirty="0">
                  <a:solidFill>
                    <a:srgbClr val="000000"/>
                  </a:solidFill>
                  <a:latin typeface="宋体" panose="02010600030101010101" pitchFamily="2" charset="-122"/>
                  <a:ea typeface="宋体" panose="02010600030101010101" pitchFamily="2" charset="-122"/>
                </a:rPr>
                <a:t>0 1</a:t>
              </a:r>
              <a:endParaRPr lang="en-US" altLang="zh-CN" sz="1600" b="0" dirty="0">
                <a:latin typeface="Times New Roman" panose="02020603050405020304" pitchFamily="18" charset="0"/>
                <a:ea typeface="宋体" panose="02010600030101010101" pitchFamily="2" charset="-122"/>
              </a:endParaRPr>
            </a:p>
          </p:txBody>
        </p:sp>
        <p:sp>
          <p:nvSpPr>
            <p:cNvPr id="24581" name="Rectangle 145"/>
            <p:cNvSpPr/>
            <p:nvPr/>
          </p:nvSpPr>
          <p:spPr>
            <a:xfrm>
              <a:off x="3654" y="2673"/>
              <a:ext cx="489" cy="673"/>
            </a:xfrm>
            <a:prstGeom prst="rect">
              <a:avLst/>
            </a:prstGeom>
            <a:noFill/>
            <a:ln w="9525">
              <a:noFill/>
            </a:ln>
            <a:extLst>
              <a:ext uri="{909E8E84-426E-40DD-AFC4-6F175D3DCCD1}">
                <a14:hiddenFill xmlns:a14="http://schemas.microsoft.com/office/drawing/2010/main">
                  <a:solidFill>
                    <a:srgbClr val="99CCFF"/>
                  </a:solidFill>
                </a14:hiddenFill>
              </a:ext>
            </a:extLst>
          </p:spPr>
          <p:txBody>
            <a:bodyPr anchor="ctr"/>
            <a:lstStyle/>
            <a:p>
              <a:pPr lvl="0" indent="0" algn="ctr">
                <a:lnSpc>
                  <a:spcPct val="100000"/>
                </a:lnSpc>
                <a:spcBef>
                  <a:spcPct val="0"/>
                </a:spcBef>
                <a:buNone/>
              </a:pPr>
              <a:r>
                <a:rPr lang="en-US" altLang="zh-CN" sz="1600">
                  <a:latin typeface="Times New Roman" panose="02020603050405020304" pitchFamily="18" charset="0"/>
                  <a:ea typeface="宋体" panose="02010600030101010101" pitchFamily="2" charset="-122"/>
                </a:rPr>
                <a:t>0 0</a:t>
              </a:r>
            </a:p>
            <a:p>
              <a:pPr lvl="0" indent="0" algn="ctr" eaLnBrk="0" hangingPunct="0">
                <a:lnSpc>
                  <a:spcPct val="100000"/>
                </a:lnSpc>
                <a:spcBef>
                  <a:spcPct val="0"/>
                </a:spcBef>
                <a:buNone/>
              </a:pPr>
              <a:r>
                <a:rPr lang="en-US" altLang="zh-CN" sz="1600">
                  <a:latin typeface="Times New Roman" panose="02020603050405020304" pitchFamily="18" charset="0"/>
                  <a:ea typeface="宋体" panose="02010600030101010101" pitchFamily="2" charset="-122"/>
                </a:rPr>
                <a:t>1 0</a:t>
              </a:r>
            </a:p>
            <a:p>
              <a:pPr lvl="0" indent="0" algn="ctr" eaLnBrk="0" hangingPunct="0">
                <a:lnSpc>
                  <a:spcPct val="100000"/>
                </a:lnSpc>
                <a:spcBef>
                  <a:spcPct val="0"/>
                </a:spcBef>
                <a:buNone/>
              </a:pPr>
              <a:r>
                <a:rPr lang="en-US" altLang="zh-CN" sz="1600">
                  <a:latin typeface="Times New Roman" panose="02020603050405020304" pitchFamily="18" charset="0"/>
                  <a:ea typeface="宋体" panose="02010600030101010101" pitchFamily="2" charset="-122"/>
                </a:rPr>
                <a:t>0 0</a:t>
              </a:r>
            </a:p>
            <a:p>
              <a:pPr lvl="0" indent="0" algn="ctr" eaLnBrk="0" hangingPunct="0">
                <a:lnSpc>
                  <a:spcPct val="100000"/>
                </a:lnSpc>
                <a:spcBef>
                  <a:spcPct val="0"/>
                </a:spcBef>
                <a:buNone/>
              </a:pPr>
              <a:r>
                <a:rPr lang="en-US" altLang="zh-CN" sz="1600">
                  <a:latin typeface="Times New Roman" panose="02020603050405020304" pitchFamily="18" charset="0"/>
                  <a:ea typeface="宋体" panose="02010600030101010101" pitchFamily="2" charset="-122"/>
                </a:rPr>
                <a:t>1 0</a:t>
              </a:r>
              <a:endParaRPr lang="en-US" altLang="zh-CN" sz="1600" b="0">
                <a:latin typeface="Times New Roman" panose="02020603050405020304" pitchFamily="18" charset="0"/>
                <a:ea typeface="宋体" panose="02010600030101010101" pitchFamily="2" charset="-122"/>
              </a:endParaRPr>
            </a:p>
          </p:txBody>
        </p:sp>
        <p:sp>
          <p:nvSpPr>
            <p:cNvPr id="24582" name="Rectangle 144"/>
            <p:cNvSpPr/>
            <p:nvPr/>
          </p:nvSpPr>
          <p:spPr>
            <a:xfrm>
              <a:off x="3152" y="2673"/>
              <a:ext cx="502" cy="673"/>
            </a:xfrm>
            <a:prstGeom prst="rect">
              <a:avLst/>
            </a:prstGeom>
            <a:noFill/>
            <a:ln w="9525">
              <a:noFill/>
            </a:ln>
            <a:extLst>
              <a:ext uri="{909E8E84-426E-40DD-AFC4-6F175D3DCCD1}">
                <a14:hiddenFill xmlns:a14="http://schemas.microsoft.com/office/drawing/2010/main">
                  <a:solidFill>
                    <a:srgbClr val="00FF00"/>
                  </a:solidFill>
                </a14:hiddenFill>
              </a:ext>
            </a:extLst>
          </p:spPr>
          <p:txBody>
            <a:bodyPr anchor="ctr"/>
            <a:lstStyle/>
            <a:p>
              <a:pPr lvl="0" indent="0" algn="ctr">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0 0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0 1</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1 0</a:t>
              </a:r>
              <a:endParaRPr lang="en-US" altLang="zh-CN" sz="1600">
                <a:latin typeface="Times New Roman" panose="02020603050405020304" pitchFamily="18" charset="0"/>
                <a:ea typeface="宋体" panose="02010600030101010101" pitchFamily="2" charset="-122"/>
              </a:endParaRPr>
            </a:p>
            <a:p>
              <a:pPr lvl="0" indent="0" algn="ctr" eaLnBrk="0" hangingPunct="0">
                <a:lnSpc>
                  <a:spcPct val="100000"/>
                </a:lnSpc>
                <a:spcBef>
                  <a:spcPct val="0"/>
                </a:spcBef>
                <a:buNone/>
              </a:pPr>
              <a:r>
                <a:rPr lang="en-US" altLang="zh-CN" sz="1600">
                  <a:solidFill>
                    <a:srgbClr val="000000"/>
                  </a:solidFill>
                  <a:latin typeface="宋体" panose="02010600030101010101" pitchFamily="2" charset="-122"/>
                  <a:ea typeface="宋体" panose="02010600030101010101" pitchFamily="2" charset="-122"/>
                </a:rPr>
                <a:t>1 1</a:t>
              </a:r>
              <a:endParaRPr lang="en-US" altLang="zh-CN" sz="1600" b="0">
                <a:latin typeface="Times New Roman" panose="02020603050405020304" pitchFamily="18" charset="0"/>
                <a:ea typeface="宋体" panose="02010600030101010101" pitchFamily="2" charset="-122"/>
              </a:endParaRPr>
            </a:p>
          </p:txBody>
        </p:sp>
        <p:sp>
          <p:nvSpPr>
            <p:cNvPr id="24583" name="Rectangle 142"/>
            <p:cNvSpPr/>
            <p:nvPr/>
          </p:nvSpPr>
          <p:spPr>
            <a:xfrm>
              <a:off x="4143" y="2462"/>
              <a:ext cx="507" cy="21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t"/>
            <a:lstStyle/>
            <a:p>
              <a:pPr lvl="0" indent="0" algn="ctr">
                <a:lnSpc>
                  <a:spcPct val="100000"/>
                </a:lnSpc>
                <a:spcBef>
                  <a:spcPct val="0"/>
                </a:spcBef>
                <a:buNone/>
              </a:pPr>
              <a:r>
                <a:rPr lang="en-US" altLang="zh-CN" sz="1600" b="0">
                  <a:latin typeface="Times New Roman" panose="02020603050405020304" pitchFamily="18" charset="0"/>
                  <a:ea typeface="宋体" panose="02010600030101010101" pitchFamily="2" charset="-122"/>
                </a:rPr>
                <a:t>x=1</a:t>
              </a:r>
            </a:p>
          </p:txBody>
        </p:sp>
        <p:sp>
          <p:nvSpPr>
            <p:cNvPr id="24584" name="Rectangle 141"/>
            <p:cNvSpPr/>
            <p:nvPr/>
          </p:nvSpPr>
          <p:spPr>
            <a:xfrm>
              <a:off x="3654" y="2462"/>
              <a:ext cx="489" cy="21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en-US" altLang="zh-CN" sz="1600" b="0">
                  <a:latin typeface="Times New Roman" panose="02020603050405020304" pitchFamily="18" charset="0"/>
                  <a:ea typeface="宋体" panose="02010600030101010101" pitchFamily="2" charset="-122"/>
                </a:rPr>
                <a:t>x=0</a:t>
              </a:r>
            </a:p>
          </p:txBody>
        </p:sp>
        <p:sp>
          <p:nvSpPr>
            <p:cNvPr id="24585" name="Rectangle 139"/>
            <p:cNvSpPr/>
            <p:nvPr/>
          </p:nvSpPr>
          <p:spPr>
            <a:xfrm>
              <a:off x="4650" y="2251"/>
              <a:ext cx="457" cy="422"/>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600" b="0" dirty="0">
                  <a:latin typeface="Times New Roman" panose="02020603050405020304" pitchFamily="18" charset="0"/>
                  <a:ea typeface="宋体" panose="02010600030101010101" pitchFamily="2" charset="-122"/>
                </a:rPr>
                <a:t>输出</a:t>
              </a:r>
            </a:p>
            <a:p>
              <a:pPr lvl="0" indent="0" algn="ctr" eaLnBrk="0" hangingPunct="0">
                <a:lnSpc>
                  <a:spcPct val="100000"/>
                </a:lnSpc>
                <a:spcBef>
                  <a:spcPct val="0"/>
                </a:spcBef>
                <a:buNone/>
              </a:pPr>
              <a:r>
                <a:rPr lang="en-US" altLang="zh-CN" sz="1600" b="0">
                  <a:latin typeface="Times New Roman" panose="02020603050405020304" pitchFamily="18" charset="0"/>
                  <a:ea typeface="宋体" panose="02010600030101010101" pitchFamily="2" charset="-122"/>
                </a:rPr>
                <a:t>Z</a:t>
              </a:r>
            </a:p>
          </p:txBody>
        </p:sp>
        <p:sp>
          <p:nvSpPr>
            <p:cNvPr id="24586" name="Rectangle 137"/>
            <p:cNvSpPr/>
            <p:nvPr/>
          </p:nvSpPr>
          <p:spPr>
            <a:xfrm>
              <a:off x="3654" y="2251"/>
              <a:ext cx="996" cy="211"/>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nSpc>
                  <a:spcPct val="100000"/>
                </a:lnSpc>
                <a:spcBef>
                  <a:spcPct val="0"/>
                </a:spcBef>
                <a:buNone/>
              </a:pPr>
              <a:r>
                <a:rPr lang="zh-CN" altLang="en-US" sz="1600" b="0" dirty="0">
                  <a:latin typeface="Times New Roman" panose="02020603050405020304" pitchFamily="18" charset="0"/>
                  <a:ea typeface="宋体" panose="02010600030101010101" pitchFamily="2" charset="-122"/>
                </a:rPr>
                <a:t>次态</a:t>
              </a:r>
            </a:p>
          </p:txBody>
        </p:sp>
        <p:sp>
          <p:nvSpPr>
            <p:cNvPr id="24587" name="Rectangle 136"/>
            <p:cNvSpPr/>
            <p:nvPr/>
          </p:nvSpPr>
          <p:spPr>
            <a:xfrm>
              <a:off x="3152" y="2251"/>
              <a:ext cx="502" cy="422"/>
            </a:xfrm>
            <a:prstGeom prst="rect">
              <a:avLst/>
            </a:prstGeom>
            <a:noFill/>
            <a:ln w="9525">
              <a:noFill/>
            </a:ln>
            <a:extLst>
              <a:ext uri="{909E8E84-426E-40DD-AFC4-6F175D3DCCD1}">
                <a14:hiddenFill xmlns:a14="http://schemas.microsoft.com/office/drawing/2010/main">
                  <a:solidFill>
                    <a:srgbClr val="CCFFCC"/>
                  </a:solidFill>
                </a14:hiddenFill>
              </a:ext>
            </a:extLst>
          </p:spPr>
          <p:txBody>
            <a:bodyPr anchor="ctr"/>
            <a:lstStyle/>
            <a:p>
              <a:pPr lvl="0" indent="0" algn="ctr">
                <a:lnSpc>
                  <a:spcPct val="100000"/>
                </a:lnSpc>
                <a:spcBef>
                  <a:spcPct val="0"/>
                </a:spcBef>
                <a:buNone/>
              </a:pPr>
              <a:r>
                <a:rPr lang="zh-CN" altLang="en-US" sz="1600" b="0" dirty="0">
                  <a:latin typeface="Times New Roman" panose="02020603050405020304" pitchFamily="18" charset="0"/>
                  <a:ea typeface="宋体" panose="02010600030101010101" pitchFamily="2" charset="-122"/>
                </a:rPr>
                <a:t>现态</a:t>
              </a:r>
            </a:p>
            <a:p>
              <a:pPr lvl="0" indent="0" algn="ctr" eaLnBrk="0" hangingPunct="0">
                <a:lnSpc>
                  <a:spcPct val="100000"/>
                </a:lnSpc>
                <a:spcBef>
                  <a:spcPct val="0"/>
                </a:spcBef>
                <a:buNone/>
              </a:pPr>
              <a:r>
                <a:rPr lang="en-US" altLang="zh-CN" sz="1600" b="0">
                  <a:latin typeface="Times New Roman" panose="02020603050405020304" pitchFamily="18" charset="0"/>
                  <a:ea typeface="宋体" panose="02010600030101010101" pitchFamily="2" charset="-122"/>
                </a:rPr>
                <a:t>y</a:t>
              </a:r>
              <a:r>
                <a:rPr lang="en-US" altLang="zh-CN" sz="1600" b="0" baseline="-30000">
                  <a:latin typeface="Times New Roman" panose="02020603050405020304" pitchFamily="18" charset="0"/>
                  <a:ea typeface="宋体" panose="02010600030101010101" pitchFamily="2" charset="-122"/>
                </a:rPr>
                <a:t>2</a:t>
              </a:r>
              <a:r>
                <a:rPr lang="en-US" altLang="zh-CN" sz="1600" b="0">
                  <a:latin typeface="Times New Roman" panose="02020603050405020304" pitchFamily="18" charset="0"/>
                  <a:ea typeface="宋体" panose="02010600030101010101" pitchFamily="2" charset="-122"/>
                </a:rPr>
                <a:t> y</a:t>
              </a:r>
              <a:r>
                <a:rPr lang="en-US" altLang="zh-CN" sz="1600" b="0" baseline="-30000">
                  <a:latin typeface="Times New Roman" panose="02020603050405020304" pitchFamily="18" charset="0"/>
                  <a:ea typeface="宋体" panose="02010600030101010101" pitchFamily="2" charset="-122"/>
                </a:rPr>
                <a:t>1</a:t>
              </a:r>
              <a:endParaRPr lang="en-US" altLang="zh-CN" sz="1600" b="0">
                <a:latin typeface="Times New Roman" panose="02020603050405020304" pitchFamily="18" charset="0"/>
                <a:ea typeface="宋体" panose="02010600030101010101" pitchFamily="2" charset="-122"/>
              </a:endParaRPr>
            </a:p>
          </p:txBody>
        </p:sp>
        <p:sp>
          <p:nvSpPr>
            <p:cNvPr id="24588" name="Line 148"/>
            <p:cNvSpPr/>
            <p:nvPr/>
          </p:nvSpPr>
          <p:spPr>
            <a:xfrm>
              <a:off x="3152" y="2251"/>
              <a:ext cx="1955" cy="0"/>
            </a:xfrm>
            <a:prstGeom prst="line">
              <a:avLst/>
            </a:prstGeom>
            <a:ln w="12700" cap="rnd" cmpd="sng">
              <a:solidFill>
                <a:srgbClr val="000000"/>
              </a:solidFill>
              <a:prstDash val="solid"/>
              <a:round/>
              <a:headEnd type="none" w="med" len="med"/>
              <a:tailEnd type="none" w="med" len="med"/>
            </a:ln>
          </p:spPr>
        </p:sp>
        <p:sp>
          <p:nvSpPr>
            <p:cNvPr id="24589" name="Line 149"/>
            <p:cNvSpPr/>
            <p:nvPr/>
          </p:nvSpPr>
          <p:spPr>
            <a:xfrm>
              <a:off x="3152" y="3346"/>
              <a:ext cx="1957" cy="0"/>
            </a:xfrm>
            <a:prstGeom prst="line">
              <a:avLst/>
            </a:prstGeom>
            <a:ln w="12700" cap="rnd" cmpd="sng">
              <a:solidFill>
                <a:srgbClr val="000000"/>
              </a:solidFill>
              <a:prstDash val="solid"/>
              <a:round/>
              <a:headEnd type="none" w="med" len="med"/>
              <a:tailEnd type="none" w="med" len="med"/>
            </a:ln>
          </p:spPr>
        </p:sp>
        <p:sp>
          <p:nvSpPr>
            <p:cNvPr id="24590" name="Line 150"/>
            <p:cNvSpPr/>
            <p:nvPr/>
          </p:nvSpPr>
          <p:spPr>
            <a:xfrm>
              <a:off x="3152" y="2251"/>
              <a:ext cx="0" cy="1095"/>
            </a:xfrm>
            <a:prstGeom prst="line">
              <a:avLst/>
            </a:prstGeom>
            <a:ln w="12700" cap="rnd" cmpd="sng">
              <a:solidFill>
                <a:srgbClr val="000000"/>
              </a:solidFill>
              <a:prstDash val="solid"/>
              <a:round/>
              <a:headEnd type="none" w="med" len="med"/>
              <a:tailEnd type="none" w="med" len="med"/>
            </a:ln>
          </p:spPr>
        </p:sp>
        <p:sp>
          <p:nvSpPr>
            <p:cNvPr id="24591" name="Line 151"/>
            <p:cNvSpPr/>
            <p:nvPr/>
          </p:nvSpPr>
          <p:spPr>
            <a:xfrm>
              <a:off x="5107" y="2251"/>
              <a:ext cx="0" cy="1095"/>
            </a:xfrm>
            <a:prstGeom prst="line">
              <a:avLst/>
            </a:prstGeom>
            <a:ln w="12700" cap="rnd" cmpd="sng">
              <a:solidFill>
                <a:srgbClr val="000000"/>
              </a:solidFill>
              <a:prstDash val="solid"/>
              <a:round/>
              <a:headEnd type="none" w="med" len="med"/>
              <a:tailEnd type="none" w="med" len="med"/>
            </a:ln>
          </p:spPr>
        </p:sp>
        <p:sp>
          <p:nvSpPr>
            <p:cNvPr id="24592" name="Line 154"/>
            <p:cNvSpPr/>
            <p:nvPr/>
          </p:nvSpPr>
          <p:spPr>
            <a:xfrm>
              <a:off x="3152" y="2673"/>
              <a:ext cx="1955" cy="0"/>
            </a:xfrm>
            <a:prstGeom prst="line">
              <a:avLst/>
            </a:prstGeom>
            <a:ln w="12700" cap="rnd" cmpd="sng">
              <a:solidFill>
                <a:srgbClr val="000000"/>
              </a:solidFill>
              <a:prstDash val="solid"/>
              <a:round/>
              <a:headEnd type="none" w="med" len="med"/>
              <a:tailEnd type="none" w="med" len="med"/>
            </a:ln>
          </p:spPr>
        </p:sp>
        <p:sp>
          <p:nvSpPr>
            <p:cNvPr id="24593" name="Line 156"/>
            <p:cNvSpPr/>
            <p:nvPr/>
          </p:nvSpPr>
          <p:spPr>
            <a:xfrm>
              <a:off x="3654" y="2251"/>
              <a:ext cx="0" cy="1095"/>
            </a:xfrm>
            <a:prstGeom prst="line">
              <a:avLst/>
            </a:prstGeom>
            <a:ln w="12700" cap="rnd" cmpd="sng">
              <a:solidFill>
                <a:srgbClr val="000000"/>
              </a:solidFill>
              <a:prstDash val="solid"/>
              <a:round/>
              <a:headEnd type="none" w="med" len="med"/>
              <a:tailEnd type="none" w="med" len="med"/>
            </a:ln>
          </p:spPr>
        </p:sp>
        <p:sp>
          <p:nvSpPr>
            <p:cNvPr id="24594" name="Line 158"/>
            <p:cNvSpPr/>
            <p:nvPr/>
          </p:nvSpPr>
          <p:spPr>
            <a:xfrm>
              <a:off x="4143" y="2462"/>
              <a:ext cx="0" cy="884"/>
            </a:xfrm>
            <a:prstGeom prst="line">
              <a:avLst/>
            </a:prstGeom>
            <a:ln w="12700" cap="rnd" cmpd="sng">
              <a:solidFill>
                <a:srgbClr val="000000"/>
              </a:solidFill>
              <a:prstDash val="solid"/>
              <a:round/>
              <a:headEnd type="none" w="med" len="med"/>
              <a:tailEnd type="none" w="med" len="med"/>
            </a:ln>
          </p:spPr>
        </p:sp>
        <p:sp>
          <p:nvSpPr>
            <p:cNvPr id="24595" name="Line 160"/>
            <p:cNvSpPr/>
            <p:nvPr/>
          </p:nvSpPr>
          <p:spPr>
            <a:xfrm>
              <a:off x="3654" y="2460"/>
              <a:ext cx="996" cy="0"/>
            </a:xfrm>
            <a:prstGeom prst="line">
              <a:avLst/>
            </a:prstGeom>
            <a:ln w="12700" cap="rnd" cmpd="sng">
              <a:solidFill>
                <a:srgbClr val="000000"/>
              </a:solidFill>
              <a:prstDash val="solid"/>
              <a:round/>
              <a:headEnd type="none" w="med" len="med"/>
              <a:tailEnd type="none" w="med" len="med"/>
            </a:ln>
          </p:spPr>
        </p:sp>
        <p:sp>
          <p:nvSpPr>
            <p:cNvPr id="24596" name="Line 164"/>
            <p:cNvSpPr/>
            <p:nvPr/>
          </p:nvSpPr>
          <p:spPr>
            <a:xfrm>
              <a:off x="4650" y="2251"/>
              <a:ext cx="0" cy="1095"/>
            </a:xfrm>
            <a:prstGeom prst="line">
              <a:avLst/>
            </a:prstGeom>
            <a:ln w="12700" cap="rnd" cmpd="sng">
              <a:solidFill>
                <a:srgbClr val="000000"/>
              </a:solidFill>
              <a:prstDash val="solid"/>
              <a:round/>
              <a:headEnd type="none" w="med" len="med"/>
              <a:tailEnd type="none" w="med" len="med"/>
            </a:ln>
          </p:spPr>
        </p:sp>
        <p:sp>
          <p:nvSpPr>
            <p:cNvPr id="24597" name="AutoShape 191"/>
            <p:cNvSpPr>
              <a:spLocks noChangeAspect="1" noTextEdit="1"/>
            </p:cNvSpPr>
            <p:nvPr/>
          </p:nvSpPr>
          <p:spPr>
            <a:xfrm>
              <a:off x="4105" y="2251"/>
              <a:ext cx="408" cy="178"/>
            </a:xfrm>
            <a:prstGeom prst="rect">
              <a:avLst/>
            </a:prstGeom>
            <a:noFill/>
            <a:ln w="9525">
              <a:noFill/>
            </a:ln>
          </p:spPr>
          <p:txBody>
            <a:bodyPr anchor="t"/>
            <a:lstStyle/>
            <a:p>
              <a:pPr lvl="0" indent="0"/>
              <a:endParaRPr lang="zh-CN" altLang="en-US">
                <a:latin typeface="仿宋_GB2312" pitchFamily="49" charset="-122"/>
                <a:ea typeface="仿宋_GB2312" pitchFamily="49" charset="-122"/>
              </a:endParaRPr>
            </a:p>
          </p:txBody>
        </p:sp>
        <p:sp>
          <p:nvSpPr>
            <p:cNvPr id="24598" name="Rectangle 193"/>
            <p:cNvSpPr/>
            <p:nvPr/>
          </p:nvSpPr>
          <p:spPr>
            <a:xfrm>
              <a:off x="4481" y="2264"/>
              <a:ext cx="29"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4599" name="Rectangle 194"/>
            <p:cNvSpPr/>
            <p:nvPr/>
          </p:nvSpPr>
          <p:spPr>
            <a:xfrm>
              <a:off x="4404" y="2264"/>
              <a:ext cx="29"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24600" name="Rectangle 195"/>
            <p:cNvSpPr/>
            <p:nvPr/>
          </p:nvSpPr>
          <p:spPr>
            <a:xfrm>
              <a:off x="4396" y="2347"/>
              <a:ext cx="30"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4601" name="Rectangle 196"/>
            <p:cNvSpPr/>
            <p:nvPr/>
          </p:nvSpPr>
          <p:spPr>
            <a:xfrm>
              <a:off x="4291" y="2264"/>
              <a:ext cx="30"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Times New Roman" panose="02020603050405020304" pitchFamily="18" charset="0"/>
                  <a:ea typeface="宋体" panose="02010600030101010101" pitchFamily="2" charset="-122"/>
                </a:rPr>
                <a:t>1</a:t>
              </a:r>
              <a:endParaRPr lang="en-US" altLang="zh-CN" sz="1800">
                <a:latin typeface="宋体" panose="02010600030101010101" pitchFamily="2" charset="-122"/>
                <a:ea typeface="宋体" panose="02010600030101010101" pitchFamily="2" charset="-122"/>
              </a:endParaRPr>
            </a:p>
          </p:txBody>
        </p:sp>
        <p:sp>
          <p:nvSpPr>
            <p:cNvPr id="24602" name="Rectangle 197"/>
            <p:cNvSpPr/>
            <p:nvPr/>
          </p:nvSpPr>
          <p:spPr>
            <a:xfrm>
              <a:off x="4214" y="2264"/>
              <a:ext cx="30"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Times New Roman" panose="02020603050405020304" pitchFamily="18" charset="0"/>
                  <a:ea typeface="宋体" panose="02010600030101010101" pitchFamily="2" charset="-122"/>
                </a:rPr>
                <a:t>n</a:t>
              </a:r>
              <a:endParaRPr lang="en-US" altLang="zh-CN" sz="1800">
                <a:latin typeface="宋体" panose="02010600030101010101" pitchFamily="2" charset="-122"/>
                <a:ea typeface="宋体" panose="02010600030101010101" pitchFamily="2" charset="-122"/>
              </a:endParaRPr>
            </a:p>
          </p:txBody>
        </p:sp>
        <p:sp>
          <p:nvSpPr>
            <p:cNvPr id="24603" name="Rectangle 198"/>
            <p:cNvSpPr/>
            <p:nvPr/>
          </p:nvSpPr>
          <p:spPr>
            <a:xfrm>
              <a:off x="4214" y="2347"/>
              <a:ext cx="30"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Times New Roman" panose="02020603050405020304" pitchFamily="18" charset="0"/>
                  <a:ea typeface="宋体" panose="02010600030101010101" pitchFamily="2" charset="-122"/>
                </a:rPr>
                <a:t>2</a:t>
              </a:r>
              <a:endParaRPr lang="en-US" altLang="zh-CN" sz="1800">
                <a:latin typeface="宋体" panose="02010600030101010101" pitchFamily="2" charset="-122"/>
                <a:ea typeface="宋体" panose="02010600030101010101" pitchFamily="2" charset="-122"/>
              </a:endParaRPr>
            </a:p>
          </p:txBody>
        </p:sp>
        <p:sp>
          <p:nvSpPr>
            <p:cNvPr id="24604" name="Rectangle 199"/>
            <p:cNvSpPr/>
            <p:nvPr/>
          </p:nvSpPr>
          <p:spPr>
            <a:xfrm>
              <a:off x="4346" y="2274"/>
              <a:ext cx="49" cy="96"/>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5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24605" name="Rectangle 200"/>
            <p:cNvSpPr/>
            <p:nvPr/>
          </p:nvSpPr>
          <p:spPr>
            <a:xfrm>
              <a:off x="4156" y="2274"/>
              <a:ext cx="50" cy="96"/>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1500" b="0">
                  <a:solidFill>
                    <a:srgbClr val="000000"/>
                  </a:solidFill>
                  <a:latin typeface="Times New Roman" panose="02020603050405020304" pitchFamily="18" charset="0"/>
                  <a:ea typeface="宋体" panose="02010600030101010101" pitchFamily="2" charset="-122"/>
                </a:rPr>
                <a:t>y</a:t>
              </a:r>
              <a:endParaRPr lang="en-US" altLang="zh-CN" sz="1800">
                <a:latin typeface="宋体" panose="02010600030101010101" pitchFamily="2" charset="-122"/>
                <a:ea typeface="宋体" panose="02010600030101010101" pitchFamily="2" charset="-122"/>
              </a:endParaRPr>
            </a:p>
          </p:txBody>
        </p:sp>
        <p:sp>
          <p:nvSpPr>
            <p:cNvPr id="24606" name="Rectangle 201"/>
            <p:cNvSpPr/>
            <p:nvPr/>
          </p:nvSpPr>
          <p:spPr>
            <a:xfrm>
              <a:off x="4453" y="2256"/>
              <a:ext cx="33"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sp>
          <p:nvSpPr>
            <p:cNvPr id="24607" name="Rectangle 202"/>
            <p:cNvSpPr/>
            <p:nvPr/>
          </p:nvSpPr>
          <p:spPr>
            <a:xfrm>
              <a:off x="4262" y="2256"/>
              <a:ext cx="33" cy="57"/>
            </a:xfrm>
            <a:prstGeom prst="rect">
              <a:avLst/>
            </a:prstGeom>
            <a:noFill/>
            <a:ln w="9525">
              <a:noFill/>
            </a:ln>
          </p:spPr>
          <p:txBody>
            <a:bodyPr wrap="none" lIns="0" tIns="0" rIns="0" bIns="0" anchor="t">
              <a:spAutoFit/>
            </a:bodyPr>
            <a:lstStyle/>
            <a:p>
              <a:pPr marL="342900" lvl="0" indent="-342900" algn="ctr">
                <a:lnSpc>
                  <a:spcPct val="90000"/>
                </a:lnSpc>
                <a:buClr>
                  <a:srgbClr val="333399"/>
                </a:buClr>
                <a:buSzPct val="80000"/>
                <a:buFont typeface="Wingdings" panose="05000000000000000000" pitchFamily="2" charset="2"/>
                <a:buNone/>
              </a:pPr>
              <a:r>
                <a:rPr lang="en-US" altLang="zh-CN" sz="900" b="0">
                  <a:solidFill>
                    <a:srgbClr val="000000"/>
                  </a:solidFill>
                  <a:latin typeface="Symbol" panose="05050102010706020507" pitchFamily="18" charset="2"/>
                  <a:ea typeface="宋体" panose="02010600030101010101" pitchFamily="2" charset="-122"/>
                </a:rPr>
                <a:t>+</a:t>
              </a:r>
              <a:endParaRPr lang="en-US" altLang="zh-CN" sz="1800">
                <a:latin typeface="宋体" panose="02010600030101010101" pitchFamily="2" charset="-122"/>
                <a:ea typeface="宋体" panose="02010600030101010101" pitchFamily="2" charset="-122"/>
              </a:endParaRPr>
            </a:p>
          </p:txBody>
        </p:sp>
      </p:grpSp>
      <p:graphicFrame>
        <p:nvGraphicFramePr>
          <p:cNvPr id="75781" name="表格 75780"/>
          <p:cNvGraphicFramePr/>
          <p:nvPr>
            <p:custDataLst>
              <p:tags r:id="rId1"/>
            </p:custDataLst>
          </p:nvPr>
        </p:nvGraphicFramePr>
        <p:xfrm>
          <a:off x="1491615" y="2848293"/>
          <a:ext cx="3841750" cy="3122613"/>
        </p:xfrm>
        <a:graphic>
          <a:graphicData uri="http://schemas.openxmlformats.org/drawingml/2006/table">
            <a:tbl>
              <a:tblPr>
                <a:effectLst/>
                <a:tableStyleId>{5940675A-B579-460E-94D1-54222C63F5DA}</a:tableStyleId>
              </a:tblPr>
              <a:tblGrid>
                <a:gridCol w="812800">
                  <a:extLst>
                    <a:ext uri="{9D8B030D-6E8A-4147-A177-3AD203B41FA5}">
                      <a16:colId xmlns:a16="http://schemas.microsoft.com/office/drawing/2014/main" val="20000"/>
                    </a:ext>
                  </a:extLst>
                </a:gridCol>
                <a:gridCol w="455613">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454025">
                  <a:extLst>
                    <a:ext uri="{9D8B030D-6E8A-4147-A177-3AD203B41FA5}">
                      <a16:colId xmlns:a16="http://schemas.microsoft.com/office/drawing/2014/main" val="20003"/>
                    </a:ext>
                  </a:extLst>
                </a:gridCol>
                <a:gridCol w="900112">
                  <a:extLst>
                    <a:ext uri="{9D8B030D-6E8A-4147-A177-3AD203B41FA5}">
                      <a16:colId xmlns:a16="http://schemas.microsoft.com/office/drawing/2014/main" val="20004"/>
                    </a:ext>
                  </a:extLst>
                </a:gridCol>
              </a:tblGrid>
              <a:tr h="473075">
                <a:tc rowSpan="2">
                  <a:txBody>
                    <a:bodyPr/>
                    <a:lstStyle/>
                    <a:p>
                      <a:pPr marL="0" lvl="0" indent="0" algn="ctr" eaLnBrk="1" hangingPunct="1">
                        <a:lnSpc>
                          <a:spcPct val="80000"/>
                        </a:lnSpc>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现态</a:t>
                      </a:r>
                      <a:endParaRPr lang="zh-CN" altLang="en-US" sz="1800" b="1" dirty="0">
                        <a:latin typeface="Times New Roman" panose="02020603050405020304" pitchFamily="18" charset="0"/>
                      </a:endParaRPr>
                    </a:p>
                    <a:p>
                      <a:pPr marL="0" lvl="0" indent="0" algn="ctr" eaLnBrk="1" hangingPunct="1">
                        <a:lnSpc>
                          <a:spcPct val="80000"/>
                        </a:lnSpc>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y</a:t>
                      </a:r>
                    </a:p>
                  </a:txBody>
                  <a:tcPr>
                    <a:lnL w="381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次态</a:t>
                      </a:r>
                      <a:r>
                        <a:rPr lang="en-US" altLang="zh-CN" sz="1800" b="1">
                          <a:solidFill>
                            <a:srgbClr val="000000"/>
                          </a:solidFill>
                          <a:latin typeface="Times New Roman" panose="02020603050405020304" pitchFamily="18" charset="0"/>
                          <a:ea typeface="宋体" panose="02010600030101010101" pitchFamily="2" charset="-122"/>
                        </a:rPr>
                        <a:t>y</a:t>
                      </a:r>
                      <a:r>
                        <a:rPr lang="en-US" altLang="zh-CN" sz="1800" b="1" baseline="30000">
                          <a:solidFill>
                            <a:srgbClr val="000000"/>
                          </a:solidFill>
                          <a:latin typeface="Times New Roman" panose="02020603050405020304" pitchFamily="18" charset="0"/>
                          <a:ea typeface="宋体" panose="02010600030101010101" pitchFamily="2" charset="-122"/>
                        </a:rPr>
                        <a:t>n+1</a:t>
                      </a:r>
                      <a:endParaRPr lang="en-US" altLang="zh-CN" sz="1800" b="1">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lstStyle/>
                    <a:p>
                      <a:pPr marL="0" lvl="0" indent="0" algn="ctr" eaLnBrk="1" hangingPunct="1">
                        <a:lnSpc>
                          <a:spcPct val="80000"/>
                        </a:lnSpc>
                        <a:spcBef>
                          <a:spcPct val="0"/>
                        </a:spcBef>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输出</a:t>
                      </a:r>
                      <a:endParaRPr lang="zh-CN" altLang="en-US" sz="1800" b="1" dirty="0">
                        <a:latin typeface="Times New Roman" panose="02020603050405020304" pitchFamily="18" charset="0"/>
                      </a:endParaRPr>
                    </a:p>
                    <a:p>
                      <a:pPr marL="0" lvl="0" indent="0" algn="ctr" eaLnBrk="1" hangingPunct="1">
                        <a:lnSpc>
                          <a:spcPct val="80000"/>
                        </a:lnSpc>
                        <a:spcBef>
                          <a:spcPct val="0"/>
                        </a:spcBef>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Z</a:t>
                      </a: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28575"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7525">
                <a:tc vMerge="1">
                  <a:txBody>
                    <a:bodyPr/>
                    <a:lstStyle/>
                    <a:p>
                      <a:endParaRPr lang="zh-CN"/>
                    </a:p>
                  </a:txBody>
                  <a:tcPr>
                    <a:lnL w="381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r>
                        <a:rPr lang="zh-CN" altLang="en-US" sz="1800" b="1" dirty="0">
                          <a:solidFill>
                            <a:srgbClr val="000000"/>
                          </a:solidFill>
                          <a:latin typeface="Times New Roman" panose="02020603050405020304" pitchFamily="18" charset="0"/>
                          <a:ea typeface="宋体" panose="02010600030101010101" pitchFamily="2" charset="-122"/>
                        </a:rPr>
                        <a:t>输入 </a:t>
                      </a:r>
                      <a:r>
                        <a:rPr lang="en-US" altLang="zh-CN" sz="1800" b="1">
                          <a:solidFill>
                            <a:srgbClr val="000000"/>
                          </a:solidFill>
                          <a:latin typeface="Times New Roman" panose="02020603050405020304" pitchFamily="18" charset="0"/>
                          <a:ea typeface="宋体" panose="02010600030101010101" pitchFamily="2" charset="-122"/>
                        </a:rPr>
                        <a:t>x</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9F999"/>
                    </a:solid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471488">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381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5300">
                <a:tc>
                  <a:txBody>
                    <a:bodyPr/>
                    <a:lstStyle/>
                    <a:p>
                      <a:pPr marL="0" lvl="0" indent="0" algn="ctr" eaLnBrk="1" hangingPunct="1">
                        <a:lnSpc>
                          <a:spcPct val="80000"/>
                        </a:lnSpc>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y</a:t>
                      </a:r>
                    </a:p>
                  </a:txBody>
                  <a:tcPr>
                    <a:lnL w="381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BE0E3"/>
                    </a:solid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y</a:t>
                      </a:r>
                      <a:r>
                        <a:rPr lang="en-US" altLang="zh-CN" sz="1800" b="1" baseline="30000">
                          <a:solidFill>
                            <a:srgbClr val="000000"/>
                          </a:solidFill>
                          <a:latin typeface="Times New Roman" panose="02020603050405020304" pitchFamily="18" charset="0"/>
                          <a:ea typeface="宋体" panose="02010600030101010101" pitchFamily="2" charset="-122"/>
                        </a:rPr>
                        <a:t>n+1</a:t>
                      </a:r>
                      <a:endParaRPr lang="en-US" altLang="zh-CN" sz="1800" b="1">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9900"/>
                    </a:solidFill>
                  </a:tcPr>
                </a:tc>
                <a:tc>
                  <a:txBody>
                    <a:bodyPr/>
                    <a:lstStyle/>
                    <a:p>
                      <a:pPr marL="0" lvl="0" indent="0" algn="ctr"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algn="ctr" eaLnBrk="1" hangingPunct="1">
                        <a:lnSpc>
                          <a:spcPct val="80000"/>
                        </a:lnSpc>
                        <a:buClr>
                          <a:srgbClr val="99CC00"/>
                        </a:buClr>
                        <a:buSzPct val="60000"/>
                        <a:buFont typeface="Wingdings" panose="05000000000000000000" pitchFamily="2" charset="2"/>
                        <a:buNone/>
                      </a:pPr>
                      <a:r>
                        <a:rPr lang="en-US" altLang="zh-CN" sz="1800" b="1">
                          <a:solidFill>
                            <a:srgbClr val="000000"/>
                          </a:solidFill>
                          <a:latin typeface="Times New Roman" panose="02020603050405020304" pitchFamily="18" charset="0"/>
                          <a:ea typeface="宋体" panose="02010600030101010101" pitchFamily="2" charset="-122"/>
                        </a:rPr>
                        <a:t>Z</a:t>
                      </a: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3"/>
                  </a:ext>
                </a:extLst>
              </a:tr>
              <a:tr h="566737">
                <a:tc>
                  <a:txBody>
                    <a:bodyPr/>
                    <a:lstStyle/>
                    <a:p>
                      <a:pPr marL="0" lvl="0" indent="0"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381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lvl="0" indent="0" eaLnBrk="1" hangingPunct="1">
                        <a:lnSpc>
                          <a:spcPct val="80000"/>
                        </a:lnSpc>
                        <a:buClr>
                          <a:srgbClr val="99CC00"/>
                        </a:buClr>
                        <a:buSzPct val="60000"/>
                        <a:buFont typeface="Wingdings" panose="05000000000000000000" pitchFamily="2" charset="2"/>
                        <a:buNone/>
                      </a:pPr>
                      <a:endParaRPr lang="zh-CN" altLang="zh-CN" sz="1800" b="1" dirty="0">
                        <a:solidFill>
                          <a:srgbClr val="000000"/>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2857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8488">
                <a:tc gridSpan="5">
                  <a:txBody>
                    <a:bodyPr/>
                    <a:lstStyle/>
                    <a:p>
                      <a:pPr marL="0" lvl="0" indent="0" algn="ctr" eaLnBrk="1" hangingPunct="1">
                        <a:lnSpc>
                          <a:spcPct val="80000"/>
                        </a:lnSpc>
                        <a:buClr>
                          <a:srgbClr val="99CC00"/>
                        </a:buClr>
                        <a:buSzPct val="60000"/>
                        <a:buFont typeface="Wingdings" panose="05000000000000000000" pitchFamily="2" charset="2"/>
                        <a:buNone/>
                      </a:pPr>
                      <a:endParaRPr lang="en-US" altLang="zh-CN" sz="1800" b="1" dirty="0" smtClean="0">
                        <a:solidFill>
                          <a:srgbClr val="E31C07"/>
                        </a:solidFill>
                        <a:latin typeface="Times New Roman" panose="02020603050405020304" pitchFamily="18" charset="0"/>
                      </a:endParaRPr>
                    </a:p>
                    <a:p>
                      <a:pPr marL="0" lvl="0" indent="0" algn="ctr" eaLnBrk="1" hangingPunct="1">
                        <a:lnSpc>
                          <a:spcPct val="80000"/>
                        </a:lnSpc>
                        <a:buClr>
                          <a:srgbClr val="99CC00"/>
                        </a:buClr>
                        <a:buSzPct val="60000"/>
                        <a:buFont typeface="Wingdings" panose="05000000000000000000" pitchFamily="2" charset="2"/>
                        <a:buNone/>
                      </a:pPr>
                      <a:r>
                        <a:rPr lang="en-US" altLang="zh-CN" sz="1800" b="1" dirty="0" smtClean="0">
                          <a:solidFill>
                            <a:srgbClr val="3438F6"/>
                          </a:solidFill>
                          <a:latin typeface="Times New Roman" panose="02020603050405020304" pitchFamily="18" charset="0"/>
                          <a:ea typeface="宋体" panose="02010600030101010101" pitchFamily="2" charset="-122"/>
                        </a:rPr>
                        <a:t>Moore</a:t>
                      </a:r>
                      <a:r>
                        <a:rPr lang="zh-CN" altLang="en-US" sz="1800" b="1" dirty="0">
                          <a:solidFill>
                            <a:srgbClr val="3438F6"/>
                          </a:solidFill>
                          <a:latin typeface="Times New Roman" panose="02020603050405020304" pitchFamily="18" charset="0"/>
                          <a:ea typeface="宋体" panose="02010600030101010101" pitchFamily="2" charset="-122"/>
                        </a:rPr>
                        <a:t>型</a:t>
                      </a:r>
                    </a:p>
                  </a:txBody>
                  <a:tcPr>
                    <a:lnL>
                      <a:noFill/>
                    </a:lnL>
                    <a:lnR>
                      <a:noFill/>
                    </a:lnR>
                    <a:lnT w="12700" cap="flat" cmpd="sng">
                      <a:solidFill>
                        <a:srgbClr val="000000"/>
                      </a:solidFill>
                      <a:prstDash val="solid"/>
                      <a:headEnd type="none" w="med" len="med"/>
                      <a:tailEnd type="none" w="med" len="med"/>
                    </a:lnT>
                    <a:lnB>
                      <a:noFill/>
                    </a:lnB>
                    <a:lnTlToBr>
                      <a:noFill/>
                    </a:lnTlToBr>
                    <a:lnBlToTr>
                      <a:noFill/>
                    </a:lnBlToTr>
                    <a:noFill/>
                  </a:tcPr>
                </a:tc>
                <a:tc hMerge="1">
                  <a:txBody>
                    <a:bodyPr/>
                    <a:lstStyle/>
                    <a:p>
                      <a:endParaRPr lang="zh-CN"/>
                    </a:p>
                  </a:txBody>
                  <a:tcPr>
                    <a:lnT w="12700" cap="flat" cmpd="sng">
                      <a:solidFill>
                        <a:srgbClr val="000000"/>
                      </a:solidFill>
                      <a:prstDash val="solid"/>
                      <a:headEnd type="none" w="med" len="med"/>
                      <a:tailEnd type="none" w="med" len="med"/>
                    </a:lnT>
                  </a:tcPr>
                </a:tc>
                <a:tc hMerge="1">
                  <a:txBody>
                    <a:bodyPr/>
                    <a:lstStyle/>
                    <a:p>
                      <a:endParaRPr lang="zh-CN"/>
                    </a:p>
                  </a:txBody>
                  <a:tcPr>
                    <a:lnT w="12700" cap="flat" cmpd="sng">
                      <a:solidFill>
                        <a:srgbClr val="000000"/>
                      </a:solidFill>
                      <a:prstDash val="solid"/>
                      <a:headEnd type="none" w="med" len="med"/>
                      <a:tailEnd type="none" w="med" len="med"/>
                    </a:lnT>
                  </a:tcPr>
                </a:tc>
                <a:tc hMerge="1">
                  <a:txBody>
                    <a:bodyPr/>
                    <a:lstStyle/>
                    <a:p>
                      <a:endParaRPr lang="zh-CN"/>
                    </a:p>
                  </a:txBody>
                  <a:tcPr>
                    <a:lnT w="12700" cap="flat" cmpd="sng">
                      <a:solidFill>
                        <a:srgbClr val="000000"/>
                      </a:solidFill>
                      <a:prstDash val="solid"/>
                      <a:headEnd type="none" w="med" len="med"/>
                      <a:tailEnd type="none" w="med" len="med"/>
                    </a:lnT>
                  </a:tcPr>
                </a:tc>
                <a:tc hMerge="1">
                  <a:txBody>
                    <a:bodyPr/>
                    <a:lstStyle/>
                    <a:p>
                      <a:endParaRPr lang="zh-CN"/>
                    </a:p>
                  </a:txBody>
                  <a:tcPr>
                    <a:lnT w="12700" cap="flat" cmpd="sng">
                      <a:solidFill>
                        <a:srgbClr val="000000"/>
                      </a:solidFill>
                      <a:prstDash val="solid"/>
                      <a:headEnd type="none" w="med" len="med"/>
                      <a:tailEnd type="none" w="med" len="med"/>
                    </a:lnT>
                  </a:tcPr>
                </a:tc>
                <a:extLst>
                  <a:ext uri="{0D108BD9-81ED-4DB2-BD59-A6C34878D82A}">
                    <a16:rowId xmlns:a16="http://schemas.microsoft.com/office/drawing/2014/main" val="10005"/>
                  </a:ext>
                </a:extLst>
              </a:tr>
            </a:tbl>
          </a:graphicData>
        </a:graphic>
      </p:graphicFrame>
      <p:sp>
        <p:nvSpPr>
          <p:cNvPr id="36" name="文本框 35"/>
          <p:cNvSpPr txBox="1"/>
          <p:nvPr/>
        </p:nvSpPr>
        <p:spPr>
          <a:xfrm>
            <a:off x="755650" y="865251"/>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en-US" altLang="zh-CN" sz="2200" b="1" dirty="0">
                <a:ea typeface="+mn-lt"/>
                <a:cs typeface="+mn-lt"/>
                <a:sym typeface="Symbol" panose="05050102010706020507" pitchFamily="18" charset="2"/>
              </a:rPr>
              <a:t>2</a:t>
            </a:r>
            <a:r>
              <a:rPr lang="zh-CN" altLang="en-US" sz="2200" b="1" dirty="0">
                <a:ea typeface="+mn-lt"/>
                <a:cs typeface="+mn-lt"/>
                <a:sym typeface="Symbol" panose="05050102010706020507" pitchFamily="18" charset="2"/>
              </a:rPr>
              <a:t>.</a:t>
            </a:r>
            <a:r>
              <a:rPr lang="zh-CN" altLang="en-US" sz="2200" b="1" dirty="0" smtClean="0">
                <a:ea typeface="+mn-lt"/>
                <a:cs typeface="+mn-lt"/>
                <a:sym typeface="Symbol" panose="05050102010706020507" pitchFamily="18" charset="2"/>
              </a:rPr>
              <a:t>状态</a:t>
            </a:r>
            <a:r>
              <a:rPr lang="zh-CN" altLang="en-US" sz="2200" b="1" dirty="0" smtClean="0">
                <a:ea typeface="+mn-lt"/>
                <a:cs typeface="+mn-lt"/>
                <a:sym typeface="Symbol" panose="05050102010706020507" pitchFamily="18" charset="2"/>
              </a:rPr>
              <a:t>转换</a:t>
            </a:r>
            <a:r>
              <a:rPr lang="zh-CN" altLang="en-US" sz="2200" b="1" dirty="0" smtClean="0">
                <a:ea typeface="+mn-lt"/>
                <a:cs typeface="+mn-lt"/>
                <a:sym typeface="Symbol" panose="05050102010706020507" pitchFamily="18" charset="2"/>
              </a:rPr>
              <a:t>表</a:t>
            </a:r>
            <a:endParaRPr lang="zh-CN" altLang="en-US" sz="2200" b="1" dirty="0">
              <a:ea typeface="+mn-lt"/>
              <a:cs typeface="+mn-lt"/>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17584" y="193924"/>
            <a:ext cx="7342385"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b="0" dirty="0" smtClean="0">
                <a:solidFill>
                  <a:schemeClr val="tx1"/>
                </a:solidFill>
                <a:effectLst/>
              </a:rPr>
              <a:t>6.5 </a:t>
            </a:r>
            <a:r>
              <a:rPr lang="zh-CN" altLang="en-US" b="0" dirty="0" smtClean="0">
                <a:solidFill>
                  <a:schemeClr val="tx1"/>
                </a:solidFill>
                <a:effectLst/>
                <a:sym typeface="+mn-ea"/>
              </a:rPr>
              <a:t>时序逻辑电路的描述工具</a:t>
            </a:r>
          </a:p>
        </p:txBody>
      </p:sp>
      <p:grpSp>
        <p:nvGrpSpPr>
          <p:cNvPr id="198" name="组合 197"/>
          <p:cNvGrpSpPr/>
          <p:nvPr/>
        </p:nvGrpSpPr>
        <p:grpSpPr>
          <a:xfrm>
            <a:off x="2035175" y="2084705"/>
            <a:ext cx="2865755" cy="1701165"/>
            <a:chOff x="12365" y="6502"/>
            <a:chExt cx="4513" cy="2679"/>
          </a:xfrm>
        </p:grpSpPr>
        <p:grpSp>
          <p:nvGrpSpPr>
            <p:cNvPr id="199" name="Group 5"/>
            <p:cNvGrpSpPr/>
            <p:nvPr/>
          </p:nvGrpSpPr>
          <p:grpSpPr>
            <a:xfrm>
              <a:off x="13091" y="7140"/>
              <a:ext cx="2195" cy="213"/>
              <a:chOff x="1716" y="2419"/>
              <a:chExt cx="668" cy="92"/>
            </a:xfrm>
          </p:grpSpPr>
          <p:sp>
            <p:nvSpPr>
              <p:cNvPr id="216" name="Arc 6"/>
              <p:cNvSpPr/>
              <p:nvPr/>
            </p:nvSpPr>
            <p:spPr>
              <a:xfrm rot="5405860" flipH="1">
                <a:off x="1973" y="2162"/>
                <a:ext cx="92" cy="606"/>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21600" h="40674" fill="none">
                    <a:moveTo>
                      <a:pt x="9546" y="0"/>
                    </a:moveTo>
                    <a:cubicBezTo>
                      <a:pt x="16926" y="3636"/>
                      <a:pt x="21600" y="11149"/>
                      <a:pt x="21600" y="19376"/>
                    </a:cubicBezTo>
                    <a:cubicBezTo>
                      <a:pt x="21600" y="29917"/>
                      <a:pt x="13991" y="38918"/>
                      <a:pt x="3597" y="40674"/>
                    </a:cubicBezTo>
                  </a:path>
                  <a:path w="21600" h="40674" stroke="0">
                    <a:moveTo>
                      <a:pt x="9546" y="0"/>
                    </a:moveTo>
                    <a:cubicBezTo>
                      <a:pt x="16926" y="3636"/>
                      <a:pt x="21600" y="11149"/>
                      <a:pt x="21600" y="19376"/>
                    </a:cubicBezTo>
                    <a:cubicBezTo>
                      <a:pt x="21600" y="29917"/>
                      <a:pt x="13991" y="38918"/>
                      <a:pt x="3597" y="40674"/>
                    </a:cubicBezTo>
                    <a:lnTo>
                      <a:pt x="0" y="19376"/>
                    </a:lnTo>
                    <a:lnTo>
                      <a:pt x="9546" y="0"/>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217" name="Freeform 7"/>
              <p:cNvSpPr/>
              <p:nvPr/>
            </p:nvSpPr>
            <p:spPr>
              <a:xfrm rot="-9177385">
                <a:off x="2309" y="2472"/>
                <a:ext cx="75"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200" name="Text Box 8"/>
            <p:cNvSpPr txBox="1"/>
            <p:nvPr/>
          </p:nvSpPr>
          <p:spPr>
            <a:xfrm>
              <a:off x="13540" y="6502"/>
              <a:ext cx="1163" cy="568"/>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D=1</a:t>
              </a:r>
            </a:p>
          </p:txBody>
        </p:sp>
        <p:grpSp>
          <p:nvGrpSpPr>
            <p:cNvPr id="201" name="Group 9"/>
            <p:cNvGrpSpPr/>
            <p:nvPr/>
          </p:nvGrpSpPr>
          <p:grpSpPr>
            <a:xfrm>
              <a:off x="13157" y="8224"/>
              <a:ext cx="2012" cy="233"/>
              <a:chOff x="2212" y="2302"/>
              <a:chExt cx="668" cy="92"/>
            </a:xfrm>
          </p:grpSpPr>
          <p:sp>
            <p:nvSpPr>
              <p:cNvPr id="214" name="Arc 10"/>
              <p:cNvSpPr/>
              <p:nvPr/>
            </p:nvSpPr>
            <p:spPr>
              <a:xfrm rot="5405860" flipV="1">
                <a:off x="2531" y="2045"/>
                <a:ext cx="92" cy="606"/>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21600" h="40674" fill="none">
                    <a:moveTo>
                      <a:pt x="9546" y="0"/>
                    </a:moveTo>
                    <a:cubicBezTo>
                      <a:pt x="16926" y="3636"/>
                      <a:pt x="21600" y="11149"/>
                      <a:pt x="21600" y="19376"/>
                    </a:cubicBezTo>
                    <a:cubicBezTo>
                      <a:pt x="21600" y="29917"/>
                      <a:pt x="13991" y="38918"/>
                      <a:pt x="3597" y="40674"/>
                    </a:cubicBezTo>
                  </a:path>
                  <a:path w="21600" h="40674" stroke="0">
                    <a:moveTo>
                      <a:pt x="9546" y="0"/>
                    </a:moveTo>
                    <a:cubicBezTo>
                      <a:pt x="16926" y="3636"/>
                      <a:pt x="21600" y="11149"/>
                      <a:pt x="21600" y="19376"/>
                    </a:cubicBezTo>
                    <a:cubicBezTo>
                      <a:pt x="21600" y="29917"/>
                      <a:pt x="13991" y="38918"/>
                      <a:pt x="3597" y="40674"/>
                    </a:cubicBezTo>
                    <a:lnTo>
                      <a:pt x="0" y="19376"/>
                    </a:lnTo>
                    <a:lnTo>
                      <a:pt x="9546" y="0"/>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215" name="Freeform 11"/>
              <p:cNvSpPr/>
              <p:nvPr/>
            </p:nvSpPr>
            <p:spPr>
              <a:xfrm rot="-9177385" flipH="1" flipV="1">
                <a:off x="2212" y="2318"/>
                <a:ext cx="75"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202" name="Text Box 12"/>
            <p:cNvSpPr txBox="1"/>
            <p:nvPr/>
          </p:nvSpPr>
          <p:spPr>
            <a:xfrm>
              <a:off x="13753" y="8616"/>
              <a:ext cx="998" cy="565"/>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D=0</a:t>
              </a:r>
            </a:p>
          </p:txBody>
        </p:sp>
        <p:grpSp>
          <p:nvGrpSpPr>
            <p:cNvPr id="203" name="Group 13"/>
            <p:cNvGrpSpPr/>
            <p:nvPr/>
          </p:nvGrpSpPr>
          <p:grpSpPr>
            <a:xfrm>
              <a:off x="12365" y="7542"/>
              <a:ext cx="402" cy="425"/>
              <a:chOff x="678" y="3210"/>
              <a:chExt cx="161" cy="170"/>
            </a:xfrm>
          </p:grpSpPr>
          <p:sp>
            <p:nvSpPr>
              <p:cNvPr id="212" name="Freeform 14"/>
              <p:cNvSpPr/>
              <p:nvPr/>
            </p:nvSpPr>
            <p:spPr>
              <a:xfrm rot="147644" flipH="1" flipV="1">
                <a:off x="752" y="3210"/>
                <a:ext cx="75"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213" name="Arc 15"/>
              <p:cNvSpPr/>
              <p:nvPr/>
            </p:nvSpPr>
            <p:spPr>
              <a:xfrm rot="2200598" flipH="1">
                <a:off x="678" y="3230"/>
                <a:ext cx="161" cy="15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2974" h="40088" fill="none">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205" name="Text Box 17"/>
            <p:cNvSpPr txBox="1"/>
            <p:nvPr/>
          </p:nvSpPr>
          <p:spPr>
            <a:xfrm>
              <a:off x="15956" y="7520"/>
              <a:ext cx="922" cy="565"/>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D=1</a:t>
              </a:r>
            </a:p>
          </p:txBody>
        </p:sp>
        <p:grpSp>
          <p:nvGrpSpPr>
            <p:cNvPr id="206" name="Group 18"/>
            <p:cNvGrpSpPr/>
            <p:nvPr/>
          </p:nvGrpSpPr>
          <p:grpSpPr>
            <a:xfrm>
              <a:off x="15482" y="7542"/>
              <a:ext cx="403" cy="428"/>
              <a:chOff x="3702" y="2812"/>
              <a:chExt cx="161" cy="171"/>
            </a:xfrm>
          </p:grpSpPr>
          <p:sp>
            <p:nvSpPr>
              <p:cNvPr id="210" name="Freeform 19"/>
              <p:cNvSpPr/>
              <p:nvPr/>
            </p:nvSpPr>
            <p:spPr>
              <a:xfrm rot="70416">
                <a:off x="3716" y="2960"/>
                <a:ext cx="74"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211" name="Arc 20"/>
              <p:cNvSpPr/>
              <p:nvPr/>
            </p:nvSpPr>
            <p:spPr>
              <a:xfrm rot="2123370" flipV="1">
                <a:off x="3702" y="2812"/>
                <a:ext cx="161" cy="15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2974" h="40088" fill="none">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207" name="组合 206"/>
            <p:cNvGrpSpPr/>
            <p:nvPr/>
          </p:nvGrpSpPr>
          <p:grpSpPr>
            <a:xfrm>
              <a:off x="12671" y="7426"/>
              <a:ext cx="2785" cy="714"/>
              <a:chOff x="8218967" y="5458047"/>
              <a:chExt cx="1768548" cy="453655"/>
            </a:xfrm>
          </p:grpSpPr>
          <p:sp>
            <p:nvSpPr>
              <p:cNvPr id="208" name="流程图: 接点 7"/>
              <p:cNvSpPr/>
              <p:nvPr/>
            </p:nvSpPr>
            <p:spPr>
              <a:xfrm>
                <a:off x="8218967" y="5465135"/>
                <a:ext cx="478466" cy="44656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0</a:t>
                </a:r>
              </a:p>
            </p:txBody>
          </p:sp>
          <p:sp>
            <p:nvSpPr>
              <p:cNvPr id="209" name="流程图: 接点 208"/>
              <p:cNvSpPr/>
              <p:nvPr/>
            </p:nvSpPr>
            <p:spPr>
              <a:xfrm>
                <a:off x="9509049" y="5458047"/>
                <a:ext cx="478466" cy="44656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2513CB"/>
                    </a:solidFill>
                  </a:rPr>
                  <a:t>1</a:t>
                </a:r>
                <a:endParaRPr lang="zh-CN" altLang="en-US" dirty="0">
                  <a:solidFill>
                    <a:srgbClr val="2513CB"/>
                  </a:solidFill>
                </a:endParaRPr>
              </a:p>
            </p:txBody>
          </p:sp>
        </p:grpSp>
      </p:grpSp>
      <p:grpSp>
        <p:nvGrpSpPr>
          <p:cNvPr id="218" name="组合 217"/>
          <p:cNvGrpSpPr/>
          <p:nvPr/>
        </p:nvGrpSpPr>
        <p:grpSpPr>
          <a:xfrm>
            <a:off x="2781285" y="2084705"/>
            <a:ext cx="2120022" cy="1728470"/>
            <a:chOff x="13537" y="6502"/>
            <a:chExt cx="3334" cy="2722"/>
          </a:xfrm>
        </p:grpSpPr>
        <p:sp>
          <p:nvSpPr>
            <p:cNvPr id="219" name="Text Box 8"/>
            <p:cNvSpPr txBox="1"/>
            <p:nvPr/>
          </p:nvSpPr>
          <p:spPr>
            <a:xfrm>
              <a:off x="13540" y="6502"/>
              <a:ext cx="1163" cy="568"/>
            </a:xfrm>
            <a:prstGeom prst="rect">
              <a:avLst/>
            </a:prstGeom>
            <a:solidFill>
              <a:schemeClr val="bg1">
                <a:lumMod val="95000"/>
              </a:schemeClr>
            </a:solid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smtClean="0">
                  <a:latin typeface="等线" panose="02010600030101010101" charset="-122"/>
                  <a:ea typeface="等线" panose="02010600030101010101" charset="-122"/>
                </a:rPr>
                <a:t>X/</a:t>
              </a:r>
              <a:r>
                <a:rPr lang="en-US" altLang="zh-CN" sz="1800" b="1" dirty="0" smtClean="0">
                  <a:solidFill>
                    <a:srgbClr val="3438F6"/>
                  </a:solidFill>
                  <a:latin typeface="等线" panose="02010600030101010101" charset="-122"/>
                  <a:ea typeface="等线" panose="02010600030101010101" charset="-122"/>
                </a:rPr>
                <a:t>Z</a:t>
              </a:r>
              <a:endParaRPr lang="en-US" altLang="zh-CN" sz="1800" b="1" dirty="0">
                <a:solidFill>
                  <a:srgbClr val="3438F6"/>
                </a:solidFill>
                <a:latin typeface="等线" panose="02010600030101010101" charset="-122"/>
                <a:ea typeface="等线" panose="02010600030101010101" charset="-122"/>
              </a:endParaRPr>
            </a:p>
          </p:txBody>
        </p:sp>
        <p:sp>
          <p:nvSpPr>
            <p:cNvPr id="220" name="Text Box 12"/>
            <p:cNvSpPr txBox="1"/>
            <p:nvPr/>
          </p:nvSpPr>
          <p:spPr>
            <a:xfrm>
              <a:off x="13537" y="8659"/>
              <a:ext cx="1500" cy="565"/>
            </a:xfrm>
            <a:prstGeom prst="rect">
              <a:avLst/>
            </a:prstGeom>
            <a:solidFill>
              <a:schemeClr val="bg1">
                <a:lumMod val="95000"/>
              </a:schemeClr>
            </a:solid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smtClean="0">
                  <a:latin typeface="等线" panose="02010600030101010101" charset="-122"/>
                  <a:ea typeface="等线" panose="02010600030101010101" charset="-122"/>
                </a:rPr>
                <a:t>X/</a:t>
              </a:r>
              <a:r>
                <a:rPr lang="en-US" altLang="zh-CN" sz="1800" b="1" dirty="0" smtClean="0">
                  <a:solidFill>
                    <a:srgbClr val="3438F6"/>
                  </a:solidFill>
                  <a:latin typeface="等线" panose="02010600030101010101" charset="-122"/>
                  <a:ea typeface="等线" panose="02010600030101010101" charset="-122"/>
                </a:rPr>
                <a:t>Z</a:t>
              </a:r>
              <a:endParaRPr lang="en-US" altLang="zh-CN" sz="1800" b="1" dirty="0">
                <a:solidFill>
                  <a:srgbClr val="3438F6"/>
                </a:solidFill>
                <a:latin typeface="等线" panose="02010600030101010101" charset="-122"/>
                <a:ea typeface="等线" panose="02010600030101010101" charset="-122"/>
              </a:endParaRPr>
            </a:p>
          </p:txBody>
        </p:sp>
        <p:sp>
          <p:nvSpPr>
            <p:cNvPr id="222" name="Text Box 17"/>
            <p:cNvSpPr txBox="1"/>
            <p:nvPr/>
          </p:nvSpPr>
          <p:spPr>
            <a:xfrm>
              <a:off x="15950" y="7506"/>
              <a:ext cx="921" cy="565"/>
            </a:xfrm>
            <a:prstGeom prst="rect">
              <a:avLst/>
            </a:prstGeom>
            <a:solidFill>
              <a:schemeClr val="bg1">
                <a:lumMod val="95000"/>
              </a:schemeClr>
            </a:solid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smtClean="0">
                  <a:latin typeface="等线" panose="02010600030101010101" charset="-122"/>
                  <a:ea typeface="等线" panose="02010600030101010101" charset="-122"/>
                </a:rPr>
                <a:t>X/</a:t>
              </a:r>
              <a:r>
                <a:rPr lang="en-US" altLang="zh-CN" sz="1800" b="1" dirty="0" smtClean="0">
                  <a:solidFill>
                    <a:srgbClr val="3438F6"/>
                  </a:solidFill>
                  <a:latin typeface="等线" panose="02010600030101010101" charset="-122"/>
                  <a:ea typeface="等线" panose="02010600030101010101" charset="-122"/>
                </a:rPr>
                <a:t>Z</a:t>
              </a:r>
              <a:endParaRPr lang="en-US" altLang="zh-CN" sz="1800" b="1" dirty="0">
                <a:solidFill>
                  <a:srgbClr val="3438F6"/>
                </a:solidFill>
                <a:latin typeface="等线" panose="02010600030101010101" charset="-122"/>
                <a:ea typeface="等线" panose="02010600030101010101" charset="-122"/>
              </a:endParaRPr>
            </a:p>
          </p:txBody>
        </p:sp>
      </p:grpSp>
      <p:sp>
        <p:nvSpPr>
          <p:cNvPr id="4" name="Text Box 17"/>
          <p:cNvSpPr txBox="1"/>
          <p:nvPr/>
        </p:nvSpPr>
        <p:spPr>
          <a:xfrm>
            <a:off x="1404187" y="2774950"/>
            <a:ext cx="585645" cy="358775"/>
          </a:xfrm>
          <a:prstGeom prst="rect">
            <a:avLst/>
          </a:prstGeom>
          <a:solidFill>
            <a:schemeClr val="bg1">
              <a:lumMod val="95000"/>
            </a:schemeClr>
          </a:solid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smtClean="0">
                <a:latin typeface="等线" panose="02010600030101010101" charset="-122"/>
                <a:ea typeface="等线" panose="02010600030101010101" charset="-122"/>
              </a:rPr>
              <a:t>X/</a:t>
            </a:r>
            <a:r>
              <a:rPr lang="en-US" altLang="zh-CN" sz="1800" b="1" dirty="0" smtClean="0">
                <a:solidFill>
                  <a:srgbClr val="3438F6"/>
                </a:solidFill>
                <a:latin typeface="等线" panose="02010600030101010101" charset="-122"/>
                <a:ea typeface="等线" panose="02010600030101010101" charset="-122"/>
              </a:rPr>
              <a:t>Z</a:t>
            </a:r>
            <a:endParaRPr lang="en-US" altLang="zh-CN" sz="1800" b="1" dirty="0">
              <a:solidFill>
                <a:srgbClr val="3438F6"/>
              </a:solidFill>
              <a:latin typeface="等线" panose="02010600030101010101" charset="-122"/>
              <a:ea typeface="等线" panose="02010600030101010101" charset="-122"/>
            </a:endParaRPr>
          </a:p>
        </p:txBody>
      </p:sp>
      <p:grpSp>
        <p:nvGrpSpPr>
          <p:cNvPr id="45" name="组合 44"/>
          <p:cNvGrpSpPr/>
          <p:nvPr/>
        </p:nvGrpSpPr>
        <p:grpSpPr>
          <a:xfrm>
            <a:off x="5617210" y="2044065"/>
            <a:ext cx="3484880" cy="1700530"/>
            <a:chOff x="11390" y="6502"/>
            <a:chExt cx="5488" cy="2678"/>
          </a:xfrm>
        </p:grpSpPr>
        <p:grpSp>
          <p:nvGrpSpPr>
            <p:cNvPr id="47" name="Group 5"/>
            <p:cNvGrpSpPr/>
            <p:nvPr/>
          </p:nvGrpSpPr>
          <p:grpSpPr>
            <a:xfrm>
              <a:off x="13091" y="7140"/>
              <a:ext cx="2195" cy="213"/>
              <a:chOff x="1716" y="2419"/>
              <a:chExt cx="668" cy="92"/>
            </a:xfrm>
          </p:grpSpPr>
          <p:sp>
            <p:nvSpPr>
              <p:cNvPr id="43065" name="Arc 6"/>
              <p:cNvSpPr/>
              <p:nvPr/>
            </p:nvSpPr>
            <p:spPr>
              <a:xfrm rot="5405860" flipH="1">
                <a:off x="1973" y="2162"/>
                <a:ext cx="92" cy="606"/>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21600" h="40674" fill="none">
                    <a:moveTo>
                      <a:pt x="9546" y="0"/>
                    </a:moveTo>
                    <a:cubicBezTo>
                      <a:pt x="16926" y="3636"/>
                      <a:pt x="21600" y="11149"/>
                      <a:pt x="21600" y="19376"/>
                    </a:cubicBezTo>
                    <a:cubicBezTo>
                      <a:pt x="21600" y="29917"/>
                      <a:pt x="13991" y="38918"/>
                      <a:pt x="3597" y="40674"/>
                    </a:cubicBezTo>
                  </a:path>
                  <a:path w="21600" h="40674" stroke="0">
                    <a:moveTo>
                      <a:pt x="9546" y="0"/>
                    </a:moveTo>
                    <a:cubicBezTo>
                      <a:pt x="16926" y="3636"/>
                      <a:pt x="21600" y="11149"/>
                      <a:pt x="21600" y="19376"/>
                    </a:cubicBezTo>
                    <a:cubicBezTo>
                      <a:pt x="21600" y="29917"/>
                      <a:pt x="13991" y="38918"/>
                      <a:pt x="3597" y="40674"/>
                    </a:cubicBezTo>
                    <a:lnTo>
                      <a:pt x="0" y="19376"/>
                    </a:lnTo>
                    <a:lnTo>
                      <a:pt x="9546" y="0"/>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43066" name="Freeform 7"/>
              <p:cNvSpPr/>
              <p:nvPr/>
            </p:nvSpPr>
            <p:spPr>
              <a:xfrm rot="-9177385">
                <a:off x="2309" y="2472"/>
                <a:ext cx="75"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692232" name="Text Box 8"/>
            <p:cNvSpPr txBox="1"/>
            <p:nvPr/>
          </p:nvSpPr>
          <p:spPr>
            <a:xfrm>
              <a:off x="13540" y="6502"/>
              <a:ext cx="1163" cy="568"/>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X</a:t>
              </a:r>
            </a:p>
          </p:txBody>
        </p:sp>
        <p:grpSp>
          <p:nvGrpSpPr>
            <p:cNvPr id="48" name="Group 9"/>
            <p:cNvGrpSpPr/>
            <p:nvPr/>
          </p:nvGrpSpPr>
          <p:grpSpPr>
            <a:xfrm>
              <a:off x="13157" y="8224"/>
              <a:ext cx="2012" cy="233"/>
              <a:chOff x="2212" y="2302"/>
              <a:chExt cx="668" cy="92"/>
            </a:xfrm>
          </p:grpSpPr>
          <p:sp>
            <p:nvSpPr>
              <p:cNvPr id="43063" name="Arc 10"/>
              <p:cNvSpPr/>
              <p:nvPr/>
            </p:nvSpPr>
            <p:spPr>
              <a:xfrm rot="5405860" flipV="1">
                <a:off x="2531" y="2045"/>
                <a:ext cx="92" cy="606"/>
              </a:xfrm>
              <a:custGeom>
                <a:avLst/>
                <a:gdLst/>
                <a:ahLst/>
                <a:cxnLst>
                  <a:cxn ang="0">
                    <a:pos x="0" y="0"/>
                  </a:cxn>
                  <a:cxn ang="0">
                    <a:pos x="0" y="0"/>
                  </a:cxn>
                  <a:cxn ang="0">
                    <a:pos x="0" y="0"/>
                  </a:cxn>
                  <a:cxn ang="0">
                    <a:pos x="0" y="0"/>
                  </a:cxn>
                  <a:cxn ang="0">
                    <a:pos x="0" y="0"/>
                  </a:cxn>
                  <a:cxn ang="0">
                    <a:pos x="0" y="0"/>
                  </a:cxn>
                  <a:cxn ang="0">
                    <a:pos x="0" y="0"/>
                  </a:cxn>
                  <a:cxn ang="0">
                    <a:pos x="0" y="0"/>
                  </a:cxn>
                </a:cxnLst>
                <a:rect l="0" t="0" r="0" b="0"/>
                <a:pathLst>
                  <a:path w="21600" h="40674" fill="none">
                    <a:moveTo>
                      <a:pt x="9546" y="0"/>
                    </a:moveTo>
                    <a:cubicBezTo>
                      <a:pt x="16926" y="3636"/>
                      <a:pt x="21600" y="11149"/>
                      <a:pt x="21600" y="19376"/>
                    </a:cubicBezTo>
                    <a:cubicBezTo>
                      <a:pt x="21600" y="29917"/>
                      <a:pt x="13991" y="38918"/>
                      <a:pt x="3597" y="40674"/>
                    </a:cubicBezTo>
                  </a:path>
                  <a:path w="21600" h="40674" stroke="0">
                    <a:moveTo>
                      <a:pt x="9546" y="0"/>
                    </a:moveTo>
                    <a:cubicBezTo>
                      <a:pt x="16926" y="3636"/>
                      <a:pt x="21600" y="11149"/>
                      <a:pt x="21600" y="19376"/>
                    </a:cubicBezTo>
                    <a:cubicBezTo>
                      <a:pt x="21600" y="29917"/>
                      <a:pt x="13991" y="38918"/>
                      <a:pt x="3597" y="40674"/>
                    </a:cubicBezTo>
                    <a:lnTo>
                      <a:pt x="0" y="19376"/>
                    </a:lnTo>
                    <a:lnTo>
                      <a:pt x="9546" y="0"/>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43064" name="Freeform 11"/>
              <p:cNvSpPr/>
              <p:nvPr/>
            </p:nvSpPr>
            <p:spPr>
              <a:xfrm rot="-9177385" flipH="1" flipV="1">
                <a:off x="2212" y="2318"/>
                <a:ext cx="75"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692236" name="Text Box 12"/>
            <p:cNvSpPr txBox="1"/>
            <p:nvPr/>
          </p:nvSpPr>
          <p:spPr>
            <a:xfrm>
              <a:off x="13753" y="8616"/>
              <a:ext cx="998" cy="565"/>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X</a:t>
              </a:r>
            </a:p>
          </p:txBody>
        </p:sp>
        <p:grpSp>
          <p:nvGrpSpPr>
            <p:cNvPr id="49" name="Group 13"/>
            <p:cNvGrpSpPr/>
            <p:nvPr/>
          </p:nvGrpSpPr>
          <p:grpSpPr>
            <a:xfrm>
              <a:off x="12365" y="7542"/>
              <a:ext cx="402" cy="425"/>
              <a:chOff x="678" y="3210"/>
              <a:chExt cx="161" cy="170"/>
            </a:xfrm>
          </p:grpSpPr>
          <p:sp>
            <p:nvSpPr>
              <p:cNvPr id="43061" name="Freeform 14"/>
              <p:cNvSpPr/>
              <p:nvPr/>
            </p:nvSpPr>
            <p:spPr>
              <a:xfrm rot="147644" flipH="1" flipV="1">
                <a:off x="752" y="3210"/>
                <a:ext cx="75"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43062" name="Arc 15"/>
              <p:cNvSpPr/>
              <p:nvPr/>
            </p:nvSpPr>
            <p:spPr>
              <a:xfrm rot="2200598" flipH="1">
                <a:off x="678" y="3230"/>
                <a:ext cx="161" cy="15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2974" h="40088" fill="none">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692240" name="Text Box 16"/>
            <p:cNvSpPr txBox="1"/>
            <p:nvPr/>
          </p:nvSpPr>
          <p:spPr>
            <a:xfrm>
              <a:off x="11390" y="7605"/>
              <a:ext cx="836" cy="567"/>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X</a:t>
              </a:r>
            </a:p>
          </p:txBody>
        </p:sp>
        <p:sp>
          <p:nvSpPr>
            <p:cNvPr id="692241" name="Text Box 17"/>
            <p:cNvSpPr txBox="1"/>
            <p:nvPr/>
          </p:nvSpPr>
          <p:spPr>
            <a:xfrm>
              <a:off x="15956" y="7520"/>
              <a:ext cx="922" cy="565"/>
            </a:xfrm>
            <a:prstGeom prst="rect">
              <a:avLst/>
            </a:prstGeom>
            <a:noFill/>
            <a:ln w="9525">
              <a:noFill/>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b="1" dirty="0">
                  <a:latin typeface="等线" panose="02010600030101010101" charset="-122"/>
                  <a:ea typeface="等线" panose="02010600030101010101" charset="-122"/>
                </a:rPr>
                <a:t>X</a:t>
              </a:r>
            </a:p>
          </p:txBody>
        </p:sp>
        <p:grpSp>
          <p:nvGrpSpPr>
            <p:cNvPr id="50" name="Group 18"/>
            <p:cNvGrpSpPr/>
            <p:nvPr/>
          </p:nvGrpSpPr>
          <p:grpSpPr>
            <a:xfrm>
              <a:off x="15482" y="7542"/>
              <a:ext cx="403" cy="428"/>
              <a:chOff x="3702" y="2812"/>
              <a:chExt cx="161" cy="171"/>
            </a:xfrm>
          </p:grpSpPr>
          <p:sp>
            <p:nvSpPr>
              <p:cNvPr id="43059" name="Freeform 19"/>
              <p:cNvSpPr/>
              <p:nvPr/>
            </p:nvSpPr>
            <p:spPr>
              <a:xfrm rot="70416">
                <a:off x="3716" y="2960"/>
                <a:ext cx="74" cy="23"/>
              </a:xfrm>
              <a:custGeom>
                <a:avLst/>
                <a:gdLst/>
                <a:ahLst/>
                <a:cxnLst>
                  <a:cxn ang="0">
                    <a:pos x="0" y="0"/>
                  </a:cxn>
                  <a:cxn ang="0">
                    <a:pos x="0" y="0"/>
                  </a:cxn>
                  <a:cxn ang="0">
                    <a:pos x="0" y="0"/>
                  </a:cxn>
                  <a:cxn ang="0">
                    <a:pos x="0" y="0"/>
                  </a:cxn>
                </a:cxnLst>
                <a:rect l="0" t="0" r="0" b="0"/>
                <a:pathLst>
                  <a:path w="1530" h="570">
                    <a:moveTo>
                      <a:pt x="1530" y="0"/>
                    </a:moveTo>
                    <a:lnTo>
                      <a:pt x="1530" y="570"/>
                    </a:lnTo>
                    <a:lnTo>
                      <a:pt x="0" y="225"/>
                    </a:lnTo>
                    <a:lnTo>
                      <a:pt x="1530" y="0"/>
                    </a:lnTo>
                    <a:close/>
                  </a:path>
                </a:pathLst>
              </a:custGeom>
              <a:solidFill>
                <a:srgbClr val="000000">
                  <a:alpha val="100000"/>
                </a:srgbClr>
              </a:solid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43060" name="Arc 20"/>
              <p:cNvSpPr/>
              <p:nvPr/>
            </p:nvSpPr>
            <p:spPr>
              <a:xfrm rot="2123370" flipV="1">
                <a:off x="3702" y="2812"/>
                <a:ext cx="161" cy="15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2974" h="40088" fill="none">
                    <a:moveTo>
                      <a:pt x="32543" y="-1"/>
                    </a:moveTo>
                    <a:cubicBezTo>
                      <a:pt x="39017" y="3911"/>
                      <a:pt x="42974" y="10924"/>
                      <a:pt x="42974" y="18488"/>
                    </a:cubicBezTo>
                    <a:cubicBezTo>
                      <a:pt x="42974" y="30417"/>
                      <a:pt x="33303" y="40088"/>
                      <a:pt x="21374" y="40088"/>
                    </a:cubicBezTo>
                    <a:cubicBezTo>
                      <a:pt x="10647" y="40088"/>
                      <a:pt x="1546" y="32216"/>
                      <a:pt x="-1" y="21602"/>
                    </a:cubicBezTo>
                  </a:path>
                  <a:path w="42974" h="40088" stroke="0">
                    <a:moveTo>
                      <a:pt x="32543" y="-1"/>
                    </a:moveTo>
                    <a:cubicBezTo>
                      <a:pt x="39017" y="3911"/>
                      <a:pt x="42974" y="10924"/>
                      <a:pt x="42974" y="18488"/>
                    </a:cubicBezTo>
                    <a:cubicBezTo>
                      <a:pt x="42974" y="30417"/>
                      <a:pt x="33303" y="40088"/>
                      <a:pt x="21374" y="40088"/>
                    </a:cubicBezTo>
                    <a:cubicBezTo>
                      <a:pt x="10647" y="40088"/>
                      <a:pt x="1546" y="32216"/>
                      <a:pt x="-1" y="21602"/>
                    </a:cubicBezTo>
                    <a:lnTo>
                      <a:pt x="21374" y="18488"/>
                    </a:lnTo>
                    <a:lnTo>
                      <a:pt x="32543" y="-1"/>
                    </a:lnTo>
                    <a:close/>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51" name="组合 50"/>
            <p:cNvGrpSpPr/>
            <p:nvPr/>
          </p:nvGrpSpPr>
          <p:grpSpPr>
            <a:xfrm>
              <a:off x="12671" y="7426"/>
              <a:ext cx="2785" cy="714"/>
              <a:chOff x="8218967" y="5458047"/>
              <a:chExt cx="1768548" cy="453655"/>
            </a:xfrm>
          </p:grpSpPr>
          <p:sp>
            <p:nvSpPr>
              <p:cNvPr id="52" name="流程图: 接点 7"/>
              <p:cNvSpPr/>
              <p:nvPr/>
            </p:nvSpPr>
            <p:spPr>
              <a:xfrm>
                <a:off x="8218967" y="5465135"/>
                <a:ext cx="478466" cy="44656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endParaRPr>
              </a:p>
            </p:txBody>
          </p:sp>
          <p:sp>
            <p:nvSpPr>
              <p:cNvPr id="53" name="流程图: 接点 25"/>
              <p:cNvSpPr/>
              <p:nvPr/>
            </p:nvSpPr>
            <p:spPr>
              <a:xfrm>
                <a:off x="9509049" y="5458047"/>
                <a:ext cx="478466" cy="446567"/>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513CB"/>
                  </a:solidFill>
                </a:endParaRPr>
              </a:p>
            </p:txBody>
          </p:sp>
        </p:grpSp>
      </p:grpSp>
      <p:sp>
        <p:nvSpPr>
          <p:cNvPr id="29" name="文本框 28"/>
          <p:cNvSpPr txBox="1"/>
          <p:nvPr/>
        </p:nvSpPr>
        <p:spPr>
          <a:xfrm>
            <a:off x="6381750" y="2687955"/>
            <a:ext cx="558800" cy="368300"/>
          </a:xfrm>
          <a:prstGeom prst="rect">
            <a:avLst/>
          </a:prstGeom>
          <a:noFill/>
        </p:spPr>
        <p:txBody>
          <a:bodyPr wrap="square" rtlCol="0">
            <a:spAutoFit/>
          </a:bodyPr>
          <a:lstStyle/>
          <a:p>
            <a:r>
              <a:rPr lang="en-US" altLang="zh-CN" b="1"/>
              <a:t>0/</a:t>
            </a:r>
            <a:r>
              <a:rPr lang="en-US" altLang="zh-CN" b="1">
                <a:solidFill>
                  <a:srgbClr val="3438F6"/>
                </a:solidFill>
              </a:rPr>
              <a:t>Z</a:t>
            </a:r>
          </a:p>
        </p:txBody>
      </p:sp>
      <p:sp>
        <p:nvSpPr>
          <p:cNvPr id="30" name="文本框 29"/>
          <p:cNvSpPr txBox="1"/>
          <p:nvPr/>
        </p:nvSpPr>
        <p:spPr>
          <a:xfrm>
            <a:off x="7701280" y="2684145"/>
            <a:ext cx="558800" cy="368300"/>
          </a:xfrm>
          <a:prstGeom prst="rect">
            <a:avLst/>
          </a:prstGeom>
          <a:noFill/>
        </p:spPr>
        <p:txBody>
          <a:bodyPr wrap="square" rtlCol="0">
            <a:spAutoFit/>
          </a:bodyPr>
          <a:lstStyle/>
          <a:p>
            <a:r>
              <a:rPr lang="en-US" altLang="zh-CN" b="1"/>
              <a:t>1/</a:t>
            </a:r>
            <a:r>
              <a:rPr lang="en-US" altLang="zh-CN" b="1">
                <a:solidFill>
                  <a:srgbClr val="3438F6"/>
                </a:solidFill>
              </a:rPr>
              <a:t>Z</a:t>
            </a:r>
          </a:p>
        </p:txBody>
      </p:sp>
      <p:sp>
        <p:nvSpPr>
          <p:cNvPr id="54" name="文本框 53"/>
          <p:cNvSpPr txBox="1"/>
          <p:nvPr/>
        </p:nvSpPr>
        <p:spPr>
          <a:xfrm>
            <a:off x="755650" y="865251"/>
            <a:ext cx="3188335" cy="514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algn="just" eaLnBrk="1" hangingPunct="1">
              <a:lnSpc>
                <a:spcPct val="125000"/>
              </a:lnSpc>
              <a:buClrTx/>
              <a:buSzTx/>
              <a:buFontTx/>
              <a:buNone/>
            </a:pPr>
            <a:r>
              <a:rPr lang="en-US" altLang="zh-CN" sz="2200" b="1" dirty="0" smtClean="0">
                <a:ea typeface="+mn-lt"/>
                <a:cs typeface="+mn-lt"/>
                <a:sym typeface="Symbol" panose="05050102010706020507" pitchFamily="18" charset="2"/>
              </a:rPr>
              <a:t>3</a:t>
            </a:r>
            <a:r>
              <a:rPr lang="zh-CN" altLang="en-US" sz="2200" b="1" dirty="0" smtClean="0">
                <a:ea typeface="+mn-lt"/>
                <a:cs typeface="+mn-lt"/>
                <a:sym typeface="Symbol" panose="05050102010706020507" pitchFamily="18" charset="2"/>
              </a:rPr>
              <a:t>.状态转移图</a:t>
            </a:r>
            <a:endParaRPr lang="zh-CN" altLang="en-US" sz="2200" b="1" dirty="0">
              <a:ea typeface="+mn-lt"/>
              <a:cs typeface="+mn-lt"/>
              <a:sym typeface="Symbol" panose="05050102010706020507" pitchFamily="18" charset="2"/>
            </a:endParaRPr>
          </a:p>
        </p:txBody>
      </p:sp>
    </p:spTree>
  </p:cSld>
  <p:clrMapOvr>
    <a:masterClrMapping/>
  </p:clrMapOvr>
  <p:timing>
    <p:tnLst>
      <p:par>
        <p:cTn id="1" dur="indefinite" restart="never" nodeType="tmRoot"/>
      </p:par>
    </p:tnLst>
    <p:bldLst>
      <p:bldP spid="54"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e4709157-61b5-464e-9f7f-0618c2cda8f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93f5c584-87ec-4285-b257-036f69d24802}"/>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2419dcbb-1fb1-4f6f-9548-af32eeb6c384}"/>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79ed180c-40e2-428c-8be6-ded374d45102}"/>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96cd5543-4b35-4087-b452-a2f109d81adc}"/>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627e95fd-3f71-4c24-a08c-b9d15a01b034}"/>
  <p:tag name="TABLE_ENDDRAG_ORIGIN_RECT" val="238*164"/>
  <p:tag name="TABLE_ENDDRAG_RECT" val="399*335*238*16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115032a-e5f6-4c55-9086-7b6603f54ca4}"/>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ec390006-767b-46cb-b3e6-7facb3db2aea}"/>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3a45df9a-46ea-45db-8c17-a177de14ad68}"/>
  <p:tag name="TABLE_ENDDRAG_ORIGIN_RECT" val="403*191"/>
  <p:tag name="TABLE_ENDDRAG_RECT" val="4*283*403*19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8f7069b-1a97-4487-bcd1-5105b5a6339d}"/>
  <p:tag name="TABLE_ENDDRAG_ORIGIN_RECT" val="266*254"/>
  <p:tag name="TABLE_ENDDRAG_RECT" val="368*280*266*254"/>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0bef6f42-dc09-4aa3-8e2e-c4ae1a2531f2}"/>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e4709157-61b5-464e-9f7f-0618c2cda8f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103</TotalTime>
  <Words>4655</Words>
  <Application>Microsoft Office PowerPoint</Application>
  <PresentationFormat>宽屏</PresentationFormat>
  <Paragraphs>1289</Paragraphs>
  <Slides>55</Slides>
  <Notes>52</Notes>
  <HiddenSlides>0</HiddenSlides>
  <MMClips>0</MMClips>
  <ScaleCrop>false</ScaleCrop>
  <HeadingPairs>
    <vt:vector size="8" baseType="variant">
      <vt:variant>
        <vt:lpstr>已用的字体</vt:lpstr>
      </vt:variant>
      <vt:variant>
        <vt:i4>17</vt:i4>
      </vt:variant>
      <vt:variant>
        <vt:lpstr>主题</vt:lpstr>
      </vt:variant>
      <vt:variant>
        <vt:i4>8</vt:i4>
      </vt:variant>
      <vt:variant>
        <vt:lpstr>嵌入 OLE 服务器</vt:lpstr>
      </vt:variant>
      <vt:variant>
        <vt:i4>1</vt:i4>
      </vt:variant>
      <vt:variant>
        <vt:lpstr>幻灯片标题</vt:lpstr>
      </vt:variant>
      <vt:variant>
        <vt:i4>55</vt:i4>
      </vt:variant>
    </vt:vector>
  </HeadingPairs>
  <TitlesOfParts>
    <vt:vector size="81" baseType="lpstr">
      <vt:lpstr>仿宋_GB2312</vt:lpstr>
      <vt:lpstr>Wingdings 3</vt:lpstr>
      <vt:lpstr>Segoe UI</vt:lpstr>
      <vt:lpstr>MS UI Gothic</vt:lpstr>
      <vt:lpstr>微软雅黑</vt:lpstr>
      <vt:lpstr>Wingdings</vt:lpstr>
      <vt:lpstr>禹卫书法行书简体</vt:lpstr>
      <vt:lpstr>等线</vt:lpstr>
      <vt:lpstr>Symbol</vt:lpstr>
      <vt:lpstr>黑体</vt:lpstr>
      <vt:lpstr>宋体</vt:lpstr>
      <vt:lpstr>Times New Roman</vt:lpstr>
      <vt:lpstr>Comic Sans MS</vt:lpstr>
      <vt:lpstr>Math1</vt:lpstr>
      <vt:lpstr>Arial</vt:lpstr>
      <vt:lpstr>Verdana</vt:lpstr>
      <vt:lpstr>等线 Light</vt:lpstr>
      <vt:lpstr>Office 主题​​</vt:lpstr>
      <vt:lpstr>1_nordridesign</vt:lpstr>
      <vt:lpstr>2_nordridesign</vt:lpstr>
      <vt:lpstr>自定义设计方案</vt:lpstr>
      <vt:lpstr>Office 主题</vt:lpstr>
      <vt:lpstr>3_nordridesign</vt:lpstr>
      <vt:lpstr>4_nordridesign</vt:lpstr>
      <vt:lpstr>5_nordridesign</vt:lpstr>
      <vt:lpstr>Microsoft 公式 3.0</vt:lpstr>
      <vt:lpstr>PowerPoint 演示文稿</vt:lpstr>
      <vt:lpstr>本节主要内容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Hewlett-Packard Company</cp:lastModifiedBy>
  <cp:revision>2228</cp:revision>
  <dcterms:created xsi:type="dcterms:W3CDTF">2018-05-09T10:41:00Z</dcterms:created>
  <dcterms:modified xsi:type="dcterms:W3CDTF">2022-04-24T15:14:49Z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D5E52298009448CC821A567D815C7012</vt:lpwstr>
  </property>
  <property fmtid="{D5CDD505-2E9C-101B-9397-08002B2CF9AE}" pid="4" name="commondata">
    <vt:lpwstr>eyJoZGlkIjoiOWMzMjdlMmU2YTZjMTI3Y2NjMGFiZWQwMzk5Mzg0ODQifQ==</vt:lpwstr>
  </property>
</Properties>
</file>